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2" r:id="rId5"/>
  </p:sldMasterIdLst>
  <p:notesMasterIdLst>
    <p:notesMasterId r:id="rId38"/>
  </p:notesMasterIdLst>
  <p:handoutMasterIdLst>
    <p:handoutMasterId r:id="rId39"/>
  </p:handoutMasterIdLst>
  <p:sldIdLst>
    <p:sldId id="329" r:id="rId6"/>
    <p:sldId id="378" r:id="rId7"/>
    <p:sldId id="380" r:id="rId8"/>
    <p:sldId id="525" r:id="rId9"/>
    <p:sldId id="1278" r:id="rId10"/>
    <p:sldId id="312" r:id="rId11"/>
    <p:sldId id="384" r:id="rId12"/>
    <p:sldId id="521" r:id="rId13"/>
    <p:sldId id="359" r:id="rId14"/>
    <p:sldId id="414" r:id="rId15"/>
    <p:sldId id="518" r:id="rId16"/>
    <p:sldId id="511" r:id="rId17"/>
    <p:sldId id="1408" r:id="rId18"/>
    <p:sldId id="1409" r:id="rId19"/>
    <p:sldId id="1411" r:id="rId20"/>
    <p:sldId id="1273" r:id="rId21"/>
    <p:sldId id="1227" r:id="rId22"/>
    <p:sldId id="1276" r:id="rId23"/>
    <p:sldId id="1152" r:id="rId24"/>
    <p:sldId id="1274" r:id="rId25"/>
    <p:sldId id="1279" r:id="rId26"/>
    <p:sldId id="1275" r:id="rId27"/>
    <p:sldId id="1277" r:id="rId28"/>
    <p:sldId id="1073" r:id="rId29"/>
    <p:sldId id="385" r:id="rId30"/>
    <p:sldId id="543" r:id="rId31"/>
    <p:sldId id="1272" r:id="rId32"/>
    <p:sldId id="1199" r:id="rId33"/>
    <p:sldId id="299" r:id="rId34"/>
    <p:sldId id="520" r:id="rId35"/>
    <p:sldId id="1405" r:id="rId36"/>
    <p:sldId id="1403"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9900"/>
    <a:srgbClr val="CC0099"/>
    <a:srgbClr val="0033CC"/>
    <a:srgbClr val="003399"/>
    <a:srgbClr val="FFFFCC"/>
    <a:srgbClr val="000099"/>
    <a:srgbClr val="0000FF"/>
    <a:srgbClr val="002060"/>
    <a:srgbClr val="004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8ACA7-CCB2-4E10-82C0-109EED66381F}" v="2" dt="2021-01-12T22:39:46.7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4" autoAdjust="0"/>
    <p:restoredTop sz="88629" autoAdjust="0"/>
  </p:normalViewPr>
  <p:slideViewPr>
    <p:cSldViewPr>
      <p:cViewPr varScale="1">
        <p:scale>
          <a:sx n="109" d="100"/>
          <a:sy n="109" d="100"/>
        </p:scale>
        <p:origin x="762"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34" d="100"/>
          <a:sy n="34" d="100"/>
        </p:scale>
        <p:origin x="-151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Sheffield" userId="7d442ba8-d2f9-476c-a399-3ed32a30cc11" providerId="ADAL" clId="{BA758DD9-B058-407C-A36E-4CBF6BBF615C}"/>
    <pc:docChg chg="modSld">
      <pc:chgData name="Victoria Sheffield" userId="7d442ba8-d2f9-476c-a399-3ed32a30cc11" providerId="ADAL" clId="{BA758DD9-B058-407C-A36E-4CBF6BBF615C}" dt="2021-01-12T22:52:03.003" v="2" actId="20577"/>
      <pc:docMkLst>
        <pc:docMk/>
      </pc:docMkLst>
      <pc:sldChg chg="modNotesTx">
        <pc:chgData name="Victoria Sheffield" userId="7d442ba8-d2f9-476c-a399-3ed32a30cc11" providerId="ADAL" clId="{BA758DD9-B058-407C-A36E-4CBF6BBF615C}" dt="2021-01-12T22:52:03.003" v="2" actId="20577"/>
        <pc:sldMkLst>
          <pc:docMk/>
          <pc:sldMk cId="0" sldId="5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2400" dirty="0"/>
              <a:t>BLIND by cause 2020</a:t>
            </a:r>
          </a:p>
          <a:p>
            <a:pPr>
              <a:defRPr/>
            </a:pPr>
            <a:r>
              <a:rPr lang="en-US" sz="2400" dirty="0"/>
              <a:t>43 million</a:t>
            </a:r>
          </a:p>
        </c:rich>
      </c:tx>
      <c:layout>
        <c:manualLayout>
          <c:xMode val="edge"/>
          <c:yMode val="edge"/>
          <c:x val="0.33158636133786029"/>
          <c:y val="5.109801146409111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5171239146732244"/>
          <c:y val="0.18896835812190144"/>
          <c:w val="0.49307871453149199"/>
          <c:h val="0.65287292213473302"/>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9322-4522-897B-50E0E3466F1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9322-4522-897B-50E0E3466F1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9322-4522-897B-50E0E3466F1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9322-4522-897B-50E0E3466F1C}"/>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9322-4522-897B-50E0E3466F1C}"/>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9322-4522-897B-50E0E3466F1C}"/>
              </c:ext>
            </c:extLst>
          </c:dPt>
          <c:dLbls>
            <c:dLbl>
              <c:idx val="0"/>
              <c:layout>
                <c:manualLayout>
                  <c:x val="9.4907346651113056E-2"/>
                  <c:y val="-0.19236437961997066"/>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02302093-4EB0-4CD0-BCA8-9C8EF05B7E80}"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888123359580051"/>
                      <c:h val="8.9673773995908326E-2"/>
                    </c:manualLayout>
                  </c15:layout>
                  <c15:dlblFieldTable/>
                  <c15:showDataLabelsRange val="0"/>
                </c:ext>
                <c:ext xmlns:c16="http://schemas.microsoft.com/office/drawing/2014/chart" uri="{C3380CC4-5D6E-409C-BE32-E72D297353CC}">
                  <c16:uniqueId val="{00000001-9322-4522-897B-50E0E3466F1C}"/>
                </c:ext>
              </c:extLst>
            </c:dLbl>
            <c:dLbl>
              <c:idx val="1"/>
              <c:layout>
                <c:manualLayout>
                  <c:x val="0.11033944541654504"/>
                  <c:y val="0.18040390005810725"/>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EA89CD90-8B6C-47CA-BD1B-D9FD0F1E0423}"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9621974336541255E-2"/>
                      <c:h val="8.568694747528717E-2"/>
                    </c:manualLayout>
                  </c15:layout>
                  <c15:dlblFieldTable/>
                  <c15:showDataLabelsRange val="0"/>
                </c:ext>
                <c:ext xmlns:c16="http://schemas.microsoft.com/office/drawing/2014/chart" uri="{C3380CC4-5D6E-409C-BE32-E72D297353CC}">
                  <c16:uniqueId val="{00000003-9322-4522-897B-50E0E3466F1C}"/>
                </c:ext>
              </c:extLst>
            </c:dLbl>
            <c:dLbl>
              <c:idx val="2"/>
              <c:layout>
                <c:manualLayout>
                  <c:x val="-8.7962962962962965E-2"/>
                  <c:y val="6.578263759024903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FA2D2462-4E16-49CD-86AA-FD902C66D01B}"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6.7893579274812876E-2"/>
                      <c:h val="6.7746228132491981E-2"/>
                    </c:manualLayout>
                  </c15:layout>
                  <c15:dlblFieldTable/>
                  <c15:showDataLabelsRange val="0"/>
                </c:ext>
                <c:ext xmlns:c16="http://schemas.microsoft.com/office/drawing/2014/chart" uri="{C3380CC4-5D6E-409C-BE32-E72D297353CC}">
                  <c16:uniqueId val="{00000005-9322-4522-897B-50E0E3466F1C}"/>
                </c:ext>
              </c:extLst>
            </c:dLbl>
            <c:dLbl>
              <c:idx val="3"/>
              <c:layout>
                <c:manualLayout>
                  <c:x val="-0.12191358024691358"/>
                  <c:y val="-1.1960401081026441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0867A602-0F11-478D-9751-79AD40ECBD93}"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647382618839311"/>
                      <c:h val="8.7680360735597734E-2"/>
                    </c:manualLayout>
                  </c15:layout>
                  <c15:dlblFieldTable/>
                  <c15:showDataLabelsRange val="0"/>
                </c:ext>
                <c:ext xmlns:c16="http://schemas.microsoft.com/office/drawing/2014/chart" uri="{C3380CC4-5D6E-409C-BE32-E72D297353CC}">
                  <c16:uniqueId val="{00000007-9322-4522-897B-50E0E3466F1C}"/>
                </c:ext>
              </c:extLst>
            </c:dLbl>
            <c:dLbl>
              <c:idx val="4"/>
              <c:layout>
                <c:manualLayout>
                  <c:x val="-6.7901234567901231E-2"/>
                  <c:y val="-4.186167846652218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5AE36E05-AAA7-4472-9E1D-1F86CB4BCB8D}" type="VALUE">
                      <a:rPr lang="en-US" sz="18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5547900262467198E-2"/>
                      <c:h val="5.5785748570628513E-2"/>
                    </c:manualLayout>
                  </c15:layout>
                  <c15:dlblFieldTable/>
                  <c15:showDataLabelsRange val="0"/>
                </c:ext>
                <c:ext xmlns:c16="http://schemas.microsoft.com/office/drawing/2014/chart" uri="{C3380CC4-5D6E-409C-BE32-E72D297353CC}">
                  <c16:uniqueId val="{00000009-9322-4522-897B-50E0E3466F1C}"/>
                </c:ext>
              </c:extLst>
            </c:dLbl>
            <c:dLbl>
              <c:idx val="5"/>
              <c:layout>
                <c:manualLayout>
                  <c:x val="-6.9444444444444448E-2"/>
                  <c:y val="-5.980239780931730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E42412BE-5FF2-458C-8715-3E09E0C53B9B}" type="VALUE">
                      <a:rPr lang="en-US" sz="1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1782468163701758E-2"/>
                      <c:h val="8.568694747528717E-2"/>
                    </c:manualLayout>
                  </c15:layout>
                  <c15:dlblFieldTable/>
                  <c15:showDataLabelsRange val="0"/>
                </c:ext>
                <c:ext xmlns:c16="http://schemas.microsoft.com/office/drawing/2014/chart" uri="{C3380CC4-5D6E-409C-BE32-E72D297353CC}">
                  <c16:uniqueId val="{0000000B-9322-4522-897B-50E0E3466F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'Jan 12 2021'!$M$3:$M$8</c:f>
              <c:strCache>
                <c:ptCount val="6"/>
                <c:pt idx="0">
                  <c:v>Cataract</c:v>
                </c:pt>
                <c:pt idx="1">
                  <c:v>Other</c:v>
                </c:pt>
                <c:pt idx="2">
                  <c:v>Glaucoma</c:v>
                </c:pt>
                <c:pt idx="3">
                  <c:v>URE</c:v>
                </c:pt>
                <c:pt idx="4">
                  <c:v>AMD</c:v>
                </c:pt>
                <c:pt idx="5">
                  <c:v>DR</c:v>
                </c:pt>
              </c:strCache>
            </c:strRef>
          </c:cat>
          <c:val>
            <c:numRef>
              <c:f>'Jan 12 2021'!$N$3:$N$8</c:f>
              <c:numCache>
                <c:formatCode>0%</c:formatCode>
                <c:ptCount val="6"/>
                <c:pt idx="0">
                  <c:v>0.38636363636363635</c:v>
                </c:pt>
                <c:pt idx="1">
                  <c:v>0.36363636363636365</c:v>
                </c:pt>
                <c:pt idx="2">
                  <c:v>9.0909090909090912E-2</c:v>
                </c:pt>
                <c:pt idx="3">
                  <c:v>9.0909090909090912E-2</c:v>
                </c:pt>
                <c:pt idx="4">
                  <c:v>4.5454545454545456E-2</c:v>
                </c:pt>
                <c:pt idx="5">
                  <c:v>2.2727272727272728E-2</c:v>
                </c:pt>
              </c:numCache>
            </c:numRef>
          </c:val>
          <c:extLst>
            <c:ext xmlns:c16="http://schemas.microsoft.com/office/drawing/2014/chart" uri="{C3380CC4-5D6E-409C-BE32-E72D297353CC}">
              <c16:uniqueId val="{0000000C-9322-4522-897B-50E0E3466F1C}"/>
            </c:ext>
          </c:extLst>
        </c:ser>
        <c:dLbls>
          <c:dLblPos val="outEnd"/>
          <c:showLegendKey val="0"/>
          <c:showVal val="1"/>
          <c:showCatName val="0"/>
          <c:showSerName val="0"/>
          <c:showPercent val="0"/>
          <c:showBubbleSize val="0"/>
          <c:showLeaderLines val="1"/>
        </c:dLbls>
        <c:firstSliceAng val="132"/>
      </c:pieChart>
      <c:spPr>
        <a:noFill/>
        <a:ln>
          <a:noFill/>
        </a:ln>
        <a:effectLst/>
      </c:spPr>
    </c:plotArea>
    <c:legend>
      <c:legendPos val="b"/>
      <c:legendEntry>
        <c:idx val="0"/>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legendEntry>
        <c:idx val="4"/>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legendEntry>
        <c:idx val="5"/>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t>BLIND + MSVI by cause 2020</a:t>
            </a:r>
          </a:p>
          <a:p>
            <a:pPr>
              <a:defRPr/>
            </a:pPr>
            <a:r>
              <a:rPr lang="en-US" sz="2800" b="1" baseline="0" dirty="0"/>
              <a:t>338 million</a:t>
            </a:r>
            <a:endParaRPr lang="en-US" sz="2800" b="1" dirty="0"/>
          </a:p>
        </c:rich>
      </c:tx>
      <c:layout>
        <c:manualLayout>
          <c:xMode val="edge"/>
          <c:yMode val="edge"/>
          <c:x val="0.19268511890559134"/>
          <c:y val="8.23754789272030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189406054210623"/>
          <c:y val="0.1830074365704287"/>
          <c:w val="0.47965907474777736"/>
          <c:h val="0.64423920968212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3F-484E-809F-BDDB610066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3F-484E-809F-BDDB610066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C3F-484E-809F-BDDB6100663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C3F-484E-809F-BDDB6100663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C3F-484E-809F-BDDB6100663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C3F-484E-809F-BDDB6100663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C3F-484E-809F-BDDB61006637}"/>
              </c:ext>
            </c:extLst>
          </c:dPt>
          <c:dLbls>
            <c:dLbl>
              <c:idx val="0"/>
              <c:layout>
                <c:manualLayout>
                  <c:x val="-6.7339404544128952E-3"/>
                  <c:y val="-0.1762451353063626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D211566-47B0-44FE-884D-806BF70A46B9}"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1372902250855005"/>
                      <c:h val="7.4683983467583787E-2"/>
                    </c:manualLayout>
                  </c15:layout>
                  <c15:dlblFieldTable/>
                  <c15:showDataLabelsRange val="0"/>
                </c:ext>
                <c:ext xmlns:c16="http://schemas.microsoft.com/office/drawing/2014/chart" uri="{C3380CC4-5D6E-409C-BE32-E72D297353CC}">
                  <c16:uniqueId val="{00000001-9C3F-484E-809F-BDDB61006637}"/>
                </c:ext>
              </c:extLst>
            </c:dLbl>
            <c:dLbl>
              <c:idx val="1"/>
              <c:layout>
                <c:manualLayout>
                  <c:x val="0.13131313131313133"/>
                  <c:y val="9.9616933659154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6D1852D-3859-4AA7-B456-D6E947C6ABA4}"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8476497256024814E-2"/>
                      <c:h val="7.6599692279844325E-2"/>
                    </c:manualLayout>
                  </c15:layout>
                  <c15:dlblFieldTable/>
                  <c15:showDataLabelsRange val="0"/>
                </c:ext>
                <c:ext xmlns:c16="http://schemas.microsoft.com/office/drawing/2014/chart" uri="{C3380CC4-5D6E-409C-BE32-E72D297353CC}">
                  <c16:uniqueId val="{00000003-9C3F-484E-809F-BDDB61006637}"/>
                </c:ext>
              </c:extLst>
            </c:dLbl>
            <c:dLbl>
              <c:idx val="2"/>
              <c:layout>
                <c:manualLayout>
                  <c:x val="-0.10269360269360282"/>
                  <c:y val="0.13026827465532326"/>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55DEF98-4E69-455C-BB09-2338F2C32D48}" type="VALUE">
                      <a:rPr lang="en-US" sz="24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857750735703491E-2"/>
                      <c:h val="0.10150390683923129"/>
                    </c:manualLayout>
                  </c15:layout>
                  <c15:dlblFieldTable/>
                  <c15:showDataLabelsRange val="0"/>
                </c:ext>
                <c:ext xmlns:c16="http://schemas.microsoft.com/office/drawing/2014/chart" uri="{C3380CC4-5D6E-409C-BE32-E72D297353CC}">
                  <c16:uniqueId val="{00000005-9C3F-484E-809F-BDDB61006637}"/>
                </c:ext>
              </c:extLst>
            </c:dLbl>
            <c:dLbl>
              <c:idx val="3"/>
              <c:layout>
                <c:manualLayout>
                  <c:x val="-8.4175084175084174E-3"/>
                  <c:y val="-2.107272151325911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31AF1BA-77B9-416A-88BD-E6D27279EA72}" type="VALUE">
                      <a:rPr lang="en-US" sz="18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268525146477903"/>
                      <c:h val="4.5948351283675741E-2"/>
                    </c:manualLayout>
                  </c15:layout>
                  <c15:dlblFieldTable/>
                  <c15:showDataLabelsRange val="0"/>
                </c:ext>
                <c:ext xmlns:c16="http://schemas.microsoft.com/office/drawing/2014/chart" uri="{C3380CC4-5D6E-409C-BE32-E72D297353CC}">
                  <c16:uniqueId val="{00000007-9C3F-484E-809F-BDDB61006637}"/>
                </c:ext>
              </c:extLst>
            </c:dLbl>
            <c:dLbl>
              <c:idx val="4"/>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B8BBB80-A0C7-4C1A-97EB-2668904465FD}" type="VALUE">
                      <a:rPr lang="en-US" sz="18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5749224528752088E-2"/>
                      <c:h val="4.7864060095936287E-2"/>
                    </c:manualLayout>
                  </c15:layout>
                  <c15:dlblFieldTable/>
                  <c15:showDataLabelsRange val="0"/>
                </c:ext>
                <c:ext xmlns:c16="http://schemas.microsoft.com/office/drawing/2014/chart" uri="{C3380CC4-5D6E-409C-BE32-E72D297353CC}">
                  <c16:uniqueId val="{00000009-9C3F-484E-809F-BDDB61006637}"/>
                </c:ext>
              </c:extLst>
            </c:dLbl>
            <c:dLbl>
              <c:idx val="5"/>
              <c:layout>
                <c:manualLayout>
                  <c:x val="3.3670033670033669E-3"/>
                  <c:y val="2.681992337164751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B8353FC-7FFC-4A33-86E9-51A950FB53FF}" type="VALUE">
                      <a:rPr lang="en-US" sz="20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4065722845250398E-2"/>
                      <c:h val="6.5105439406281107E-2"/>
                    </c:manualLayout>
                  </c15:layout>
                  <c15:dlblFieldTable/>
                  <c15:showDataLabelsRange val="0"/>
                </c:ext>
                <c:ext xmlns:c16="http://schemas.microsoft.com/office/drawing/2014/chart" uri="{C3380CC4-5D6E-409C-BE32-E72D297353CC}">
                  <c16:uniqueId val="{0000000B-9C3F-484E-809F-BDDB610066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'Jan 12 2021'!$M$14:$M$20</c:f>
              <c:strCache>
                <c:ptCount val="6"/>
                <c:pt idx="0">
                  <c:v>URE</c:v>
                </c:pt>
                <c:pt idx="1">
                  <c:v>Cataract</c:v>
                </c:pt>
                <c:pt idx="2">
                  <c:v>Other</c:v>
                </c:pt>
                <c:pt idx="3">
                  <c:v>AMD</c:v>
                </c:pt>
                <c:pt idx="4">
                  <c:v>Glaucoma</c:v>
                </c:pt>
                <c:pt idx="5">
                  <c:v>DR</c:v>
                </c:pt>
              </c:strCache>
            </c:strRef>
          </c:cat>
          <c:val>
            <c:numRef>
              <c:f>'Jan 12 2021'!$N$14:$N$20</c:f>
              <c:numCache>
                <c:formatCode>0%</c:formatCode>
                <c:ptCount val="7"/>
                <c:pt idx="0">
                  <c:v>0.47492625368731561</c:v>
                </c:pt>
                <c:pt idx="1">
                  <c:v>0.28908554572271389</c:v>
                </c:pt>
                <c:pt idx="2">
                  <c:v>0.17994100294985252</c:v>
                </c:pt>
                <c:pt idx="3">
                  <c:v>2.359882005899705E-2</c:v>
                </c:pt>
                <c:pt idx="4">
                  <c:v>2.0648967551622419E-2</c:v>
                </c:pt>
                <c:pt idx="5">
                  <c:v>1.1799410029498525E-2</c:v>
                </c:pt>
              </c:numCache>
            </c:numRef>
          </c:val>
          <c:extLst>
            <c:ext xmlns:c16="http://schemas.microsoft.com/office/drawing/2014/chart" uri="{C3380CC4-5D6E-409C-BE32-E72D297353CC}">
              <c16:uniqueId val="{0000000E-9C3F-484E-809F-BDDB61006637}"/>
            </c:ext>
          </c:extLst>
        </c:ser>
        <c:dLbls>
          <c:dLblPos val="outEnd"/>
          <c:showLegendKey val="0"/>
          <c:showVal val="1"/>
          <c:showCatName val="0"/>
          <c:showSerName val="0"/>
          <c:showPercent val="0"/>
          <c:showBubbleSize val="0"/>
          <c:showLeaderLines val="1"/>
        </c:dLbls>
        <c:firstSliceAng val="91"/>
      </c:pieChart>
      <c:spPr>
        <a:noFill/>
        <a:ln>
          <a:noFill/>
        </a:ln>
        <a:effectLst/>
      </c:spPr>
    </c:plotArea>
    <c:legend>
      <c:legendPos val="b"/>
      <c:legendEntry>
        <c:idx val="0"/>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Entry>
      <c:legendEntry>
        <c:idx val="6"/>
        <c:delete val="1"/>
      </c:legendEntry>
      <c:layout>
        <c:manualLayout>
          <c:xMode val="edge"/>
          <c:yMode val="edge"/>
          <c:x val="0.28418887033060253"/>
          <c:y val="0.91211663197272752"/>
          <c:w val="0.51243020758768787"/>
          <c:h val="3.23278124717168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7C68EDF-875C-4DD5-B10F-128F5013CA37}"/>
              </a:ext>
            </a:extLst>
          </p:cNvPr>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200">
                <a:latin typeface="Times New Roman" panose="02020603050405020304" pitchFamily="18" charset="0"/>
              </a:defRPr>
            </a:lvl1pPr>
          </a:lstStyle>
          <a:p>
            <a:pPr>
              <a:defRPr/>
            </a:pPr>
            <a:endParaRPr lang="en-US" altLang="en-US"/>
          </a:p>
        </p:txBody>
      </p:sp>
      <p:sp>
        <p:nvSpPr>
          <p:cNvPr id="122883" name="Rectangle 3">
            <a:extLst>
              <a:ext uri="{FF2B5EF4-FFF2-40B4-BE49-F238E27FC236}">
                <a16:creationId xmlns:a16="http://schemas.microsoft.com/office/drawing/2014/main" id="{F8408619-EE7A-4E04-B3A8-2D88D1AC1BDA}"/>
              </a:ext>
            </a:extLst>
          </p:cNvPr>
          <p:cNvSpPr>
            <a:spLocks noGrp="1" noChangeArrowheads="1"/>
          </p:cNvSpPr>
          <p:nvPr>
            <p:ph type="dt" sz="quarter"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Times New Roman" panose="02020603050405020304" pitchFamily="18" charset="0"/>
              </a:defRPr>
            </a:lvl1pPr>
          </a:lstStyle>
          <a:p>
            <a:pPr>
              <a:defRPr/>
            </a:pPr>
            <a:endParaRPr lang="en-US" altLang="en-US"/>
          </a:p>
        </p:txBody>
      </p:sp>
      <p:sp>
        <p:nvSpPr>
          <p:cNvPr id="122884" name="Rectangle 4">
            <a:extLst>
              <a:ext uri="{FF2B5EF4-FFF2-40B4-BE49-F238E27FC236}">
                <a16:creationId xmlns:a16="http://schemas.microsoft.com/office/drawing/2014/main" id="{0AE9E7A0-0513-4374-8987-537F32849FF9}"/>
              </a:ext>
            </a:extLst>
          </p:cNvPr>
          <p:cNvSpPr>
            <a:spLocks noGrp="1" noChangeArrowheads="1"/>
          </p:cNvSpPr>
          <p:nvPr>
            <p:ph type="ftr" sz="quarter" idx="2"/>
          </p:nvPr>
        </p:nvSpPr>
        <p:spPr bwMode="auto">
          <a:xfrm>
            <a:off x="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fontAlgn="auto" hangingPunct="1">
              <a:spcBef>
                <a:spcPts val="0"/>
              </a:spcBef>
              <a:spcAft>
                <a:spcPts val="0"/>
              </a:spcAft>
              <a:defRPr sz="1200">
                <a:latin typeface="Times New Roman" panose="02020603050405020304" pitchFamily="18" charset="0"/>
              </a:defRPr>
            </a:lvl1pPr>
          </a:lstStyle>
          <a:p>
            <a:pPr>
              <a:defRPr/>
            </a:pPr>
            <a:endParaRPr lang="en-US" altLang="en-US"/>
          </a:p>
        </p:txBody>
      </p:sp>
      <p:sp>
        <p:nvSpPr>
          <p:cNvPr id="122885" name="Rectangle 5">
            <a:extLst>
              <a:ext uri="{FF2B5EF4-FFF2-40B4-BE49-F238E27FC236}">
                <a16:creationId xmlns:a16="http://schemas.microsoft.com/office/drawing/2014/main" id="{21B7BB67-2769-4A3E-9518-21AD0B7AC421}"/>
              </a:ext>
            </a:extLst>
          </p:cNvPr>
          <p:cNvSpPr>
            <a:spLocks noGrp="1" noChangeArrowheads="1"/>
          </p:cNvSpPr>
          <p:nvPr>
            <p:ph type="sldNum" sz="quarter" idx="3"/>
          </p:nvPr>
        </p:nvSpPr>
        <p:spPr bwMode="auto">
          <a:xfrm>
            <a:off x="396240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Times New Roman" panose="02020603050405020304" pitchFamily="18" charset="0"/>
              </a:defRPr>
            </a:lvl1pPr>
          </a:lstStyle>
          <a:p>
            <a:pPr>
              <a:defRPr/>
            </a:pPr>
            <a:fld id="{DEA12D64-FAE6-4C5B-8679-1E99A74EB9E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med.ncbi.nlm.nih.gov/3327594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med.ncbi.nlm.nih.gov/3327594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ubmed.ncbi.nlm.nih.gov/3327594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VISION2020: The Right to Sight </a:t>
            </a:r>
            <a:r>
              <a:rPr lang="en-US" dirty="0"/>
              <a:t>celebrates its 20</a:t>
            </a:r>
            <a:r>
              <a:rPr lang="en-US" baseline="30000" dirty="0"/>
              <a:t>th</a:t>
            </a:r>
            <a:r>
              <a:rPr lang="en-US" dirty="0"/>
              <a:t> anniversary which is the culmination of the initiative to eliminate avoidable blindness by the year 2020.  This slide deck is a summary of the history, the challenges, what has been achieved, and the tremendous support that made VISION2020 a success.  This slide deck was developed for IABP to give to its members as an anniversary gift.  It is not clinically detailed, but rather a top line review to be used when speaking to lay persons, donors, Boards of Trustees and others.  I am enormously grateful to Prof. Hugh Taylor who helped me take what was a simple summary of about 12 slides and turn it into something with gravitas with his contributions.  And to Prof. Rupert Bourne for his critical data for 20202.  Thanks go to Jude Stern for her creative eye and contributions around URE and data.  Also, many thanks to Tejah Balantrapu and team, especially </a:t>
            </a:r>
            <a:r>
              <a:rPr lang="en-US" dirty="0" err="1"/>
              <a:t>Ishwarya</a:t>
            </a:r>
            <a:r>
              <a:rPr lang="en-US" dirty="0"/>
              <a:t> </a:t>
            </a:r>
            <a:r>
              <a:rPr lang="en-US" dirty="0" err="1"/>
              <a:t>Teeparthi</a:t>
            </a:r>
            <a:r>
              <a:rPr lang="en-US" dirty="0"/>
              <a:t> at IAPB in India for making this slide deck so attractive.  The photos are from collections of my own, Prof. Taylor, VLEG, IAPB’s Vision Atlas 2.0, and from IAPB’s gallery.</a:t>
            </a:r>
          </a:p>
          <a:p>
            <a:endParaRPr lang="id-ID" dirty="0"/>
          </a:p>
        </p:txBody>
      </p:sp>
      <p:sp>
        <p:nvSpPr>
          <p:cNvPr id="4" name="Slide Number Placeholder 3"/>
          <p:cNvSpPr>
            <a:spLocks noGrp="1"/>
          </p:cNvSpPr>
          <p:nvPr>
            <p:ph type="sldNum" sz="quarter" idx="10"/>
          </p:nvPr>
        </p:nvSpPr>
        <p:spPr/>
        <p:txBody>
          <a:bodyPr/>
          <a:lstStyle/>
          <a:p>
            <a:fld id="{92944AF4-10F1-4B97-A67C-4353313CB594}" type="slidenum">
              <a:rPr lang="id-ID" smtClean="0"/>
              <a:t>1</a:t>
            </a:fld>
            <a:endParaRPr lang="id-ID"/>
          </a:p>
        </p:txBody>
      </p:sp>
    </p:spTree>
    <p:extLst>
      <p:ext uri="{BB962C8B-B14F-4D97-AF65-F5344CB8AC3E}">
        <p14:creationId xmlns:p14="http://schemas.microsoft.com/office/powerpoint/2010/main" val="277951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 WHO’s Global Action Plan highlighted collaboration, health systems, and evidence.</a:t>
            </a:r>
          </a:p>
        </p:txBody>
      </p:sp>
      <p:sp>
        <p:nvSpPr>
          <p:cNvPr id="4" name="Slide Number Placeholder 3"/>
          <p:cNvSpPr>
            <a:spLocks noGrp="1"/>
          </p:cNvSpPr>
          <p:nvPr>
            <p:ph type="sldNum" sz="quarter" idx="10"/>
          </p:nvPr>
        </p:nvSpPr>
        <p:spPr/>
        <p:txBody>
          <a:bodyPr/>
          <a:lstStyle/>
          <a:p>
            <a:fld id="{44005E4D-8037-4618-B106-8906A6FE47DE}" type="slidenum">
              <a:rPr lang="en-AU" smtClean="0"/>
              <a:t>10</a:t>
            </a:fld>
            <a:endParaRPr lang="en-AU"/>
          </a:p>
        </p:txBody>
      </p:sp>
    </p:spTree>
    <p:extLst>
      <p:ext uri="{BB962C8B-B14F-4D97-AF65-F5344CB8AC3E}">
        <p14:creationId xmlns:p14="http://schemas.microsoft.com/office/powerpoint/2010/main" val="1511780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The Global Action Plan was WHO’s commitment to assisting governments to prioritize resources for eye health.</a:t>
            </a:r>
          </a:p>
        </p:txBody>
      </p:sp>
    </p:spTree>
    <p:extLst>
      <p:ext uri="{BB962C8B-B14F-4D97-AF65-F5344CB8AC3E}">
        <p14:creationId xmlns:p14="http://schemas.microsoft.com/office/powerpoint/2010/main" val="83177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How did we do?  This slide shows WHO data from 2004 which included uncorrected refractive error (URE) through to 2011. Then VLEG data for 2015 and 2020.  Data shows the number of blind, those with low vision (MSVI), and the total.  Whilst the trajectory was was on a downward trend through 2015, the increases in 2020 reflect greater numbers for refractive error than in the past and from </a:t>
            </a:r>
            <a:r>
              <a:rPr lang="en-US"/>
              <a:t>the increased </a:t>
            </a:r>
            <a:r>
              <a:rPr lang="en-US" dirty="0"/>
              <a:t>number of studies conducted in the past five years. </a:t>
            </a:r>
          </a:p>
        </p:txBody>
      </p:sp>
    </p:spTree>
    <p:extLst>
      <p:ext uri="{BB962C8B-B14F-4D97-AF65-F5344CB8AC3E}">
        <p14:creationId xmlns:p14="http://schemas.microsoft.com/office/powerpoint/2010/main" val="1592647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chart shows the number and percent of BLIND in the world. At the side, the actual VLEG numbers are shown for each cause in the pie chart. </a:t>
            </a:r>
            <a:r>
              <a:rPr lang="en-GB" sz="1800" dirty="0">
                <a:solidFill>
                  <a:schemeClr val="tx1"/>
                </a:solidFill>
                <a:effectLst/>
                <a:latin typeface="Calibri" panose="020F0502020204030204" pitchFamily="34" charset="0"/>
                <a:ea typeface="Times New Roman" panose="02020603050405020304" pitchFamily="18" charset="0"/>
              </a:rPr>
              <a:t>[open access] GBD 2019 Blindness and Vision Impairment Collaborators; Vision Loss Expert Group of the Global Burden of Disease Study.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Causes of blindness and vision impairment in</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and</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trends</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over 30 years, and prevalence of avoidable blindness in relation to VISION</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chemeClr val="tx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 the Right to Sight: an analysis for the Global Burden of Disease Study.</a:t>
            </a:r>
            <a:r>
              <a:rPr lang="en-GB" sz="1800" dirty="0">
                <a:solidFill>
                  <a:schemeClr val="tx1"/>
                </a:solidFill>
                <a:effectLst/>
                <a:latin typeface="Calibri" panose="020F0502020204030204" pitchFamily="34" charset="0"/>
                <a:ea typeface="Times New Roman" panose="02020603050405020304" pitchFamily="18" charset="0"/>
              </a:rPr>
              <a:t> Lancet Glob Health. 2020 Dec 1:S2214-109X(20)30489-7. </a:t>
            </a:r>
            <a:r>
              <a:rPr lang="en-GB" sz="1800" dirty="0" err="1">
                <a:solidFill>
                  <a:schemeClr val="tx1"/>
                </a:solidFill>
                <a:effectLst/>
                <a:latin typeface="Calibri" panose="020F0502020204030204" pitchFamily="34" charset="0"/>
                <a:ea typeface="Times New Roman" panose="02020603050405020304" pitchFamily="18" charset="0"/>
              </a:rPr>
              <a:t>doi</a:t>
            </a:r>
            <a:r>
              <a:rPr lang="en-GB" sz="1800" dirty="0">
                <a:solidFill>
                  <a:schemeClr val="tx1"/>
                </a:solidFill>
                <a:effectLst/>
                <a:latin typeface="Calibri" panose="020F0502020204030204" pitchFamily="34" charset="0"/>
                <a:ea typeface="Times New Roman" panose="02020603050405020304" pitchFamily="18" charset="0"/>
              </a:rPr>
              <a:t>: 10.1016/S2214-109X(20)30489-7</a:t>
            </a:r>
            <a:endParaRPr lang="en-US" sz="180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9855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chart shows the number and percent of BLIND + MSVI in the world.  At the side, </a:t>
            </a:r>
            <a:r>
              <a:rPr lang="en-US" dirty="0">
                <a:solidFill>
                  <a:schemeClr val="tx1"/>
                </a:solidFill>
              </a:rPr>
              <a:t>the actual VLEG numbers are shown for each cause in the pie chart. </a:t>
            </a:r>
            <a:r>
              <a:rPr lang="en-GB" sz="1800" dirty="0">
                <a:solidFill>
                  <a:schemeClr val="tx1"/>
                </a:solidFill>
                <a:effectLst/>
                <a:latin typeface="Calibri" panose="020F0502020204030204" pitchFamily="34" charset="0"/>
                <a:ea typeface="Times New Roman" panose="02020603050405020304" pitchFamily="18" charset="0"/>
              </a:rPr>
              <a:t>[open access] GBD 2019 Blindness and Vision Impairment Collaborators; Vision Loss Expert Group of the Global Burden of Disease Study.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Causes of blindness and vision impairment in</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and</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trends</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over 30 years, and prevalence of avoidable blindness in relation to VISION</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chemeClr val="tx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 the Right to Sight: an analysis for the Global Burden of Disease Study.</a:t>
            </a:r>
            <a:r>
              <a:rPr lang="en-GB" sz="1800" dirty="0">
                <a:solidFill>
                  <a:schemeClr val="tx1"/>
                </a:solidFill>
                <a:effectLst/>
                <a:latin typeface="Calibri" panose="020F0502020204030204" pitchFamily="34" charset="0"/>
                <a:ea typeface="Times New Roman" panose="02020603050405020304" pitchFamily="18" charset="0"/>
              </a:rPr>
              <a:t> Lancet Glob Health. 2020 Dec 1:S2214-109X(20)30489-7. </a:t>
            </a:r>
            <a:r>
              <a:rPr lang="en-GB" sz="1800" dirty="0" err="1">
                <a:solidFill>
                  <a:schemeClr val="tx1"/>
                </a:solidFill>
                <a:effectLst/>
                <a:latin typeface="Calibri" panose="020F0502020204030204" pitchFamily="34" charset="0"/>
                <a:ea typeface="Times New Roman" panose="02020603050405020304" pitchFamily="18" charset="0"/>
              </a:rPr>
              <a:t>doi</a:t>
            </a:r>
            <a:r>
              <a:rPr lang="en-GB" sz="1800" dirty="0">
                <a:solidFill>
                  <a:schemeClr val="tx1"/>
                </a:solidFill>
                <a:effectLst/>
                <a:latin typeface="Calibri" panose="020F0502020204030204" pitchFamily="34" charset="0"/>
                <a:ea typeface="Times New Roman" panose="02020603050405020304" pitchFamily="18" charset="0"/>
              </a:rPr>
              <a:t>: 10.1016/S2214-109X(20)30489-7</a:t>
            </a:r>
            <a:endParaRPr lang="en-US" sz="180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25399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rPr>
              <a:t>[open access] </a:t>
            </a:r>
            <a:r>
              <a:rPr lang="en-GB" sz="1800" dirty="0">
                <a:solidFill>
                  <a:schemeClr val="tx1"/>
                </a:solidFill>
                <a:effectLst/>
                <a:latin typeface="Calibri" panose="020F0502020204030204" pitchFamily="34" charset="0"/>
                <a:ea typeface="Times New Roman" panose="02020603050405020304" pitchFamily="18" charset="0"/>
              </a:rPr>
              <a:t>GBD 2019 Blindness and Vision Impairment Collaborators; Vision Loss Expert Group of the Global Burden of Disease Study.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Causes of blindness and vision impairment in</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and</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trends</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over 30 years, and prevalence of avoidable blindness in relation to VISION</a:t>
            </a:r>
            <a:r>
              <a:rPr lang="en-GB" sz="1800" u="none" strike="noStrike" dirty="0">
                <a:solidFill>
                  <a:srgbClr val="CCCCFF"/>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a:solidFill>
                  <a:schemeClr val="tx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 the Right to Sight: an analysis for the Global Burden of Disease Study.</a:t>
            </a:r>
            <a:r>
              <a:rPr lang="en-GB" sz="1800" dirty="0">
                <a:solidFill>
                  <a:schemeClr val="tx1"/>
                </a:solidFill>
                <a:effectLst/>
                <a:latin typeface="Calibri" panose="020F0502020204030204" pitchFamily="34" charset="0"/>
                <a:ea typeface="Times New Roman" panose="02020603050405020304" pitchFamily="18" charset="0"/>
              </a:rPr>
              <a:t> Lancet Glob Health. 2020 Dec 1:S2214-109X(20)30489-7. </a:t>
            </a:r>
            <a:r>
              <a:rPr lang="en-GB" sz="1800" dirty="0" err="1">
                <a:solidFill>
                  <a:schemeClr val="tx1"/>
                </a:solidFill>
                <a:effectLst/>
                <a:latin typeface="Calibri" panose="020F0502020204030204" pitchFamily="34" charset="0"/>
                <a:ea typeface="Times New Roman" panose="02020603050405020304" pitchFamily="18" charset="0"/>
              </a:rPr>
              <a:t>doi</a:t>
            </a:r>
            <a:r>
              <a:rPr lang="en-GB" sz="1800" dirty="0">
                <a:solidFill>
                  <a:schemeClr val="tx1"/>
                </a:solidFill>
                <a:effectLst/>
                <a:latin typeface="Calibri" panose="020F0502020204030204" pitchFamily="34" charset="0"/>
                <a:ea typeface="Times New Roman" panose="02020603050405020304" pitchFamily="18" charset="0"/>
              </a:rPr>
              <a:t>: 10.1016/S2214-109X(20)30489-7</a:t>
            </a:r>
            <a:endParaRPr lang="en-US" sz="180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9684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slide shows the key stakeholders, the importance to technology and new surgical procedures, and the paradigm shifts on cost reductions of consumables to address unoperated cataract on a large scale.</a:t>
            </a:r>
          </a:p>
        </p:txBody>
      </p:sp>
    </p:spTree>
    <p:extLst>
      <p:ext uri="{BB962C8B-B14F-4D97-AF65-F5344CB8AC3E}">
        <p14:creationId xmlns:p14="http://schemas.microsoft.com/office/powerpoint/2010/main" val="187490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slide shows the reduction in trachoma, a highly communicable disease especially affecting women and children who have less access to clean water and sanitation.  Trachoma is now shown as just 1% in the blindness pie chart.</a:t>
            </a:r>
          </a:p>
        </p:txBody>
      </p:sp>
    </p:spTree>
    <p:extLst>
      <p:ext uri="{BB962C8B-B14F-4D97-AF65-F5344CB8AC3E}">
        <p14:creationId xmlns:p14="http://schemas.microsoft.com/office/powerpoint/2010/main" val="337411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slide shows the major partners and the significant donation of azithromycin by Pfizer for mass distribution as part of the WHO’s SAFE strategy to achieve a reduction in trachoma blindness worldwide.</a:t>
            </a:r>
          </a:p>
        </p:txBody>
      </p:sp>
    </p:spTree>
    <p:extLst>
      <p:ext uri="{BB962C8B-B14F-4D97-AF65-F5344CB8AC3E}">
        <p14:creationId xmlns:p14="http://schemas.microsoft.com/office/powerpoint/2010/main" val="4052276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shows the reduction in blindness from onchocerciasis commonly known as “river blindness” because the black flies that transmit the microscopic worms from one human to another breed in fast flowing, fresh water rivers.  When the micro-filariae invade the interior of the eye, they destroy the eye’s fine, delicate structures causing blindness, usually when the person is in their 30’s, their most productive years.</a:t>
            </a:r>
          </a:p>
        </p:txBody>
      </p:sp>
      <p:sp>
        <p:nvSpPr>
          <p:cNvPr id="4" name="Slide Number Placeholder 3"/>
          <p:cNvSpPr>
            <a:spLocks noGrp="1"/>
          </p:cNvSpPr>
          <p:nvPr>
            <p:ph type="sldNum" sz="quarter" idx="5"/>
          </p:nvPr>
        </p:nvSpPr>
        <p:spPr/>
        <p:txBody>
          <a:bodyPr/>
          <a:lstStyle/>
          <a:p>
            <a:pPr>
              <a:defRPr/>
            </a:pPr>
            <a:fld id="{703EC800-5A5F-5C47-B269-0ABD40272BA0}" type="slidenum">
              <a:rPr lang="en-US" altLang="x-none" smtClean="0"/>
              <a:pPr>
                <a:defRPr/>
              </a:pPr>
              <a:t>19</a:t>
            </a:fld>
            <a:endParaRPr lang="en-US" altLang="x-none"/>
          </a:p>
        </p:txBody>
      </p:sp>
    </p:spTree>
    <p:extLst>
      <p:ext uri="{BB962C8B-B14F-4D97-AF65-F5344CB8AC3E}">
        <p14:creationId xmlns:p14="http://schemas.microsoft.com/office/powerpoint/2010/main" val="278695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In 1994, IAPB and the World Health Organization’s (WHO) Programme for the Prevention of Blindness looked at the leading causes of blindness, all avoidable meaning that they could be treated or the blindness could be prevented and wondered whether we could eliminate them as a public health problem.</a:t>
            </a:r>
          </a:p>
        </p:txBody>
      </p:sp>
    </p:spTree>
    <p:extLst>
      <p:ext uri="{BB962C8B-B14F-4D97-AF65-F5344CB8AC3E}">
        <p14:creationId xmlns:p14="http://schemas.microsoft.com/office/powerpoint/2010/main" val="3885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slide shows the VISION2020 partners, funders, and the significant donation of Mectizan® (formulation for human use of ivermectin) by Merck and Company for as long as it is needed, that have reduced rates of onchocerciasis generally and blindness from the disease specifically.  The donors were governments and major foundations that contributed to a fund at the World Bank which then funded the WHO’s Onchocerciasis Control Program which devolved into the African Programme for Onchocerciasis Control with the advent of Mectizan® in 1989, both based in Ouagadougou, Burkina Faso.</a:t>
            </a:r>
          </a:p>
        </p:txBody>
      </p:sp>
    </p:spTree>
    <p:extLst>
      <p:ext uri="{BB962C8B-B14F-4D97-AF65-F5344CB8AC3E}">
        <p14:creationId xmlns:p14="http://schemas.microsoft.com/office/powerpoint/2010/main" val="406496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Whilst a long slide to read, it summarizes the significance of the reduction in vitamin A deficiency and measles in reducing child blindness and death.</a:t>
            </a:r>
          </a:p>
        </p:txBody>
      </p:sp>
      <p:sp>
        <p:nvSpPr>
          <p:cNvPr id="4" name="Slide Number Placeholder 3"/>
          <p:cNvSpPr>
            <a:spLocks noGrp="1"/>
          </p:cNvSpPr>
          <p:nvPr>
            <p:ph type="sldNum" sz="quarter" idx="5"/>
          </p:nvPr>
        </p:nvSpPr>
        <p:spPr/>
        <p:txBody>
          <a:bodyPr/>
          <a:lstStyle/>
          <a:p>
            <a:pPr>
              <a:defRPr/>
            </a:pPr>
            <a:fld id="{703EC800-5A5F-5C47-B269-0ABD40272BA0}" type="slidenum">
              <a:rPr lang="en-US" altLang="x-none" smtClean="0"/>
              <a:pPr>
                <a:defRPr/>
              </a:pPr>
              <a:t>21</a:t>
            </a:fld>
            <a:endParaRPr lang="en-US" altLang="x-none"/>
          </a:p>
        </p:txBody>
      </p:sp>
    </p:spTree>
    <p:extLst>
      <p:ext uri="{BB962C8B-B14F-4D97-AF65-F5344CB8AC3E}">
        <p14:creationId xmlns:p14="http://schemas.microsoft.com/office/powerpoint/2010/main" val="2539542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slide shows the VISION2020 partners and the significant donation of high dose vitamin A capsules (200,000 IU) for treatment and prevention programs to reduce blinding malnutrition which prevented blindness and even death in children.</a:t>
            </a:r>
          </a:p>
        </p:txBody>
      </p:sp>
    </p:spTree>
    <p:extLst>
      <p:ext uri="{BB962C8B-B14F-4D97-AF65-F5344CB8AC3E}">
        <p14:creationId xmlns:p14="http://schemas.microsoft.com/office/powerpoint/2010/main" val="2368006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slide discusses the strategy to address URE: hyperopia, myopia, and presbyopia in order the improve vision which leads to improved learning, work opportunities, and poverty reduction.</a:t>
            </a:r>
          </a:p>
          <a:p>
            <a:endParaRPr lang="en-AU" dirty="0"/>
          </a:p>
        </p:txBody>
      </p:sp>
    </p:spTree>
    <p:extLst>
      <p:ext uri="{BB962C8B-B14F-4D97-AF65-F5344CB8AC3E}">
        <p14:creationId xmlns:p14="http://schemas.microsoft.com/office/powerpoint/2010/main" val="703684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IAPB is a strong advocate for the UN Development Goals working closely with Amb. Aubrey Webson, UN Representative of Antigua and Barbuda who founded the </a:t>
            </a:r>
            <a:r>
              <a:rPr lang="en-US" b="1" dirty="0"/>
              <a:t>UN Friends of Vision </a:t>
            </a:r>
            <a:r>
              <a:rPr lang="en-US" dirty="0"/>
              <a:t>with the leadership of Ireland </a:t>
            </a:r>
            <a:r>
              <a:rPr lang="en-US"/>
              <a:t>and Bangladesh </a:t>
            </a:r>
            <a:r>
              <a:rPr lang="en-US" dirty="0"/>
              <a:t>and including over 50 UN member states.</a:t>
            </a:r>
          </a:p>
        </p:txBody>
      </p:sp>
    </p:spTree>
    <p:extLst>
      <p:ext uri="{BB962C8B-B14F-4D97-AF65-F5344CB8AC3E}">
        <p14:creationId xmlns:p14="http://schemas.microsoft.com/office/powerpoint/2010/main" val="2415734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SDGs approved by the UN in September 2015.</a:t>
            </a:r>
            <a:r>
              <a:rPr lang="en-GB" baseline="0" dirty="0"/>
              <a:t> These SDGs in particular can be impacted positively by reductions in the rates of visual impairment.</a:t>
            </a:r>
            <a:endParaRPr lang="en-GB" dirty="0"/>
          </a:p>
        </p:txBody>
      </p:sp>
      <p:sp>
        <p:nvSpPr>
          <p:cNvPr id="4" name="Slide Number Placeholder 3"/>
          <p:cNvSpPr>
            <a:spLocks noGrp="1"/>
          </p:cNvSpPr>
          <p:nvPr>
            <p:ph type="sldNum" sz="quarter" idx="10"/>
          </p:nvPr>
        </p:nvSpPr>
        <p:spPr/>
        <p:txBody>
          <a:bodyPr/>
          <a:lstStyle/>
          <a:p>
            <a:fld id="{B4698F91-B4E2-457A-B727-F2BF9AA1301F}" type="slidenum">
              <a:rPr lang="en-GB" smtClean="0"/>
              <a:t>25</a:t>
            </a:fld>
            <a:endParaRPr lang="en-GB"/>
          </a:p>
        </p:txBody>
      </p:sp>
    </p:spTree>
    <p:extLst>
      <p:ext uri="{BB962C8B-B14F-4D97-AF65-F5344CB8AC3E}">
        <p14:creationId xmlns:p14="http://schemas.microsoft.com/office/powerpoint/2010/main" val="2784901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IAPB continues to support WHO’s commitment to improving eye health as part of general health and indeed integrating eye health into general health strategies.  The WHO’s </a:t>
            </a:r>
            <a:r>
              <a:rPr lang="en-US" b="1" dirty="0"/>
              <a:t>World Report on Vision </a:t>
            </a:r>
            <a:r>
              <a:rPr lang="en-US" dirty="0"/>
              <a:t>was launched on World Sight Day 2019 at WHO in Geneva. </a:t>
            </a:r>
          </a:p>
        </p:txBody>
      </p:sp>
    </p:spTree>
    <p:extLst>
      <p:ext uri="{BB962C8B-B14F-4D97-AF65-F5344CB8AC3E}">
        <p14:creationId xmlns:p14="http://schemas.microsoft.com/office/powerpoint/2010/main" val="3674152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WHO’s </a:t>
            </a:r>
            <a:r>
              <a:rPr lang="en-AU" b="1" dirty="0"/>
              <a:t>World Report on Vision’s </a:t>
            </a:r>
            <a:r>
              <a:rPr lang="en-AU" dirty="0"/>
              <a:t>simple take away is that 2.2 million people in the world have a vision impairment.  1.2 billion have been helped by treatment, surgery or glasses.  There remains of gap of 1 million whose visual impairment is either avoidable or is yet to be treated.  These data will be updated as new data are published.</a:t>
            </a:r>
          </a:p>
        </p:txBody>
      </p:sp>
      <p:sp>
        <p:nvSpPr>
          <p:cNvPr id="4" name="Slide Number Placeholder 3"/>
          <p:cNvSpPr>
            <a:spLocks noGrp="1"/>
          </p:cNvSpPr>
          <p:nvPr>
            <p:ph type="sldNum" sz="quarter" idx="5"/>
          </p:nvPr>
        </p:nvSpPr>
        <p:spPr/>
        <p:txBody>
          <a:bodyPr/>
          <a:lstStyle/>
          <a:p>
            <a:fld id="{D4F022E6-2439-B343-9995-605D88489FF6}" type="slidenum">
              <a:rPr lang="en-US" smtClean="0"/>
              <a:t>27</a:t>
            </a:fld>
            <a:endParaRPr lang="en-US"/>
          </a:p>
        </p:txBody>
      </p:sp>
    </p:spTree>
    <p:extLst>
      <p:ext uri="{BB962C8B-B14F-4D97-AF65-F5344CB8AC3E}">
        <p14:creationId xmlns:p14="http://schemas.microsoft.com/office/powerpoint/2010/main" val="3905622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The </a:t>
            </a:r>
            <a:r>
              <a:rPr lang="en-US" b="1" dirty="0"/>
              <a:t>World Report on Vision </a:t>
            </a:r>
            <a:r>
              <a:rPr lang="en-US" dirty="0"/>
              <a:t>guides us with five advocacy objectives to ensure that eye health is part of general health strategies, that resources are directed toward improving eye health, and that people and their communities are aware of their needs and create a demand for services.</a:t>
            </a:r>
          </a:p>
        </p:txBody>
      </p:sp>
    </p:spTree>
    <p:extLst>
      <p:ext uri="{BB962C8B-B14F-4D97-AF65-F5344CB8AC3E}">
        <p14:creationId xmlns:p14="http://schemas.microsoft.com/office/powerpoint/2010/main" val="1035096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The importance of human resources for eye Health (HReH) cannot be understated.  And for ophthalmologists to be most effective, teams of allied ophthalmic personnel create efficient and effective services that people will trust and seek for their care.  This is the case from the community to the secondary to the tertiary levels.  Also, the importance of effective and efficient referral and management structures are critical to a quality team approach.</a:t>
            </a:r>
          </a:p>
        </p:txBody>
      </p:sp>
    </p:spTree>
    <p:extLst>
      <p:ext uri="{BB962C8B-B14F-4D97-AF65-F5344CB8AC3E}">
        <p14:creationId xmlns:p14="http://schemas.microsoft.com/office/powerpoint/2010/main" val="125378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885453" y="8686288"/>
            <a:ext cx="2972547" cy="45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a:defRPr sz="2400">
                <a:solidFill>
                  <a:schemeClr val="tx1"/>
                </a:solidFill>
                <a:latin typeface="Times" charset="0"/>
                <a:ea typeface="ＭＳ Ｐゴシック" charset="0"/>
                <a:cs typeface="ＭＳ Ｐゴシック" charset="0"/>
              </a:defRPr>
            </a:lvl1pPr>
            <a:lvl2pPr marL="742950" indent="-285750" defTabSz="931863">
              <a:defRPr sz="2400">
                <a:solidFill>
                  <a:schemeClr val="tx1"/>
                </a:solidFill>
                <a:latin typeface="Times" charset="0"/>
                <a:ea typeface="ＭＳ Ｐゴシック" charset="0"/>
              </a:defRPr>
            </a:lvl2pPr>
            <a:lvl3pPr marL="1143000" indent="-228600" defTabSz="931863">
              <a:defRPr sz="2400">
                <a:solidFill>
                  <a:schemeClr val="tx1"/>
                </a:solidFill>
                <a:latin typeface="Times" charset="0"/>
                <a:ea typeface="ＭＳ Ｐゴシック" charset="0"/>
              </a:defRPr>
            </a:lvl3pPr>
            <a:lvl4pPr marL="1600200" indent="-228600" defTabSz="931863">
              <a:defRPr sz="2400">
                <a:solidFill>
                  <a:schemeClr val="tx1"/>
                </a:solidFill>
                <a:latin typeface="Times" charset="0"/>
                <a:ea typeface="ＭＳ Ｐゴシック" charset="0"/>
              </a:defRPr>
            </a:lvl4pPr>
            <a:lvl5pPr marL="2057400" indent="-228600" defTabSz="931863">
              <a:defRPr sz="2400">
                <a:solidFill>
                  <a:schemeClr val="tx1"/>
                </a:solidFill>
                <a:latin typeface="Times"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Times" charset="0"/>
                <a:ea typeface="ＭＳ Ｐゴシック" charset="0"/>
              </a:defRPr>
            </a:lvl9pPr>
          </a:lstStyle>
          <a:p>
            <a:pPr algn="r"/>
            <a:fld id="{78994204-282E-C04A-A623-E66B86F80466}" type="slidenum">
              <a:rPr lang="en-US" sz="1200"/>
              <a:pPr algn="r"/>
              <a:t>3</a:t>
            </a:fld>
            <a:endParaRPr lang="en-US" sz="1200"/>
          </a:p>
        </p:txBody>
      </p:sp>
      <p:sp>
        <p:nvSpPr>
          <p:cNvPr id="32770" name="Rectangle 2"/>
          <p:cNvSpPr>
            <a:spLocks noChangeArrowheads="1"/>
          </p:cNvSpPr>
          <p:nvPr/>
        </p:nvSpPr>
        <p:spPr bwMode="auto">
          <a:xfrm>
            <a:off x="3885453" y="0"/>
            <a:ext cx="2972547" cy="45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b="1">
              <a:latin typeface="Arial Unicode MS" charset="0"/>
            </a:endParaRPr>
          </a:p>
        </p:txBody>
      </p:sp>
      <p:sp>
        <p:nvSpPr>
          <p:cNvPr id="32771" name="Rectangle 3"/>
          <p:cNvSpPr>
            <a:spLocks noChangeArrowheads="1"/>
          </p:cNvSpPr>
          <p:nvPr/>
        </p:nvSpPr>
        <p:spPr bwMode="auto">
          <a:xfrm>
            <a:off x="3885453" y="8686288"/>
            <a:ext cx="2972547" cy="45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9050" tIns="0" rIns="19050" bIns="0" anchor="b"/>
          <a:lstStyle/>
          <a:p>
            <a:pPr algn="r" defTabSz="762000"/>
            <a:r>
              <a:rPr lang="en-US" sz="1000" i="1">
                <a:latin typeface="Times New Roman" charset="0"/>
              </a:rPr>
              <a:t>1</a:t>
            </a:r>
          </a:p>
        </p:txBody>
      </p:sp>
      <p:sp>
        <p:nvSpPr>
          <p:cNvPr id="32772" name="Rectangle 4"/>
          <p:cNvSpPr>
            <a:spLocks noChangeArrowheads="1"/>
          </p:cNvSpPr>
          <p:nvPr/>
        </p:nvSpPr>
        <p:spPr bwMode="auto">
          <a:xfrm>
            <a:off x="0" y="8686288"/>
            <a:ext cx="2972547" cy="45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b="1">
              <a:latin typeface="Arial Unicode MS" charset="0"/>
            </a:endParaRPr>
          </a:p>
        </p:txBody>
      </p:sp>
      <p:sp>
        <p:nvSpPr>
          <p:cNvPr id="32773" name="Rectangle 5"/>
          <p:cNvSpPr>
            <a:spLocks noChangeArrowheads="1"/>
          </p:cNvSpPr>
          <p:nvPr/>
        </p:nvSpPr>
        <p:spPr bwMode="auto">
          <a:xfrm>
            <a:off x="0" y="0"/>
            <a:ext cx="2972547" cy="45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b="1">
              <a:latin typeface="Arial Unicode MS" charset="0"/>
            </a:endParaRPr>
          </a:p>
        </p:txBody>
      </p:sp>
      <p:sp>
        <p:nvSpPr>
          <p:cNvPr id="32774" name="Rectangle 6"/>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mid-1990’s, IAPB and WHO made projections for rates of blindness and visual impairment if the community did nothing to change them. The green bars show where the rates of blindness were projected to be without the interventions of VISION2020.  The black bars show the anticipated number of blind people would be if the Vision 2020 interventions were fully implemented. In 2020 the actual number of people who were in blind was higher than hoped for, although the percent of people with blindness was reduced.</a:t>
            </a:r>
          </a:p>
          <a:p>
            <a:pPr eaLnBrk="1" hangingPunct="1"/>
            <a:endParaRPr lang="en-AU" dirty="0">
              <a:ea typeface="ＭＳ Ｐゴシック" charset="0"/>
              <a:cs typeface="ＭＳ Ｐゴシック" charset="0"/>
            </a:endParaRPr>
          </a:p>
        </p:txBody>
      </p:sp>
      <p:sp>
        <p:nvSpPr>
          <p:cNvPr id="32775" name="Rectangle 7"/>
          <p:cNvSpPr>
            <a:spLocks noGrp="1" noRot="1" noChangeAspect="1" noChangeArrowheads="1" noTextEdit="1"/>
          </p:cNvSpPr>
          <p:nvPr>
            <p:ph type="sldImg"/>
          </p:nvPr>
        </p:nvSpPr>
        <p:spPr>
          <a:xfrm>
            <a:off x="381000" y="685800"/>
            <a:ext cx="6096000" cy="3429000"/>
          </a:xfrm>
          <a:ln w="12700" cap="flat">
            <a:solidFill>
              <a:schemeClr val="tx1"/>
            </a:solidFill>
          </a:ln>
        </p:spPr>
      </p:sp>
    </p:spTree>
    <p:extLst>
      <p:ext uri="{BB962C8B-B14F-4D97-AF65-F5344CB8AC3E}">
        <p14:creationId xmlns:p14="http://schemas.microsoft.com/office/powerpoint/2010/main" val="3367349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IAPB’s Vision Atlas 2.0 was launched on World Sight Day 2020, an on-line tool for researching data on diseases, maps, resources, and critical information globally and by regions.  It will be updated regularly when new data are published.</a:t>
            </a:r>
          </a:p>
        </p:txBody>
      </p:sp>
    </p:spTree>
    <p:extLst>
      <p:ext uri="{BB962C8B-B14F-4D97-AF65-F5344CB8AC3E}">
        <p14:creationId xmlns:p14="http://schemas.microsoft.com/office/powerpoint/2010/main" val="741538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IAPB’s strength is its network and partnerships.  Visit www.iapb.org for a full list of members.</a:t>
            </a:r>
          </a:p>
        </p:txBody>
      </p:sp>
    </p:spTree>
    <p:extLst>
      <p:ext uri="{BB962C8B-B14F-4D97-AF65-F5344CB8AC3E}">
        <p14:creationId xmlns:p14="http://schemas.microsoft.com/office/powerpoint/2010/main" val="272051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In the mid-1990’s, IAPB’s Partnership Committee made up of IAPB member agencies and others joined over a period of five years at WHO in Geneva to plan </a:t>
            </a:r>
            <a:r>
              <a:rPr lang="en-US" b="1" dirty="0"/>
              <a:t>VISION2020: The Right to Sight</a:t>
            </a:r>
            <a:r>
              <a:rPr lang="en-US" dirty="0"/>
              <a:t>.  The third point focused on the leading causes of blindness at the time for which we could mitigate the projected trajectory.</a:t>
            </a:r>
          </a:p>
        </p:txBody>
      </p:sp>
    </p:spTree>
    <p:extLst>
      <p:ext uri="{BB962C8B-B14F-4D97-AF65-F5344CB8AC3E}">
        <p14:creationId xmlns:p14="http://schemas.microsoft.com/office/powerpoint/2010/main" val="282630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slide shows IAPB’s Partnership Committee, the predecessor of IAPB’s current Council of Members which was established when IAPB reconstituted in 2004.  I was Chair of the Partnership Committee from 1993-1999 and had the great privilege of working with Dr. Bjorn </a:t>
            </a:r>
            <a:r>
              <a:rPr lang="en-US" dirty="0" err="1"/>
              <a:t>Thylefors</a:t>
            </a:r>
            <a:r>
              <a:rPr lang="en-US" dirty="0"/>
              <a:t> standing front row, far right, head of WHO’s Programme for Prevention of Blindness who was instrumental in getting WHO’s commitment to VISION2020 and to getting WHO’s Director General Dr. Gro Harlem Brundtland to launch VISION2020: The Right to Sight in 1999.  The driving forces were Rev. Christian Garms, CEO of CBM and head of IAPB’s Consultative Group pictured top row, third from the right; Dr. Allen Foster, also with CBM pictured top row, second from left; and Mr. Richard Porter, CEO of SightSavers pictured 5</a:t>
            </a:r>
            <a:r>
              <a:rPr lang="en-US" baseline="30000" dirty="0"/>
              <a:t>th</a:t>
            </a:r>
            <a:r>
              <a:rPr lang="en-US" dirty="0"/>
              <a:t> row back on the left next to Dr. Juan Carlos Siva and just behind Dr. Nag Rao’s right shoulder.</a:t>
            </a:r>
          </a:p>
        </p:txBody>
      </p:sp>
    </p:spTree>
    <p:extLst>
      <p:ext uri="{BB962C8B-B14F-4D97-AF65-F5344CB8AC3E}">
        <p14:creationId xmlns:p14="http://schemas.microsoft.com/office/powerpoint/2010/main" val="109329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VISION2020 had three main objectives shown on this slide.</a:t>
            </a:r>
          </a:p>
        </p:txBody>
      </p:sp>
    </p:spTree>
    <p:extLst>
      <p:ext uri="{BB962C8B-B14F-4D97-AF65-F5344CB8AC3E}">
        <p14:creationId xmlns:p14="http://schemas.microsoft.com/office/powerpoint/2010/main" val="348329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381000" y="685800"/>
            <a:ext cx="6096000" cy="3429000"/>
          </a:xfrm>
          <a:ln/>
        </p:spPr>
      </p:sp>
      <p:sp>
        <p:nvSpPr>
          <p:cNvPr id="1229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dirty="0">
                <a:cs typeface="ＭＳ Ｐゴシック" charset="0"/>
              </a:rPr>
              <a:t>VISION2020 was successful because of the many partnerships, particularly between IAPB and WHO which works with governments.</a:t>
            </a:r>
          </a:p>
        </p:txBody>
      </p:sp>
    </p:spTree>
    <p:extLst>
      <p:ext uri="{BB962C8B-B14F-4D97-AF65-F5344CB8AC3E}">
        <p14:creationId xmlns:p14="http://schemas.microsoft.com/office/powerpoint/2010/main" val="1506325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WHO was committed to VISION2020 by passing four resolutions between 2003 and 2013 including the Global Action Plan 2014-2019.</a:t>
            </a:r>
          </a:p>
        </p:txBody>
      </p:sp>
    </p:spTree>
    <p:extLst>
      <p:ext uri="{BB962C8B-B14F-4D97-AF65-F5344CB8AC3E}">
        <p14:creationId xmlns:p14="http://schemas.microsoft.com/office/powerpoint/2010/main" val="54253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WHO set targets, indicators, and described how governments were to report to WHO on the progress of their eye health strategies.</a:t>
            </a:r>
          </a:p>
        </p:txBody>
      </p:sp>
    </p:spTree>
    <p:extLst>
      <p:ext uri="{BB962C8B-B14F-4D97-AF65-F5344CB8AC3E}">
        <p14:creationId xmlns:p14="http://schemas.microsoft.com/office/powerpoint/2010/main" val="167789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F2C2B54-3334-47FC-88E4-9F33C0F73AE5}" type="slidenum">
              <a:rPr lang="en-US" altLang="en-US" smtClean="0"/>
              <a:pPr>
                <a:defRPr/>
              </a:pPr>
              <a:t>‹#›</a:t>
            </a:fld>
            <a:endParaRPr lang="en-US" altLang="en-US"/>
          </a:p>
        </p:txBody>
      </p:sp>
    </p:spTree>
    <p:extLst>
      <p:ext uri="{BB962C8B-B14F-4D97-AF65-F5344CB8AC3E}">
        <p14:creationId xmlns:p14="http://schemas.microsoft.com/office/powerpoint/2010/main" val="282684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E50DD19-F0DA-4C8F-85DB-A9AB1CE2DCEA}" type="slidenum">
              <a:rPr lang="en-US" altLang="en-US" smtClean="0"/>
              <a:pPr>
                <a:defRPr/>
              </a:pPr>
              <a:t>‹#›</a:t>
            </a:fld>
            <a:endParaRPr lang="en-US" altLang="en-US"/>
          </a:p>
        </p:txBody>
      </p:sp>
    </p:spTree>
    <p:extLst>
      <p:ext uri="{BB962C8B-B14F-4D97-AF65-F5344CB8AC3E}">
        <p14:creationId xmlns:p14="http://schemas.microsoft.com/office/powerpoint/2010/main" val="388949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8661BE3-AB05-49C4-9867-CC4C9F891A4D}" type="slidenum">
              <a:rPr lang="en-US" altLang="en-US" smtClean="0"/>
              <a:pPr>
                <a:defRPr/>
              </a:pPr>
              <a:t>‹#›</a:t>
            </a:fld>
            <a:endParaRPr lang="en-US" altLang="en-US"/>
          </a:p>
        </p:txBody>
      </p:sp>
    </p:spTree>
    <p:extLst>
      <p:ext uri="{BB962C8B-B14F-4D97-AF65-F5344CB8AC3E}">
        <p14:creationId xmlns:p14="http://schemas.microsoft.com/office/powerpoint/2010/main" val="16318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lstStyle>
            <a:lvl1pPr>
              <a:defRPr sz="2100">
                <a:solidFill>
                  <a:srgbClr val="008E95"/>
                </a:solidFill>
              </a:defRPr>
            </a:lvl1pPr>
          </a:lstStyle>
          <a:p>
            <a:endParaRPr lang="en-US" dirty="0"/>
          </a:p>
        </p:txBody>
      </p:sp>
      <p:sp>
        <p:nvSpPr>
          <p:cNvPr id="4" name="Content Placeholder 2"/>
          <p:cNvSpPr>
            <a:spLocks noGrp="1"/>
          </p:cNvSpPr>
          <p:nvPr>
            <p:ph idx="1"/>
          </p:nvPr>
        </p:nvSpPr>
        <p:spPr>
          <a:xfrm>
            <a:off x="609600" y="1600203"/>
            <a:ext cx="10972800" cy="4525963"/>
          </a:xfrm>
        </p:spPr>
        <p:txBody>
          <a:bodyPr/>
          <a:lstStyle>
            <a:lvl1pPr>
              <a:defRPr sz="1500">
                <a:solidFill>
                  <a:srgbClr val="00374B"/>
                </a:solidFill>
              </a:defRPr>
            </a:lvl1pPr>
          </a:lstStyle>
          <a:p>
            <a:endParaRPr lang="en-US" dirty="0"/>
          </a:p>
        </p:txBody>
      </p:sp>
    </p:spTree>
    <p:extLst>
      <p:ext uri="{BB962C8B-B14F-4D97-AF65-F5344CB8AC3E}">
        <p14:creationId xmlns:p14="http://schemas.microsoft.com/office/powerpoint/2010/main" val="2084543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3"/>
            <a:ext cx="7461393" cy="6146962"/>
          </a:xfrm>
          <a:custGeom>
            <a:avLst/>
            <a:gdLst>
              <a:gd name="connsiteX0" fmla="*/ 0 w 7461393"/>
              <a:gd name="connsiteY0" fmla="*/ 0 h 6146962"/>
              <a:gd name="connsiteX1" fmla="*/ 7461393 w 7461393"/>
              <a:gd name="connsiteY1" fmla="*/ 0 h 6146962"/>
              <a:gd name="connsiteX2" fmla="*/ 4722129 w 7461393"/>
              <a:gd name="connsiteY2" fmla="*/ 6146962 h 6146962"/>
              <a:gd name="connsiteX3" fmla="*/ 1 w 7461393"/>
              <a:gd name="connsiteY3" fmla="*/ 4042645 h 6146962"/>
            </a:gdLst>
            <a:ahLst/>
            <a:cxnLst>
              <a:cxn ang="0">
                <a:pos x="connsiteX0" y="connsiteY0"/>
              </a:cxn>
              <a:cxn ang="0">
                <a:pos x="connsiteX1" y="connsiteY1"/>
              </a:cxn>
              <a:cxn ang="0">
                <a:pos x="connsiteX2" y="connsiteY2"/>
              </a:cxn>
              <a:cxn ang="0">
                <a:pos x="connsiteX3" y="connsiteY3"/>
              </a:cxn>
            </a:cxnLst>
            <a:rect l="l" t="t" r="r" b="b"/>
            <a:pathLst>
              <a:path w="7461393" h="6146962">
                <a:moveTo>
                  <a:pt x="0" y="0"/>
                </a:moveTo>
                <a:lnTo>
                  <a:pt x="7461393" y="0"/>
                </a:lnTo>
                <a:lnTo>
                  <a:pt x="4722129" y="6146962"/>
                </a:lnTo>
                <a:lnTo>
                  <a:pt x="1" y="4042645"/>
                </a:lnTo>
                <a:close/>
              </a:path>
            </a:pathLst>
          </a:custGeom>
        </p:spPr>
        <p:txBody>
          <a:bodyPr wrap="square">
            <a:noAutofit/>
          </a:bodyPr>
          <a:lstStyle>
            <a:lvl1pPr marL="0" indent="0">
              <a:buNone/>
              <a:defRPr sz="1200">
                <a:solidFill>
                  <a:schemeClr val="accent6"/>
                </a:solidFill>
              </a:defRPr>
            </a:lvl1pPr>
          </a:lstStyle>
          <a:p>
            <a:endParaRPr lang="id-ID"/>
          </a:p>
        </p:txBody>
      </p:sp>
    </p:spTree>
    <p:extLst>
      <p:ext uri="{BB962C8B-B14F-4D97-AF65-F5344CB8AC3E}">
        <p14:creationId xmlns:p14="http://schemas.microsoft.com/office/powerpoint/2010/main" val="388807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1DC417B-2FDB-424F-B39C-49B4D60C46CA}" type="slidenum">
              <a:rPr lang="en-US" altLang="en-US" smtClean="0"/>
              <a:pPr>
                <a:defRPr/>
              </a:pPr>
              <a:t>‹#›</a:t>
            </a:fld>
            <a:endParaRPr lang="en-US" altLang="en-US"/>
          </a:p>
        </p:txBody>
      </p:sp>
    </p:spTree>
    <p:extLst>
      <p:ext uri="{BB962C8B-B14F-4D97-AF65-F5344CB8AC3E}">
        <p14:creationId xmlns:p14="http://schemas.microsoft.com/office/powerpoint/2010/main" val="170448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3FABB77-7C98-445F-A001-175C89430F88}" type="slidenum">
              <a:rPr lang="en-US" altLang="en-US" smtClean="0"/>
              <a:pPr>
                <a:defRPr/>
              </a:pPr>
              <a:t>‹#›</a:t>
            </a:fld>
            <a:endParaRPr lang="en-US" altLang="en-US"/>
          </a:p>
        </p:txBody>
      </p:sp>
    </p:spTree>
    <p:extLst>
      <p:ext uri="{BB962C8B-B14F-4D97-AF65-F5344CB8AC3E}">
        <p14:creationId xmlns:p14="http://schemas.microsoft.com/office/powerpoint/2010/main" val="166253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2437CBE2-10A5-49AB-969E-E1806F2FAF5A}" type="slidenum">
              <a:rPr lang="en-US" altLang="en-US" smtClean="0"/>
              <a:pPr>
                <a:defRPr/>
              </a:pPr>
              <a:t>‹#›</a:t>
            </a:fld>
            <a:endParaRPr lang="en-US" altLang="en-US"/>
          </a:p>
        </p:txBody>
      </p:sp>
    </p:spTree>
    <p:extLst>
      <p:ext uri="{BB962C8B-B14F-4D97-AF65-F5344CB8AC3E}">
        <p14:creationId xmlns:p14="http://schemas.microsoft.com/office/powerpoint/2010/main" val="179348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F16E191D-D940-4FCD-8A06-672B3D2CFE43}" type="slidenum">
              <a:rPr lang="en-US" altLang="en-US" smtClean="0"/>
              <a:pPr>
                <a:defRPr/>
              </a:pPr>
              <a:t>‹#›</a:t>
            </a:fld>
            <a:endParaRPr lang="en-US" altLang="en-US"/>
          </a:p>
        </p:txBody>
      </p:sp>
    </p:spTree>
    <p:extLst>
      <p:ext uri="{BB962C8B-B14F-4D97-AF65-F5344CB8AC3E}">
        <p14:creationId xmlns:p14="http://schemas.microsoft.com/office/powerpoint/2010/main" val="345117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52F58E2-A552-4BAE-9B40-A1FF4A11C2A2}" type="slidenum">
              <a:rPr lang="en-US" altLang="en-US" smtClean="0"/>
              <a:pPr>
                <a:defRPr/>
              </a:pPr>
              <a:t>‹#›</a:t>
            </a:fld>
            <a:endParaRPr lang="en-US" altLang="en-US"/>
          </a:p>
        </p:txBody>
      </p:sp>
    </p:spTree>
    <p:extLst>
      <p:ext uri="{BB962C8B-B14F-4D97-AF65-F5344CB8AC3E}">
        <p14:creationId xmlns:p14="http://schemas.microsoft.com/office/powerpoint/2010/main" val="141059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075130D0-DFD2-4094-A425-6E7216775D7D}" type="slidenum">
              <a:rPr lang="en-US" altLang="en-US" smtClean="0"/>
              <a:pPr>
                <a:defRPr/>
              </a:pPr>
              <a:t>‹#›</a:t>
            </a:fld>
            <a:endParaRPr lang="en-US" altLang="en-US"/>
          </a:p>
        </p:txBody>
      </p:sp>
    </p:spTree>
    <p:extLst>
      <p:ext uri="{BB962C8B-B14F-4D97-AF65-F5344CB8AC3E}">
        <p14:creationId xmlns:p14="http://schemas.microsoft.com/office/powerpoint/2010/main" val="308207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2FC5413-0EF4-45F3-B783-2E46B404EF49}" type="slidenum">
              <a:rPr lang="en-US" altLang="en-US" smtClean="0"/>
              <a:pPr>
                <a:defRPr/>
              </a:pPr>
              <a:t>‹#›</a:t>
            </a:fld>
            <a:endParaRPr lang="en-US" altLang="en-US"/>
          </a:p>
        </p:txBody>
      </p:sp>
    </p:spTree>
    <p:extLst>
      <p:ext uri="{BB962C8B-B14F-4D97-AF65-F5344CB8AC3E}">
        <p14:creationId xmlns:p14="http://schemas.microsoft.com/office/powerpoint/2010/main" val="3640167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BD4DD34-30F5-4059-A849-AA165DC0BEB3}" type="slidenum">
              <a:rPr lang="en-US" altLang="en-US" smtClean="0"/>
              <a:pPr>
                <a:defRPr/>
              </a:pPr>
              <a:t>‹#›</a:t>
            </a:fld>
            <a:endParaRPr lang="en-US" altLang="en-US"/>
          </a:p>
        </p:txBody>
      </p:sp>
    </p:spTree>
    <p:extLst>
      <p:ext uri="{BB962C8B-B14F-4D97-AF65-F5344CB8AC3E}">
        <p14:creationId xmlns:p14="http://schemas.microsoft.com/office/powerpoint/2010/main" val="1481765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10BDD12-217C-4C46-AB9A-3338DA65C293}" type="slidenum">
              <a:rPr lang="en-US" altLang="en-US" smtClean="0"/>
              <a:pPr>
                <a:defRPr/>
              </a:pPr>
              <a:t>‹#›</a:t>
            </a:fld>
            <a:endParaRPr lang="en-US" altLang="en-US"/>
          </a:p>
        </p:txBody>
      </p:sp>
    </p:spTree>
    <p:extLst>
      <p:ext uri="{BB962C8B-B14F-4D97-AF65-F5344CB8AC3E}">
        <p14:creationId xmlns:p14="http://schemas.microsoft.com/office/powerpoint/2010/main" val="170358294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hyperlink" Target="http://www.iapb.org/advocacy/sustainable-development-goal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tiff"/><Relationship Id="rId5" Type="http://schemas.openxmlformats.org/officeDocument/2006/relationships/image" Target="../media/image52.jpeg"/><Relationship Id="rId4" Type="http://schemas.openxmlformats.org/officeDocument/2006/relationships/image" Target="../media/image51.tiff"/></Relationships>
</file>

<file path=ppt/slides/_rels/slide2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www.google.com/imgres?imgurl=http%3A%2F%2Fi.huffpost.com%2Fgen%2F1589036%2Fthumbs%2Fo-AFRICAN-DOCTOR-facebook.jpg&amp;imgrefurl=http%3A%2F%2Fwww.huffingtonpost.ca%2Fcraig-and-marc-kielburger%2Fafrican-brain-drain_b_4682652.html&amp;docid=_iCje_AHKRWFSM&amp;tbnid=DfW1ICbcIlS9XM%3A&amp;w=2000&amp;h=1000&amp;ei=tiWTVPGnHoGrU43sgqAL&amp;ved=0CAIQxiAwAA&amp;iact=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iapb.org/vision-atla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ti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7"/>
          <p:cNvSpPr/>
          <p:nvPr/>
        </p:nvSpPr>
        <p:spPr>
          <a:xfrm rot="12241059">
            <a:off x="4747034" y="-337989"/>
            <a:ext cx="577929" cy="5360782"/>
          </a:xfrm>
          <a:custGeom>
            <a:avLst/>
            <a:gdLst>
              <a:gd name="connsiteX0" fmla="*/ 766448 w 766448"/>
              <a:gd name="connsiteY0" fmla="*/ 7260068 h 7601595"/>
              <a:gd name="connsiteX1" fmla="*/ 0 w 766448"/>
              <a:gd name="connsiteY1" fmla="*/ 7601595 h 7601595"/>
              <a:gd name="connsiteX2" fmla="*/ 766448 w 766448"/>
              <a:gd name="connsiteY2" fmla="*/ 0 h 7601595"/>
              <a:gd name="connsiteX0" fmla="*/ 766448 w 810240"/>
              <a:gd name="connsiteY0" fmla="*/ 5905227 h 6246754"/>
              <a:gd name="connsiteX1" fmla="*/ 0 w 810240"/>
              <a:gd name="connsiteY1" fmla="*/ 6246754 h 6246754"/>
              <a:gd name="connsiteX2" fmla="*/ 810240 w 810240"/>
              <a:gd name="connsiteY2" fmla="*/ 0 h 6246754"/>
              <a:gd name="connsiteX3" fmla="*/ 766448 w 810240"/>
              <a:gd name="connsiteY3" fmla="*/ 5905227 h 6246754"/>
              <a:gd name="connsiteX0" fmla="*/ 729042 w 772834"/>
              <a:gd name="connsiteY0" fmla="*/ 5905227 h 6108443"/>
              <a:gd name="connsiteX1" fmla="*/ 0 w 772834"/>
              <a:gd name="connsiteY1" fmla="*/ 6108442 h 6108443"/>
              <a:gd name="connsiteX2" fmla="*/ 772834 w 772834"/>
              <a:gd name="connsiteY2" fmla="*/ 0 h 6108443"/>
              <a:gd name="connsiteX3" fmla="*/ 729042 w 772834"/>
              <a:gd name="connsiteY3" fmla="*/ 5905227 h 6108443"/>
              <a:gd name="connsiteX0" fmla="*/ 746234 w 772834"/>
              <a:gd name="connsiteY0" fmla="*/ 5820138 h 6108442"/>
              <a:gd name="connsiteX1" fmla="*/ 0 w 772834"/>
              <a:gd name="connsiteY1" fmla="*/ 6108442 h 6108442"/>
              <a:gd name="connsiteX2" fmla="*/ 772834 w 772834"/>
              <a:gd name="connsiteY2" fmla="*/ 0 h 6108442"/>
              <a:gd name="connsiteX3" fmla="*/ 746234 w 772834"/>
              <a:gd name="connsiteY3" fmla="*/ 5820138 h 6108442"/>
              <a:gd name="connsiteX0" fmla="*/ 753934 w 780534"/>
              <a:gd name="connsiteY0" fmla="*/ 5820138 h 6093863"/>
              <a:gd name="connsiteX1" fmla="*/ 0 w 780534"/>
              <a:gd name="connsiteY1" fmla="*/ 6093863 h 6093863"/>
              <a:gd name="connsiteX2" fmla="*/ 780534 w 780534"/>
              <a:gd name="connsiteY2" fmla="*/ 0 h 6093863"/>
              <a:gd name="connsiteX3" fmla="*/ 753934 w 780534"/>
              <a:gd name="connsiteY3" fmla="*/ 5820138 h 6093863"/>
              <a:gd name="connsiteX0" fmla="*/ 753934 w 780534"/>
              <a:gd name="connsiteY0" fmla="*/ 5820138 h 6093863"/>
              <a:gd name="connsiteX1" fmla="*/ 0 w 780534"/>
              <a:gd name="connsiteY1" fmla="*/ 6093863 h 6093863"/>
              <a:gd name="connsiteX2" fmla="*/ 780534 w 780534"/>
              <a:gd name="connsiteY2" fmla="*/ 0 h 6093863"/>
              <a:gd name="connsiteX3" fmla="*/ 753934 w 780534"/>
              <a:gd name="connsiteY3" fmla="*/ 5820138 h 6093863"/>
              <a:gd name="connsiteX0" fmla="*/ 753934 w 765287"/>
              <a:gd name="connsiteY0" fmla="*/ 5714562 h 5988287"/>
              <a:gd name="connsiteX1" fmla="*/ 0 w 765287"/>
              <a:gd name="connsiteY1" fmla="*/ 5988287 h 5988287"/>
              <a:gd name="connsiteX2" fmla="*/ 765287 w 765287"/>
              <a:gd name="connsiteY2" fmla="*/ 0 h 5988287"/>
              <a:gd name="connsiteX3" fmla="*/ 753934 w 765287"/>
              <a:gd name="connsiteY3" fmla="*/ 5714562 h 5988287"/>
            </a:gdLst>
            <a:ahLst/>
            <a:cxnLst>
              <a:cxn ang="0">
                <a:pos x="connsiteX0" y="connsiteY0"/>
              </a:cxn>
              <a:cxn ang="0">
                <a:pos x="connsiteX1" y="connsiteY1"/>
              </a:cxn>
              <a:cxn ang="0">
                <a:pos x="connsiteX2" y="connsiteY2"/>
              </a:cxn>
              <a:cxn ang="0">
                <a:pos x="connsiteX3" y="connsiteY3"/>
              </a:cxn>
            </a:cxnLst>
            <a:rect l="l" t="t" r="r" b="b"/>
            <a:pathLst>
              <a:path w="765287" h="5988287">
                <a:moveTo>
                  <a:pt x="753934" y="5714562"/>
                </a:moveTo>
                <a:lnTo>
                  <a:pt x="0" y="5988287"/>
                </a:lnTo>
                <a:cubicBezTo>
                  <a:pt x="270080" y="3906036"/>
                  <a:pt x="495207" y="2082251"/>
                  <a:pt x="765287" y="0"/>
                </a:cubicBezTo>
                <a:cubicBezTo>
                  <a:pt x="701739" y="2523787"/>
                  <a:pt x="753934" y="3294539"/>
                  <a:pt x="753934" y="5714562"/>
                </a:cubicBezTo>
                <a:close/>
              </a:path>
            </a:pathLst>
          </a:custGeom>
          <a:solidFill>
            <a:srgbClr val="0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Placeholder 3">
            <a:extLst>
              <a:ext uri="{FF2B5EF4-FFF2-40B4-BE49-F238E27FC236}">
                <a16:creationId xmlns:a16="http://schemas.microsoft.com/office/drawing/2014/main" id="{7A1C1701-90DC-41C9-9822-7ABC1B3552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481" r="4481"/>
          <a:stretch>
            <a:fillRect/>
          </a:stretch>
        </p:blipFill>
        <p:spPr>
          <a:xfrm>
            <a:off x="0" y="0"/>
            <a:ext cx="6592529" cy="5440831"/>
          </a:xfrm>
        </p:spPr>
      </p:pic>
      <p:grpSp>
        <p:nvGrpSpPr>
          <p:cNvPr id="2" name="Group 1">
            <a:extLst>
              <a:ext uri="{FF2B5EF4-FFF2-40B4-BE49-F238E27FC236}">
                <a16:creationId xmlns:a16="http://schemas.microsoft.com/office/drawing/2014/main" id="{0077B9E6-AB7E-6E46-BDCC-460A0BB5BA62}"/>
              </a:ext>
            </a:extLst>
          </p:cNvPr>
          <p:cNvGrpSpPr/>
          <p:nvPr/>
        </p:nvGrpSpPr>
        <p:grpSpPr>
          <a:xfrm>
            <a:off x="5794165" y="966320"/>
            <a:ext cx="6366148" cy="2157880"/>
            <a:chOff x="5823662" y="1283982"/>
            <a:chExt cx="6366148" cy="2157880"/>
          </a:xfrm>
        </p:grpSpPr>
        <p:sp>
          <p:nvSpPr>
            <p:cNvPr id="9" name="TextBox 8">
              <a:extLst>
                <a:ext uri="{FF2B5EF4-FFF2-40B4-BE49-F238E27FC236}">
                  <a16:creationId xmlns:a16="http://schemas.microsoft.com/office/drawing/2014/main" id="{9A7BEFA7-5F72-4B2E-A062-07EC9188AD62}"/>
                </a:ext>
              </a:extLst>
            </p:cNvPr>
            <p:cNvSpPr txBox="1"/>
            <p:nvPr/>
          </p:nvSpPr>
          <p:spPr>
            <a:xfrm>
              <a:off x="5823662" y="1283982"/>
              <a:ext cx="6366148" cy="2062103"/>
            </a:xfrm>
            <a:prstGeom prst="rect">
              <a:avLst/>
            </a:prstGeom>
            <a:noFill/>
          </p:spPr>
          <p:txBody>
            <a:bodyPr wrap="square" rtlCol="0">
              <a:spAutoFit/>
            </a:bodyPr>
            <a:lstStyle/>
            <a:p>
              <a:pPr algn="ctr"/>
              <a:r>
                <a:rPr lang="en-GB" sz="3200" b="1" dirty="0">
                  <a:solidFill>
                    <a:schemeClr val="tx1">
                      <a:lumMod val="65000"/>
                      <a:lumOff val="35000"/>
                    </a:schemeClr>
                  </a:solidFill>
                </a:rPr>
                <a:t>Achievements</a:t>
              </a:r>
              <a:br>
                <a:rPr lang="en-GB" sz="3200" b="1" dirty="0">
                  <a:solidFill>
                    <a:schemeClr val="tx1">
                      <a:lumMod val="65000"/>
                      <a:lumOff val="35000"/>
                    </a:schemeClr>
                  </a:solidFill>
                </a:rPr>
              </a:br>
              <a:r>
                <a:rPr lang="en-GB" sz="3200" b="1" dirty="0">
                  <a:solidFill>
                    <a:schemeClr val="tx1">
                      <a:lumMod val="65000"/>
                      <a:lumOff val="35000"/>
                    </a:schemeClr>
                  </a:solidFill>
                </a:rPr>
                <a:t>“VISION2020: </a:t>
              </a:r>
            </a:p>
            <a:p>
              <a:pPr algn="ctr"/>
              <a:r>
                <a:rPr lang="en-GB" sz="3200" b="1" dirty="0">
                  <a:solidFill>
                    <a:schemeClr val="tx1">
                      <a:lumMod val="65000"/>
                      <a:lumOff val="35000"/>
                    </a:schemeClr>
                  </a:solidFill>
                </a:rPr>
                <a:t>THE RIGHT TO SIGHT”</a:t>
              </a:r>
              <a:br>
                <a:rPr lang="en-GB" sz="3200" b="1" dirty="0">
                  <a:solidFill>
                    <a:schemeClr val="tx1">
                      <a:lumMod val="65000"/>
                      <a:lumOff val="35000"/>
                    </a:schemeClr>
                  </a:solidFill>
                </a:rPr>
              </a:br>
              <a:r>
                <a:rPr lang="en-GB" sz="3200" b="1" dirty="0">
                  <a:solidFill>
                    <a:schemeClr val="tx1">
                      <a:lumMod val="65000"/>
                      <a:lumOff val="35000"/>
                    </a:schemeClr>
                  </a:solidFill>
                </a:rPr>
                <a:t>1999-2020</a:t>
              </a:r>
              <a:endParaRPr lang="en-IN" sz="3200" b="1" dirty="0">
                <a:solidFill>
                  <a:schemeClr val="tx1">
                    <a:lumMod val="65000"/>
                    <a:lumOff val="35000"/>
                  </a:schemeClr>
                </a:solidFill>
                <a:latin typeface="Calibri" panose="020F0502020204030204"/>
              </a:endParaRPr>
            </a:p>
          </p:txBody>
        </p:sp>
        <p:cxnSp>
          <p:nvCxnSpPr>
            <p:cNvPr id="11" name="Straight Connector 10">
              <a:extLst>
                <a:ext uri="{FF2B5EF4-FFF2-40B4-BE49-F238E27FC236}">
                  <a16:creationId xmlns:a16="http://schemas.microsoft.com/office/drawing/2014/main" id="{C3EC12EE-B391-4E4C-9EFE-97CC8511D677}"/>
                </a:ext>
              </a:extLst>
            </p:cNvPr>
            <p:cNvCxnSpPr>
              <a:cxnSpLocks/>
            </p:cNvCxnSpPr>
            <p:nvPr/>
          </p:nvCxnSpPr>
          <p:spPr>
            <a:xfrm>
              <a:off x="7167144" y="3441862"/>
              <a:ext cx="3679184" cy="0"/>
            </a:xfrm>
            <a:prstGeom prst="line">
              <a:avLst/>
            </a:prstGeom>
            <a:ln/>
          </p:spPr>
          <p:style>
            <a:lnRef idx="1">
              <a:schemeClr val="dk1"/>
            </a:lnRef>
            <a:fillRef idx="0">
              <a:schemeClr val="dk1"/>
            </a:fillRef>
            <a:effectRef idx="0">
              <a:schemeClr val="dk1"/>
            </a:effectRef>
            <a:fontRef idx="minor">
              <a:schemeClr val="tx1"/>
            </a:fontRef>
          </p:style>
        </p:cxnSp>
      </p:grpSp>
      <p:sp>
        <p:nvSpPr>
          <p:cNvPr id="13" name="Freeform 12">
            <a:extLst>
              <a:ext uri="{FF2B5EF4-FFF2-40B4-BE49-F238E27FC236}">
                <a16:creationId xmlns:a16="http://schemas.microsoft.com/office/drawing/2014/main" id="{DEE86BF5-C9B2-C948-8B5F-C3BEED3AA223}"/>
              </a:ext>
            </a:extLst>
          </p:cNvPr>
          <p:cNvSpPr/>
          <p:nvPr/>
        </p:nvSpPr>
        <p:spPr>
          <a:xfrm rot="12241059">
            <a:off x="5535348" y="-452240"/>
            <a:ext cx="647684" cy="6423695"/>
          </a:xfrm>
          <a:custGeom>
            <a:avLst/>
            <a:gdLst>
              <a:gd name="connsiteX0" fmla="*/ 766448 w 766448"/>
              <a:gd name="connsiteY0" fmla="*/ 7260068 h 7601595"/>
              <a:gd name="connsiteX1" fmla="*/ 0 w 766448"/>
              <a:gd name="connsiteY1" fmla="*/ 7601595 h 7601595"/>
              <a:gd name="connsiteX2" fmla="*/ 766448 w 766448"/>
              <a:gd name="connsiteY2" fmla="*/ 0 h 7601595"/>
            </a:gdLst>
            <a:ahLst/>
            <a:cxnLst>
              <a:cxn ang="0">
                <a:pos x="connsiteX0" y="connsiteY0"/>
              </a:cxn>
              <a:cxn ang="0">
                <a:pos x="connsiteX1" y="connsiteY1"/>
              </a:cxn>
              <a:cxn ang="0">
                <a:pos x="connsiteX2" y="connsiteY2"/>
              </a:cxn>
            </a:cxnLst>
            <a:rect l="l" t="t" r="r" b="b"/>
            <a:pathLst>
              <a:path w="766448" h="7601595">
                <a:moveTo>
                  <a:pt x="766448" y="7260068"/>
                </a:moveTo>
                <a:lnTo>
                  <a:pt x="0" y="7601595"/>
                </a:lnTo>
                <a:lnTo>
                  <a:pt x="766448" y="0"/>
                </a:lnTo>
                <a:close/>
              </a:path>
            </a:pathLst>
          </a:custGeom>
          <a:solidFill>
            <a:srgbClr val="0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5" name="Picture 14">
            <a:extLst>
              <a:ext uri="{FF2B5EF4-FFF2-40B4-BE49-F238E27FC236}">
                <a16:creationId xmlns:a16="http://schemas.microsoft.com/office/drawing/2014/main" id="{0A2EC803-E4FC-0841-AC7D-5C8969AC5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1997" y="284281"/>
            <a:ext cx="1747882" cy="894366"/>
          </a:xfrm>
          <a:prstGeom prst="rect">
            <a:avLst/>
          </a:prstGeom>
        </p:spPr>
      </p:pic>
      <p:sp>
        <p:nvSpPr>
          <p:cNvPr id="16" name="Rectangle 15">
            <a:extLst>
              <a:ext uri="{FF2B5EF4-FFF2-40B4-BE49-F238E27FC236}">
                <a16:creationId xmlns:a16="http://schemas.microsoft.com/office/drawing/2014/main" id="{9B6EED2D-0FDF-0749-A94D-27F5A61133E7}"/>
              </a:ext>
            </a:extLst>
          </p:cNvPr>
          <p:cNvSpPr/>
          <p:nvPr/>
        </p:nvSpPr>
        <p:spPr>
          <a:xfrm>
            <a:off x="6064313" y="3295329"/>
            <a:ext cx="6096000" cy="3177793"/>
          </a:xfrm>
          <a:prstGeom prst="rect">
            <a:avLst/>
          </a:prstGeom>
        </p:spPr>
        <p:txBody>
          <a:bodyPr>
            <a:spAutoFit/>
          </a:bodyPr>
          <a:lstStyle/>
          <a:p>
            <a:pPr algn="ctr">
              <a:lnSpc>
                <a:spcPct val="100000"/>
              </a:lnSpc>
              <a:spcBef>
                <a:spcPts val="0"/>
              </a:spcBef>
              <a:buNone/>
              <a:defRPr/>
            </a:pPr>
            <a:endParaRPr lang="en-US" altLang="en-US" sz="1000" dirty="0">
              <a:solidFill>
                <a:srgbClr val="002060"/>
              </a:solidFill>
            </a:endParaRPr>
          </a:p>
          <a:p>
            <a:pPr algn="ctr">
              <a:lnSpc>
                <a:spcPct val="100000"/>
              </a:lnSpc>
              <a:spcBef>
                <a:spcPts val="0"/>
              </a:spcBef>
              <a:buNone/>
              <a:defRPr/>
            </a:pPr>
            <a:r>
              <a:rPr lang="en-US" altLang="en-US" sz="2000" b="1" dirty="0">
                <a:solidFill>
                  <a:srgbClr val="002060"/>
                </a:solidFill>
              </a:rPr>
              <a:t>Victoria M. Sheffield, Vice President </a:t>
            </a:r>
          </a:p>
          <a:p>
            <a:pPr algn="ctr">
              <a:defRPr/>
            </a:pPr>
            <a:r>
              <a:rPr lang="en-US" altLang="en-US" sz="1400" dirty="0">
                <a:solidFill>
                  <a:srgbClr val="002060"/>
                </a:solidFill>
              </a:rPr>
              <a:t>International Agency for the Prevention of Blindness</a:t>
            </a:r>
          </a:p>
          <a:p>
            <a:pPr algn="ctr">
              <a:defRPr/>
            </a:pPr>
            <a:endParaRPr lang="en-US" altLang="en-US" sz="1400" dirty="0">
              <a:solidFill>
                <a:srgbClr val="002060"/>
              </a:solidFill>
            </a:endParaRPr>
          </a:p>
          <a:p>
            <a:pPr algn="ctr">
              <a:lnSpc>
                <a:spcPct val="100000"/>
              </a:lnSpc>
              <a:spcBef>
                <a:spcPts val="0"/>
              </a:spcBef>
              <a:buNone/>
              <a:defRPr/>
            </a:pPr>
            <a:r>
              <a:rPr lang="en-US" altLang="en-US" sz="2000" b="1" dirty="0">
                <a:solidFill>
                  <a:srgbClr val="002060"/>
                </a:solidFill>
              </a:rPr>
              <a:t>Professor Hugh R. Taylor, AC</a:t>
            </a:r>
          </a:p>
          <a:p>
            <a:pPr algn="ctr">
              <a:lnSpc>
                <a:spcPct val="100000"/>
              </a:lnSpc>
              <a:spcBef>
                <a:spcPts val="0"/>
              </a:spcBef>
              <a:buNone/>
              <a:defRPr/>
            </a:pPr>
            <a:r>
              <a:rPr lang="en-US" altLang="en-US" sz="1400" dirty="0">
                <a:solidFill>
                  <a:srgbClr val="002060"/>
                </a:solidFill>
              </a:rPr>
              <a:t>Harold Mitchell Chair of Indigenous Eye Health</a:t>
            </a:r>
          </a:p>
          <a:p>
            <a:pPr algn="ctr">
              <a:lnSpc>
                <a:spcPct val="100000"/>
              </a:lnSpc>
              <a:spcBef>
                <a:spcPts val="0"/>
              </a:spcBef>
              <a:buNone/>
              <a:defRPr/>
            </a:pPr>
            <a:r>
              <a:rPr lang="en-US" altLang="en-US" sz="1400" dirty="0">
                <a:solidFill>
                  <a:srgbClr val="002060"/>
                </a:solidFill>
              </a:rPr>
              <a:t>Melbourne School of Population and Global Health</a:t>
            </a:r>
          </a:p>
          <a:p>
            <a:pPr algn="ctr">
              <a:lnSpc>
                <a:spcPct val="100000"/>
              </a:lnSpc>
              <a:spcBef>
                <a:spcPts val="0"/>
              </a:spcBef>
              <a:buNone/>
              <a:defRPr/>
            </a:pPr>
            <a:endParaRPr lang="en-US" altLang="en-US" sz="1400" dirty="0">
              <a:solidFill>
                <a:srgbClr val="002060"/>
              </a:solidFill>
            </a:endParaRPr>
          </a:p>
          <a:p>
            <a:pPr algn="ctr">
              <a:lnSpc>
                <a:spcPct val="100000"/>
              </a:lnSpc>
              <a:spcBef>
                <a:spcPts val="0"/>
              </a:spcBef>
              <a:buNone/>
              <a:defRPr/>
            </a:pPr>
            <a:r>
              <a:rPr lang="en-US" altLang="en-US" sz="2000" b="1" dirty="0">
                <a:solidFill>
                  <a:srgbClr val="002060"/>
                </a:solidFill>
              </a:rPr>
              <a:t>Prof. Rupert Bourne, VLEG Coordinator</a:t>
            </a:r>
          </a:p>
          <a:p>
            <a:pPr algn="ctr">
              <a:lnSpc>
                <a:spcPct val="100000"/>
              </a:lnSpc>
              <a:spcBef>
                <a:spcPts val="0"/>
              </a:spcBef>
              <a:buNone/>
              <a:defRPr/>
            </a:pPr>
            <a:r>
              <a:rPr lang="en-US" altLang="en-US" sz="1400" dirty="0">
                <a:solidFill>
                  <a:srgbClr val="002060"/>
                </a:solidFill>
              </a:rPr>
              <a:t>Consultant Ophthalmic Surgeon, Cambridge, UK </a:t>
            </a:r>
          </a:p>
          <a:p>
            <a:pPr algn="ctr">
              <a:defRPr/>
            </a:pPr>
            <a:endParaRPr lang="en-US" altLang="en-US" sz="1050" dirty="0">
              <a:solidFill>
                <a:srgbClr val="002060"/>
              </a:solidFill>
            </a:endParaRPr>
          </a:p>
          <a:p>
            <a:pPr algn="ctr">
              <a:defRPr/>
            </a:pPr>
            <a:r>
              <a:rPr lang="en-US" altLang="en-US" sz="2000" b="1" dirty="0">
                <a:solidFill>
                  <a:srgbClr val="002060"/>
                </a:solidFill>
              </a:rPr>
              <a:t>Jude Stern, Head</a:t>
            </a:r>
          </a:p>
          <a:p>
            <a:pPr algn="ctr">
              <a:defRPr/>
            </a:pPr>
            <a:r>
              <a:rPr lang="en-US" altLang="en-US" sz="1600" dirty="0">
                <a:solidFill>
                  <a:srgbClr val="002060"/>
                </a:solidFill>
              </a:rPr>
              <a:t>Knowledge Management, IAPB</a:t>
            </a:r>
            <a:endParaRPr lang="en-US" altLang="en-US" dirty="0">
              <a:solidFill>
                <a:srgbClr val="002060"/>
              </a:solidFill>
            </a:endParaRPr>
          </a:p>
        </p:txBody>
      </p:sp>
    </p:spTree>
    <p:extLst>
      <p:ext uri="{BB962C8B-B14F-4D97-AF65-F5344CB8AC3E}">
        <p14:creationId xmlns:p14="http://schemas.microsoft.com/office/powerpoint/2010/main" val="2013671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2065410"/>
            <a:ext cx="4195123" cy="4296049"/>
          </a:xfrm>
        </p:spPr>
        <p:txBody>
          <a:bodyPr>
            <a:normAutofit lnSpcReduction="10000"/>
          </a:bodyPr>
          <a:lstStyle/>
          <a:p>
            <a:pPr marL="0" indent="0">
              <a:spcAft>
                <a:spcPts val="900"/>
              </a:spcAft>
              <a:buNone/>
            </a:pPr>
            <a:r>
              <a:rPr lang="en-CA" sz="2800" b="1" dirty="0"/>
              <a:t>Strategic objectives:</a:t>
            </a:r>
          </a:p>
          <a:p>
            <a:pPr>
              <a:buFont typeface="+mj-lt"/>
              <a:buAutoNum type="arabicPeriod"/>
            </a:pPr>
            <a:r>
              <a:rPr lang="en-AU" sz="1800" dirty="0">
                <a:cs typeface="Arial (Body)"/>
              </a:rPr>
              <a:t>Multi-sectoral engagement and effective partnerships for improved eye health strengthened</a:t>
            </a:r>
          </a:p>
          <a:p>
            <a:pPr>
              <a:buFont typeface="+mj-lt"/>
              <a:buAutoNum type="arabicPeriod"/>
            </a:pPr>
            <a:r>
              <a:rPr lang="en-AU" sz="1800" dirty="0">
                <a:cs typeface="Arial (Body)"/>
              </a:rPr>
              <a:t>National eye health policies, plans and programmes for enhancing universal eye health developed and/or strengthened and implemented in line with WHO’s framework for action for strengthening health systems in order to improve health outcomes</a:t>
            </a:r>
          </a:p>
          <a:p>
            <a:pPr>
              <a:buFont typeface="+mj-lt"/>
              <a:buAutoNum type="arabicPeriod"/>
            </a:pPr>
            <a:r>
              <a:rPr lang="en-AU" sz="1800" dirty="0">
                <a:cs typeface="Arial (Body)"/>
              </a:rPr>
              <a:t>Evidence generated and used to advocate increased political and financial commitment of Member States for eye health</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1575" y="2141309"/>
            <a:ext cx="2468871" cy="3462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533400" y="5368495"/>
            <a:ext cx="1676399" cy="4716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Evidence</a:t>
            </a:r>
            <a:endParaRPr lang="en-US" sz="1350" dirty="0"/>
          </a:p>
        </p:txBody>
      </p:sp>
      <p:sp>
        <p:nvSpPr>
          <p:cNvPr id="6" name="Rounded Rectangle 5"/>
          <p:cNvSpPr/>
          <p:nvPr/>
        </p:nvSpPr>
        <p:spPr>
          <a:xfrm>
            <a:off x="533400" y="4079701"/>
            <a:ext cx="1676399" cy="45578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Health Systems</a:t>
            </a:r>
          </a:p>
        </p:txBody>
      </p:sp>
      <p:sp>
        <p:nvSpPr>
          <p:cNvPr id="7" name="Rounded Rectangle 6"/>
          <p:cNvSpPr/>
          <p:nvPr/>
        </p:nvSpPr>
        <p:spPr>
          <a:xfrm>
            <a:off x="550818" y="2743199"/>
            <a:ext cx="1658981" cy="50348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Collaboration</a:t>
            </a:r>
            <a:endParaRPr lang="en-US" sz="1600"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1348" t="28691" r="10515" b="25005"/>
          <a:stretch/>
        </p:blipFill>
        <p:spPr>
          <a:xfrm>
            <a:off x="7696200" y="5840110"/>
            <a:ext cx="2139270" cy="713090"/>
          </a:xfrm>
          <a:prstGeom prst="rect">
            <a:avLst/>
          </a:prstGeom>
        </p:spPr>
      </p:pic>
      <p:sp>
        <p:nvSpPr>
          <p:cNvPr id="11" name="Rectangle 49">
            <a:extLst>
              <a:ext uri="{FF2B5EF4-FFF2-40B4-BE49-F238E27FC236}">
                <a16:creationId xmlns:a16="http://schemas.microsoft.com/office/drawing/2014/main" id="{85180343-94C6-5045-BF1D-78DDF802282B}"/>
              </a:ext>
            </a:extLst>
          </p:cNvPr>
          <p:cNvSpPr txBox="1">
            <a:spLocks noChangeArrowheads="1"/>
          </p:cNvSpPr>
          <p:nvPr/>
        </p:nvSpPr>
        <p:spPr>
          <a:xfrm>
            <a:off x="381000" y="451626"/>
            <a:ext cx="6264946"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2014 – 2019: Universal Eye Health, Global Action Plan</a:t>
            </a:r>
          </a:p>
        </p:txBody>
      </p:sp>
    </p:spTree>
    <p:custDataLst>
      <p:tags r:id="rId1"/>
    </p:custDataLst>
    <p:extLst>
      <p:ext uri="{BB962C8B-B14F-4D97-AF65-F5344CB8AC3E}">
        <p14:creationId xmlns:p14="http://schemas.microsoft.com/office/powerpoint/2010/main" val="1011684303"/>
      </p:ext>
    </p:extLst>
  </p:cSld>
  <p:clrMapOvr>
    <a:masterClrMapping/>
  </p:clrMapOvr>
  <mc:AlternateContent xmlns:mc="http://schemas.openxmlformats.org/markup-compatibility/2006" xmlns:p14="http://schemas.microsoft.com/office/powerpoint/2010/main">
    <mc:Choice Requires="p14">
      <p:transition spd="slow" p14:dur="2000" advTm="120625"/>
    </mc:Choice>
    <mc:Fallback xmlns="">
      <p:transition spd="slow" advTm="12062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B32B54-B1CA-4B97-92F6-E2BC89C06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02854">
            <a:off x="6763491" y="3395176"/>
            <a:ext cx="1993711" cy="2899015"/>
          </a:xfrm>
          <a:prstGeom prst="rect">
            <a:avLst/>
          </a:prstGeom>
        </p:spPr>
      </p:pic>
      <p:sp>
        <p:nvSpPr>
          <p:cNvPr id="9" name="TextBox 8">
            <a:extLst>
              <a:ext uri="{FF2B5EF4-FFF2-40B4-BE49-F238E27FC236}">
                <a16:creationId xmlns:a16="http://schemas.microsoft.com/office/drawing/2014/main" id="{288AE21E-92C2-4295-9D58-FD6DA9831B4B}"/>
              </a:ext>
            </a:extLst>
          </p:cNvPr>
          <p:cNvSpPr txBox="1"/>
          <p:nvPr/>
        </p:nvSpPr>
        <p:spPr>
          <a:xfrm>
            <a:off x="477230" y="1784711"/>
            <a:ext cx="5715168" cy="3908762"/>
          </a:xfrm>
          <a:prstGeom prst="rect">
            <a:avLst/>
          </a:prstGeom>
          <a:noFill/>
        </p:spPr>
        <p:txBody>
          <a:bodyPr wrap="square" rtlCol="0">
            <a:spAutoFit/>
          </a:bodyPr>
          <a:lstStyle/>
          <a:p>
            <a:r>
              <a:rPr lang="en-US" sz="2400" i="1" dirty="0">
                <a:solidFill>
                  <a:srgbClr val="002060"/>
                </a:solidFill>
              </a:rPr>
              <a:t>“The adoption of the global eye health action plan by the Sixty-sixth World Health Assembly opens a new opportunity for Member States to progress with their efforts to prevent visual impairment and strengthen rehabilitation of the blind in their communities.”  </a:t>
            </a:r>
          </a:p>
          <a:p>
            <a:endParaRPr lang="en-US" sz="800" i="1" dirty="0">
              <a:solidFill>
                <a:srgbClr val="002060"/>
              </a:solidFill>
            </a:endParaRPr>
          </a:p>
          <a:p>
            <a:pPr algn="r"/>
            <a:r>
              <a:rPr lang="en-US" dirty="0">
                <a:solidFill>
                  <a:srgbClr val="002060"/>
                </a:solidFill>
              </a:rPr>
              <a:t>Dr. Oleg </a:t>
            </a:r>
            <a:r>
              <a:rPr lang="en-US" dirty="0" err="1">
                <a:solidFill>
                  <a:srgbClr val="002060"/>
                </a:solidFill>
              </a:rPr>
              <a:t>Chestnov</a:t>
            </a:r>
            <a:endParaRPr lang="en-US" dirty="0">
              <a:solidFill>
                <a:srgbClr val="002060"/>
              </a:solidFill>
            </a:endParaRPr>
          </a:p>
          <a:p>
            <a:pPr algn="r"/>
            <a:r>
              <a:rPr lang="en-US" dirty="0">
                <a:solidFill>
                  <a:srgbClr val="002060"/>
                </a:solidFill>
              </a:rPr>
              <a:t>Assistant Director-General</a:t>
            </a:r>
          </a:p>
          <a:p>
            <a:pPr algn="r"/>
            <a:r>
              <a:rPr lang="en-US" dirty="0">
                <a:solidFill>
                  <a:srgbClr val="002060"/>
                </a:solidFill>
              </a:rPr>
              <a:t>Noncommunicable Diseases and Mental Health</a:t>
            </a:r>
          </a:p>
          <a:p>
            <a:pPr algn="r"/>
            <a:r>
              <a:rPr lang="en-US" dirty="0">
                <a:solidFill>
                  <a:srgbClr val="002060"/>
                </a:solidFill>
              </a:rPr>
              <a:t>World Health Organization</a:t>
            </a:r>
          </a:p>
        </p:txBody>
      </p:sp>
      <p:pic>
        <p:nvPicPr>
          <p:cNvPr id="13" name="Picture 12">
            <a:extLst>
              <a:ext uri="{FF2B5EF4-FFF2-40B4-BE49-F238E27FC236}">
                <a16:creationId xmlns:a16="http://schemas.microsoft.com/office/drawing/2014/main" id="{F38C2F52-FD2D-43C8-87B7-53578F87B27B}"/>
              </a:ext>
            </a:extLst>
          </p:cNvPr>
          <p:cNvPicPr>
            <a:picLocks noChangeAspect="1"/>
          </p:cNvPicPr>
          <p:nvPr/>
        </p:nvPicPr>
        <p:blipFill rotWithShape="1">
          <a:blip r:embed="rId4">
            <a:extLst>
              <a:ext uri="{28A0092B-C50C-407E-A947-70E740481C1C}">
                <a14:useLocalDpi xmlns:a14="http://schemas.microsoft.com/office/drawing/2010/main"/>
              </a:ext>
            </a:extLst>
          </a:blip>
          <a:srcRect l="15367"/>
          <a:stretch/>
        </p:blipFill>
        <p:spPr>
          <a:xfrm>
            <a:off x="7696200" y="1784711"/>
            <a:ext cx="2447276" cy="1899919"/>
          </a:xfrm>
          <a:prstGeom prst="rect">
            <a:avLst/>
          </a:prstGeom>
        </p:spPr>
      </p:pic>
      <p:sp>
        <p:nvSpPr>
          <p:cNvPr id="12" name="TextBox 11">
            <a:extLst>
              <a:ext uri="{FF2B5EF4-FFF2-40B4-BE49-F238E27FC236}">
                <a16:creationId xmlns:a16="http://schemas.microsoft.com/office/drawing/2014/main" id="{0D392014-98E5-46E0-92FD-08CCEC7C36F0}"/>
              </a:ext>
            </a:extLst>
          </p:cNvPr>
          <p:cNvSpPr txBox="1"/>
          <p:nvPr/>
        </p:nvSpPr>
        <p:spPr>
          <a:xfrm>
            <a:off x="1143000" y="5860727"/>
            <a:ext cx="4576916" cy="369332"/>
          </a:xfrm>
          <a:prstGeom prst="rect">
            <a:avLst/>
          </a:prstGeom>
          <a:noFill/>
        </p:spPr>
        <p:txBody>
          <a:bodyPr wrap="square">
            <a:spAutoFit/>
          </a:bodyPr>
          <a:lstStyle/>
          <a:p>
            <a:r>
              <a:rPr lang="en-US" dirty="0">
                <a:solidFill>
                  <a:srgbClr val="002060"/>
                </a:solidFill>
              </a:rPr>
              <a:t>http://www.who.int/blindness/actionplan/en/</a:t>
            </a:r>
          </a:p>
        </p:txBody>
      </p:sp>
      <p:sp>
        <p:nvSpPr>
          <p:cNvPr id="14" name="TextBox 13">
            <a:extLst>
              <a:ext uri="{FF2B5EF4-FFF2-40B4-BE49-F238E27FC236}">
                <a16:creationId xmlns:a16="http://schemas.microsoft.com/office/drawing/2014/main" id="{0F7DCC6C-8D20-49F4-92C0-468E0969A574}"/>
              </a:ext>
            </a:extLst>
          </p:cNvPr>
          <p:cNvSpPr txBox="1"/>
          <p:nvPr/>
        </p:nvSpPr>
        <p:spPr>
          <a:xfrm>
            <a:off x="440654" y="997273"/>
            <a:ext cx="7632329" cy="369332"/>
          </a:xfrm>
          <a:prstGeom prst="rect">
            <a:avLst/>
          </a:prstGeom>
          <a:noFill/>
        </p:spPr>
        <p:txBody>
          <a:bodyPr wrap="square">
            <a:spAutoFit/>
          </a:bodyPr>
          <a:lstStyle/>
          <a:p>
            <a:r>
              <a:rPr lang="en-US" dirty="0">
                <a:solidFill>
                  <a:srgbClr val="002060"/>
                </a:solidFill>
              </a:rPr>
              <a:t>WHA66.4 Towards universal eye health: a global action plan 2014-2019</a:t>
            </a:r>
            <a:endParaRPr lang="en-AU" dirty="0"/>
          </a:p>
        </p:txBody>
      </p:sp>
      <p:sp>
        <p:nvSpPr>
          <p:cNvPr id="15" name="Rectangle 49">
            <a:extLst>
              <a:ext uri="{FF2B5EF4-FFF2-40B4-BE49-F238E27FC236}">
                <a16:creationId xmlns:a16="http://schemas.microsoft.com/office/drawing/2014/main" id="{F3FED43A-B96E-9A4E-A544-3C4C67172B34}"/>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2013: WHO Global Action Plan, 65</a:t>
            </a:r>
            <a:r>
              <a:rPr lang="en-US" sz="3200" b="1" baseline="30000" dirty="0">
                <a:solidFill>
                  <a:srgbClr val="002060"/>
                </a:solidFill>
                <a:latin typeface="+mn-lt"/>
              </a:rPr>
              <a:t>th</a:t>
            </a:r>
            <a:r>
              <a:rPr lang="en-US" sz="3200" b="1" dirty="0">
                <a:solidFill>
                  <a:srgbClr val="002060"/>
                </a:solidFill>
                <a:latin typeface="+mn-lt"/>
              </a:rPr>
              <a:t> WHA</a:t>
            </a:r>
          </a:p>
        </p:txBody>
      </p:sp>
    </p:spTree>
    <p:extLst>
      <p:ext uri="{BB962C8B-B14F-4D97-AF65-F5344CB8AC3E}">
        <p14:creationId xmlns:p14="http://schemas.microsoft.com/office/powerpoint/2010/main" val="798686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 name="Rectangle 3">
            <a:extLst>
              <a:ext uri="{FF2B5EF4-FFF2-40B4-BE49-F238E27FC236}">
                <a16:creationId xmlns:a16="http://schemas.microsoft.com/office/drawing/2014/main" id="{3E83AF7A-6463-472F-8FFF-E46880F1560B}"/>
              </a:ext>
            </a:extLst>
          </p:cNvPr>
          <p:cNvSpPr>
            <a:spLocks noChangeArrowheads="1"/>
          </p:cNvSpPr>
          <p:nvPr/>
        </p:nvSpPr>
        <p:spPr bwMode="auto">
          <a:xfrm>
            <a:off x="280783" y="6189821"/>
            <a:ext cx="845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tabLst>
                <a:tab pos="0" algn="l"/>
                <a:tab pos="685800" algn="l"/>
                <a:tab pos="914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685800" algn="l"/>
                <a:tab pos="914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685800" algn="l"/>
                <a:tab pos="914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685800" algn="l"/>
                <a:tab pos="914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685800" algn="l"/>
                <a:tab pos="914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685800" algn="l"/>
                <a:tab pos="914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685800" algn="l"/>
                <a:tab pos="914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685800" algn="l"/>
                <a:tab pos="914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685800" algn="l"/>
                <a:tab pos="914400" algn="l"/>
              </a:tabLst>
              <a:defRPr>
                <a:solidFill>
                  <a:schemeClr val="tx1"/>
                </a:solidFill>
                <a:latin typeface="Calibri" panose="020F0502020204030204" pitchFamily="34" charset="0"/>
              </a:defRPr>
            </a:lvl9pPr>
          </a:lstStyle>
          <a:p>
            <a:pPr defTabSz="914400">
              <a:lnSpc>
                <a:spcPct val="100000"/>
              </a:lnSpc>
              <a:spcBef>
                <a:spcPct val="0"/>
              </a:spcBef>
              <a:buNone/>
            </a:pPr>
            <a:r>
              <a:rPr lang="en-US" altLang="en-US" sz="1400" b="1" dirty="0">
                <a:solidFill>
                  <a:srgbClr val="003399"/>
                </a:solidFill>
                <a:latin typeface="Arial" panose="020B0604020202020204" pitchFamily="34" charset="0"/>
                <a:ea typeface="Times New Roman" panose="02020603050405020304" pitchFamily="18" charset="0"/>
                <a:cs typeface="Arial" panose="020B0604020202020204" pitchFamily="34" charset="0"/>
              </a:rPr>
              <a:t>* includes blindness and low vision caused by eye diseases and Refractive Error (RE)</a:t>
            </a:r>
            <a:endParaRPr lang="en-US" altLang="en-US" sz="1400" b="1" dirty="0">
              <a:solidFill>
                <a:srgbClr val="003399"/>
              </a:solidFill>
              <a:latin typeface="Garamond" panose="02020404030301010803" pitchFamily="18"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18E5D777-9B8A-4AAC-8332-B143FC8D2BED}"/>
              </a:ext>
            </a:extLst>
          </p:cNvPr>
          <p:cNvSpPr txBox="1"/>
          <p:nvPr/>
        </p:nvSpPr>
        <p:spPr>
          <a:xfrm>
            <a:off x="685800" y="1350364"/>
            <a:ext cx="5152102" cy="400110"/>
          </a:xfrm>
          <a:prstGeom prst="rect">
            <a:avLst/>
          </a:prstGeom>
          <a:noFill/>
        </p:spPr>
        <p:txBody>
          <a:bodyPr wrap="square">
            <a:spAutoFit/>
          </a:bodyPr>
          <a:lstStyle/>
          <a:p>
            <a:r>
              <a:rPr lang="en-GB" sz="2000" dirty="0">
                <a:solidFill>
                  <a:schemeClr val="bg1"/>
                </a:solidFill>
              </a:rPr>
              <a:t>Based on a world population of 7.33 Billion</a:t>
            </a:r>
          </a:p>
        </p:txBody>
      </p:sp>
      <p:sp>
        <p:nvSpPr>
          <p:cNvPr id="9" name="Rectangle 49">
            <a:extLst>
              <a:ext uri="{FF2B5EF4-FFF2-40B4-BE49-F238E27FC236}">
                <a16:creationId xmlns:a16="http://schemas.microsoft.com/office/drawing/2014/main" id="{3EEEB39A-677B-4F49-B0C4-BEDDD3A386B4}"/>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Global Blindness Prevalence 2004-2020</a:t>
            </a:r>
          </a:p>
        </p:txBody>
      </p:sp>
      <p:graphicFrame>
        <p:nvGraphicFramePr>
          <p:cNvPr id="2" name="Table 1">
            <a:extLst>
              <a:ext uri="{FF2B5EF4-FFF2-40B4-BE49-F238E27FC236}">
                <a16:creationId xmlns:a16="http://schemas.microsoft.com/office/drawing/2014/main" id="{854379E5-C0E8-40C9-8AD1-9E666DC91EA9}"/>
              </a:ext>
            </a:extLst>
          </p:cNvPr>
          <p:cNvGraphicFramePr>
            <a:graphicFrameLocks noGrp="1"/>
          </p:cNvGraphicFramePr>
          <p:nvPr>
            <p:extLst>
              <p:ext uri="{D42A27DB-BD31-4B8C-83A1-F6EECF244321}">
                <p14:modId xmlns:p14="http://schemas.microsoft.com/office/powerpoint/2010/main" val="1193170240"/>
              </p:ext>
            </p:extLst>
          </p:nvPr>
        </p:nvGraphicFramePr>
        <p:xfrm>
          <a:off x="280783" y="1087948"/>
          <a:ext cx="9046246" cy="5034148"/>
        </p:xfrm>
        <a:graphic>
          <a:graphicData uri="http://schemas.openxmlformats.org/drawingml/2006/table">
            <a:tbl>
              <a:tblPr firstRow="1" firstCol="1" bandRow="1">
                <a:tableStyleId>{5C22544A-7EE6-4342-B048-85BDC9FD1C3A}</a:tableStyleId>
              </a:tblPr>
              <a:tblGrid>
                <a:gridCol w="816646">
                  <a:extLst>
                    <a:ext uri="{9D8B030D-6E8A-4147-A177-3AD203B41FA5}">
                      <a16:colId xmlns:a16="http://schemas.microsoft.com/office/drawing/2014/main" val="3925485825"/>
                    </a:ext>
                  </a:extLst>
                </a:gridCol>
                <a:gridCol w="2514600">
                  <a:extLst>
                    <a:ext uri="{9D8B030D-6E8A-4147-A177-3AD203B41FA5}">
                      <a16:colId xmlns:a16="http://schemas.microsoft.com/office/drawing/2014/main" val="2502229256"/>
                    </a:ext>
                  </a:extLst>
                </a:gridCol>
                <a:gridCol w="1371600">
                  <a:extLst>
                    <a:ext uri="{9D8B030D-6E8A-4147-A177-3AD203B41FA5}">
                      <a16:colId xmlns:a16="http://schemas.microsoft.com/office/drawing/2014/main" val="222092446"/>
                    </a:ext>
                  </a:extLst>
                </a:gridCol>
                <a:gridCol w="1524000">
                  <a:extLst>
                    <a:ext uri="{9D8B030D-6E8A-4147-A177-3AD203B41FA5}">
                      <a16:colId xmlns:a16="http://schemas.microsoft.com/office/drawing/2014/main" val="775811084"/>
                    </a:ext>
                  </a:extLst>
                </a:gridCol>
                <a:gridCol w="1371600">
                  <a:extLst>
                    <a:ext uri="{9D8B030D-6E8A-4147-A177-3AD203B41FA5}">
                      <a16:colId xmlns:a16="http://schemas.microsoft.com/office/drawing/2014/main" val="2424271248"/>
                    </a:ext>
                  </a:extLst>
                </a:gridCol>
                <a:gridCol w="1447800">
                  <a:extLst>
                    <a:ext uri="{9D8B030D-6E8A-4147-A177-3AD203B41FA5}">
                      <a16:colId xmlns:a16="http://schemas.microsoft.com/office/drawing/2014/main" val="4043043219"/>
                    </a:ext>
                  </a:extLst>
                </a:gridCol>
              </a:tblGrid>
              <a:tr h="269222">
                <a:tc gridSpan="6">
                  <a:txBody>
                    <a:bodyPr/>
                    <a:lstStyle/>
                    <a:p>
                      <a:pPr marL="0" marR="0" algn="ctr">
                        <a:lnSpc>
                          <a:spcPct val="107000"/>
                        </a:lnSpc>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00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9914957"/>
                  </a:ext>
                </a:extLst>
              </a:tr>
              <a:tr h="571104">
                <a:tc>
                  <a:txBody>
                    <a:bodyPr/>
                    <a:lstStyle/>
                    <a:p>
                      <a:pPr marL="0" marR="0">
                        <a:lnSpc>
                          <a:spcPct val="107000"/>
                        </a:lnSpc>
                        <a:spcBef>
                          <a:spcPts val="0"/>
                        </a:spcBef>
                        <a:spcAft>
                          <a:spcPts val="0"/>
                        </a:spcAft>
                      </a:pPr>
                      <a:r>
                        <a:rPr lang="en-US" sz="1600" dirty="0">
                          <a:solidFill>
                            <a:srgbClr val="000099"/>
                          </a:solidFill>
                          <a:effectLst/>
                        </a:rPr>
                        <a:t> </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99"/>
                      </a:solidFill>
                      <a:prstDash val="solid"/>
                      <a:round/>
                      <a:headEnd type="none" w="med" len="med"/>
                      <a:tailEnd type="none" w="med" len="med"/>
                    </a:lnT>
                    <a:solidFill>
                      <a:schemeClr val="accent4">
                        <a:lumMod val="40000"/>
                        <a:lumOff val="60000"/>
                      </a:schemeClr>
                    </a:solidFill>
                  </a:tcPr>
                </a:tc>
                <a:tc>
                  <a:txBody>
                    <a:bodyPr/>
                    <a:lstStyle/>
                    <a:p>
                      <a:pPr marL="0" marR="0" algn="ctr">
                        <a:lnSpc>
                          <a:spcPct val="107000"/>
                        </a:lnSpc>
                        <a:spcBef>
                          <a:spcPts val="0"/>
                        </a:spcBef>
                        <a:spcAft>
                          <a:spcPts val="0"/>
                        </a:spcAft>
                      </a:pPr>
                      <a:endParaRPr lang="en-US" sz="1000" b="1" dirty="0">
                        <a:solidFill>
                          <a:srgbClr val="000099"/>
                        </a:solidFill>
                        <a:effectLst/>
                      </a:endParaRPr>
                    </a:p>
                    <a:p>
                      <a:pPr marL="0" marR="0" algn="ctr">
                        <a:lnSpc>
                          <a:spcPct val="107000"/>
                        </a:lnSpc>
                        <a:spcBef>
                          <a:spcPts val="0"/>
                        </a:spcBef>
                        <a:spcAft>
                          <a:spcPts val="0"/>
                        </a:spcAft>
                      </a:pPr>
                      <a:r>
                        <a:rPr lang="en-US" sz="1600" b="1" dirty="0">
                          <a:solidFill>
                            <a:srgbClr val="000099"/>
                          </a:solidFill>
                          <a:effectLst/>
                        </a:rPr>
                        <a:t>Definition</a:t>
                      </a:r>
                      <a:endParaRPr lang="en-US" sz="16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99"/>
                      </a:solidFill>
                      <a:prstDash val="solid"/>
                      <a:round/>
                      <a:headEnd type="none" w="med" len="med"/>
                      <a:tailEnd type="none" w="med" len="med"/>
                    </a:lnT>
                    <a:solidFill>
                      <a:schemeClr val="accent4">
                        <a:lumMod val="40000"/>
                        <a:lumOff val="60000"/>
                      </a:schemeClr>
                    </a:solidFill>
                  </a:tcPr>
                </a:tc>
                <a:tc>
                  <a:txBody>
                    <a:bodyPr/>
                    <a:lstStyle/>
                    <a:p>
                      <a:pPr marL="0" marR="0" algn="ctr">
                        <a:lnSpc>
                          <a:spcPct val="107000"/>
                        </a:lnSpc>
                        <a:spcBef>
                          <a:spcPts val="0"/>
                        </a:spcBef>
                        <a:spcAft>
                          <a:spcPts val="0"/>
                        </a:spcAft>
                      </a:pPr>
                      <a:r>
                        <a:rPr lang="en-US" sz="1600" b="1" dirty="0">
                          <a:solidFill>
                            <a:srgbClr val="000099"/>
                          </a:solidFill>
                          <a:effectLst/>
                        </a:rPr>
                        <a:t>Eye Disease &amp; RE* 2004</a:t>
                      </a:r>
                      <a:endParaRPr lang="en-US" sz="16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99"/>
                      </a:solidFill>
                      <a:prstDash val="solid"/>
                      <a:round/>
                      <a:headEnd type="none" w="med" len="med"/>
                      <a:tailEnd type="none" w="med" len="med"/>
                    </a:lnT>
                    <a:solidFill>
                      <a:schemeClr val="accent4">
                        <a:lumMod val="40000"/>
                        <a:lumOff val="60000"/>
                      </a:schemeClr>
                    </a:solidFill>
                  </a:tcPr>
                </a:tc>
                <a:tc>
                  <a:txBody>
                    <a:bodyPr/>
                    <a:lstStyle/>
                    <a:p>
                      <a:pPr marL="0" marR="0" algn="ctr">
                        <a:lnSpc>
                          <a:spcPct val="107000"/>
                        </a:lnSpc>
                        <a:spcBef>
                          <a:spcPts val="0"/>
                        </a:spcBef>
                        <a:spcAft>
                          <a:spcPts val="0"/>
                        </a:spcAft>
                      </a:pPr>
                      <a:r>
                        <a:rPr lang="en-US" sz="1600" b="1" dirty="0">
                          <a:solidFill>
                            <a:srgbClr val="000099"/>
                          </a:solidFill>
                          <a:effectLst/>
                        </a:rPr>
                        <a:t>Eye Disease &amp; RE* 2011</a:t>
                      </a:r>
                      <a:endParaRPr lang="en-US" sz="16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99"/>
                      </a:solidFill>
                      <a:prstDash val="solid"/>
                      <a:round/>
                      <a:headEnd type="none" w="med" len="med"/>
                      <a:tailEnd type="none" w="med" len="med"/>
                    </a:lnT>
                    <a:solidFill>
                      <a:schemeClr val="accent4">
                        <a:lumMod val="40000"/>
                        <a:lumOff val="60000"/>
                      </a:schemeClr>
                    </a:solidFill>
                  </a:tcPr>
                </a:tc>
                <a:tc>
                  <a:txBody>
                    <a:bodyPr/>
                    <a:lstStyle/>
                    <a:p>
                      <a:pPr marL="0" marR="0" algn="ctr">
                        <a:lnSpc>
                          <a:spcPct val="107000"/>
                        </a:lnSpc>
                        <a:spcBef>
                          <a:spcPts val="0"/>
                        </a:spcBef>
                        <a:spcAft>
                          <a:spcPts val="0"/>
                        </a:spcAft>
                      </a:pPr>
                      <a:r>
                        <a:rPr lang="en-US" sz="1600" b="1" dirty="0">
                          <a:solidFill>
                            <a:srgbClr val="000099"/>
                          </a:solidFill>
                          <a:effectLst/>
                        </a:rPr>
                        <a:t>Eye Disease &amp; RE* 2015</a:t>
                      </a:r>
                      <a:endParaRPr lang="en-US" sz="16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99"/>
                      </a:solidFill>
                      <a:prstDash val="solid"/>
                      <a:round/>
                      <a:headEnd type="none" w="med" len="med"/>
                      <a:tailEnd type="none" w="med" len="med"/>
                    </a:lnT>
                    <a:solidFill>
                      <a:schemeClr val="accent4">
                        <a:lumMod val="40000"/>
                        <a:lumOff val="60000"/>
                      </a:schemeClr>
                    </a:solidFill>
                  </a:tcPr>
                </a:tc>
                <a:tc>
                  <a:txBody>
                    <a:bodyPr/>
                    <a:lstStyle/>
                    <a:p>
                      <a:pPr marL="0" marR="0" algn="ctr">
                        <a:lnSpc>
                          <a:spcPct val="107000"/>
                        </a:lnSpc>
                        <a:spcBef>
                          <a:spcPts val="0"/>
                        </a:spcBef>
                        <a:spcAft>
                          <a:spcPts val="0"/>
                        </a:spcAft>
                      </a:pPr>
                      <a:r>
                        <a:rPr lang="en-US" sz="1600" b="1" dirty="0">
                          <a:solidFill>
                            <a:srgbClr val="000099"/>
                          </a:solidFill>
                          <a:effectLst/>
                        </a:rPr>
                        <a:t>Eye Disease &amp; RE* 2020</a:t>
                      </a:r>
                      <a:endParaRPr lang="en-US" sz="16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99"/>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1353798863"/>
                  </a:ext>
                </a:extLst>
              </a:tr>
              <a:tr h="916057">
                <a:tc>
                  <a:txBody>
                    <a:bodyPr/>
                    <a:lstStyle/>
                    <a:p>
                      <a:pPr marL="0" marR="0">
                        <a:lnSpc>
                          <a:spcPct val="107000"/>
                        </a:lnSpc>
                        <a:spcBef>
                          <a:spcPts val="0"/>
                        </a:spcBef>
                        <a:spcAft>
                          <a:spcPts val="0"/>
                        </a:spcAft>
                      </a:pPr>
                      <a:endParaRPr lang="en-US" sz="1600" dirty="0">
                        <a:solidFill>
                          <a:srgbClr val="000099"/>
                        </a:solidFill>
                        <a:effectLst/>
                      </a:endParaRPr>
                    </a:p>
                    <a:p>
                      <a:pPr marL="117475" marR="0" indent="0">
                        <a:lnSpc>
                          <a:spcPct val="107000"/>
                        </a:lnSpc>
                        <a:spcBef>
                          <a:spcPts val="0"/>
                        </a:spcBef>
                        <a:spcAft>
                          <a:spcPts val="0"/>
                        </a:spcAft>
                      </a:pPr>
                      <a:r>
                        <a:rPr lang="en-US" sz="1600" dirty="0">
                          <a:solidFill>
                            <a:srgbClr val="000099"/>
                          </a:solidFill>
                          <a:effectLst/>
                        </a:rPr>
                        <a:t>Blind</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nSpc>
                          <a:spcPct val="107000"/>
                        </a:lnSpc>
                        <a:spcBef>
                          <a:spcPts val="0"/>
                        </a:spcBef>
                        <a:spcAft>
                          <a:spcPts val="0"/>
                        </a:spcAft>
                      </a:pPr>
                      <a:r>
                        <a:rPr lang="en-US" sz="1600" dirty="0">
                          <a:solidFill>
                            <a:srgbClr val="000099"/>
                          </a:solidFill>
                          <a:effectLst/>
                        </a:rPr>
                        <a:t>Presenting V/A &lt;6/120 (20/400) or corresponding VF loss to &lt;10</a:t>
                      </a:r>
                      <a:r>
                        <a:rPr lang="en-US" sz="1600" dirty="0">
                          <a:solidFill>
                            <a:srgbClr val="000099"/>
                          </a:solidFill>
                          <a:effectLst/>
                          <a:sym typeface="Symbol" panose="05050102010706020507" pitchFamily="18" charset="2"/>
                        </a:rPr>
                        <a:t></a:t>
                      </a:r>
                      <a:r>
                        <a:rPr lang="en-US" sz="1600" dirty="0">
                          <a:solidFill>
                            <a:srgbClr val="000099"/>
                          </a:solidFill>
                          <a:effectLst/>
                        </a:rPr>
                        <a:t> in the better eye with available correction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45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39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36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43 million</a:t>
                      </a:r>
                    </a:p>
                  </a:txBody>
                  <a:tcPr marL="68580" marR="68580" marT="0" marB="0">
                    <a:solidFill>
                      <a:schemeClr val="accent4">
                        <a:lumMod val="20000"/>
                        <a:lumOff val="80000"/>
                      </a:schemeClr>
                    </a:solidFill>
                  </a:tcPr>
                </a:tc>
                <a:extLst>
                  <a:ext uri="{0D108BD9-81ED-4DB2-BD59-A6C34878D82A}">
                    <a16:rowId xmlns:a16="http://schemas.microsoft.com/office/drawing/2014/main" val="1052066048"/>
                  </a:ext>
                </a:extLst>
              </a:tr>
              <a:tr h="1845827">
                <a:tc>
                  <a:txBody>
                    <a:bodyPr/>
                    <a:lstStyle/>
                    <a:p>
                      <a:pPr marL="0" marR="0">
                        <a:lnSpc>
                          <a:spcPct val="107000"/>
                        </a:lnSpc>
                        <a:spcBef>
                          <a:spcPts val="0"/>
                        </a:spcBef>
                        <a:spcAft>
                          <a:spcPts val="0"/>
                        </a:spcAft>
                      </a:pPr>
                      <a:endParaRPr lang="en-US" sz="1600" dirty="0">
                        <a:solidFill>
                          <a:srgbClr val="000099"/>
                        </a:solidFill>
                        <a:effectLst/>
                      </a:endParaRPr>
                    </a:p>
                    <a:p>
                      <a:pPr marL="0" marR="0">
                        <a:lnSpc>
                          <a:spcPct val="107000"/>
                        </a:lnSpc>
                        <a:spcBef>
                          <a:spcPts val="0"/>
                        </a:spcBef>
                        <a:spcAft>
                          <a:spcPts val="0"/>
                        </a:spcAft>
                      </a:pPr>
                      <a:endParaRPr lang="en-US" sz="1600" dirty="0">
                        <a:solidFill>
                          <a:srgbClr val="000099"/>
                        </a:solidFill>
                        <a:effectLst/>
                      </a:endParaRPr>
                    </a:p>
                    <a:p>
                      <a:pPr marL="117475" marR="0" indent="0">
                        <a:lnSpc>
                          <a:spcPct val="107000"/>
                        </a:lnSpc>
                        <a:spcBef>
                          <a:spcPts val="0"/>
                        </a:spcBef>
                        <a:spcAft>
                          <a:spcPts val="0"/>
                        </a:spcAft>
                      </a:pPr>
                      <a:r>
                        <a:rPr lang="en-US" sz="1600" dirty="0">
                          <a:solidFill>
                            <a:srgbClr val="000099"/>
                          </a:solidFill>
                          <a:effectLst/>
                        </a:rPr>
                        <a:t>Low Vision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nSpc>
                          <a:spcPct val="107000"/>
                        </a:lnSpc>
                        <a:spcBef>
                          <a:spcPts val="0"/>
                        </a:spcBef>
                        <a:spcAft>
                          <a:spcPts val="0"/>
                        </a:spcAft>
                      </a:pPr>
                      <a:r>
                        <a:rPr lang="en-US" sz="1600" u="sng" dirty="0">
                          <a:solidFill>
                            <a:srgbClr val="000099"/>
                          </a:solidFill>
                          <a:effectLst/>
                        </a:rPr>
                        <a:t>Severe visual impairment</a:t>
                      </a:r>
                      <a:r>
                        <a:rPr lang="en-US" sz="1600" dirty="0">
                          <a:solidFill>
                            <a:srgbClr val="000099"/>
                          </a:solidFill>
                          <a:effectLst/>
                        </a:rPr>
                        <a:t>: presenting V/A &lt;6/60 (20/200) but </a:t>
                      </a:r>
                    </a:p>
                    <a:p>
                      <a:pPr marL="0" marR="0">
                        <a:lnSpc>
                          <a:spcPct val="107000"/>
                        </a:lnSpc>
                        <a:spcBef>
                          <a:spcPts val="0"/>
                        </a:spcBef>
                        <a:spcAft>
                          <a:spcPts val="0"/>
                        </a:spcAft>
                      </a:pPr>
                      <a:r>
                        <a:rPr lang="en-US" sz="1600" dirty="0">
                          <a:solidFill>
                            <a:srgbClr val="000099"/>
                          </a:solidFill>
                          <a:effectLst/>
                        </a:rPr>
                        <a:t>&gt;6/120 (20/400)</a:t>
                      </a:r>
                    </a:p>
                    <a:p>
                      <a:pPr marL="0" marR="0">
                        <a:lnSpc>
                          <a:spcPct val="107000"/>
                        </a:lnSpc>
                        <a:spcBef>
                          <a:spcPts val="0"/>
                        </a:spcBef>
                        <a:spcAft>
                          <a:spcPts val="0"/>
                        </a:spcAft>
                      </a:pPr>
                      <a:r>
                        <a:rPr lang="en-US" sz="1600" dirty="0">
                          <a:solidFill>
                            <a:srgbClr val="000099"/>
                          </a:solidFill>
                          <a:effectLst/>
                        </a:rPr>
                        <a:t> </a:t>
                      </a:r>
                    </a:p>
                    <a:p>
                      <a:pPr marL="0" marR="0">
                        <a:lnSpc>
                          <a:spcPct val="107000"/>
                        </a:lnSpc>
                        <a:spcBef>
                          <a:spcPts val="0"/>
                        </a:spcBef>
                        <a:spcAft>
                          <a:spcPts val="0"/>
                        </a:spcAft>
                      </a:pPr>
                      <a:r>
                        <a:rPr lang="en-US" sz="1600" u="sng" dirty="0">
                          <a:solidFill>
                            <a:srgbClr val="000099"/>
                          </a:solidFill>
                          <a:effectLst/>
                        </a:rPr>
                        <a:t>Moderate visual impairment</a:t>
                      </a:r>
                      <a:r>
                        <a:rPr lang="en-US" sz="1600" dirty="0">
                          <a:solidFill>
                            <a:srgbClr val="000099"/>
                          </a:solidFill>
                          <a:effectLst/>
                        </a:rPr>
                        <a:t>: presenting V/A </a:t>
                      </a:r>
                      <a:r>
                        <a:rPr lang="en-US" sz="1600">
                          <a:solidFill>
                            <a:srgbClr val="000099"/>
                          </a:solidFill>
                          <a:effectLst/>
                        </a:rPr>
                        <a:t>&lt;6/18 </a:t>
                      </a:r>
                      <a:r>
                        <a:rPr lang="en-US" sz="1600" dirty="0">
                          <a:solidFill>
                            <a:srgbClr val="000099"/>
                          </a:solidFill>
                          <a:effectLst/>
                        </a:rPr>
                        <a:t>(20/70) but </a:t>
                      </a:r>
                    </a:p>
                    <a:p>
                      <a:pPr marL="0" marR="0">
                        <a:lnSpc>
                          <a:spcPct val="107000"/>
                        </a:lnSpc>
                        <a:spcBef>
                          <a:spcPts val="0"/>
                        </a:spcBef>
                        <a:spcAft>
                          <a:spcPts val="0"/>
                        </a:spcAft>
                      </a:pPr>
                      <a:r>
                        <a:rPr lang="en-US" sz="1600" dirty="0">
                          <a:solidFill>
                            <a:srgbClr val="000099"/>
                          </a:solidFill>
                          <a:effectLst/>
                        </a:rPr>
                        <a:t>&gt;6/60 (20/200)</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269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246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 </a:t>
                      </a:r>
                    </a:p>
                    <a:p>
                      <a:pPr marL="0" marR="0" algn="ctr">
                        <a:lnSpc>
                          <a:spcPct val="107000"/>
                        </a:lnSpc>
                        <a:spcBef>
                          <a:spcPts val="0"/>
                        </a:spcBef>
                        <a:spcAft>
                          <a:spcPts val="0"/>
                        </a:spcAft>
                      </a:pPr>
                      <a:r>
                        <a:rPr lang="en-US" sz="1600" dirty="0">
                          <a:solidFill>
                            <a:srgbClr val="000099"/>
                          </a:solidFill>
                          <a:effectLst/>
                        </a:rPr>
                        <a:t>217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295 million</a:t>
                      </a:r>
                    </a:p>
                  </a:txBody>
                  <a:tcPr marL="68580" marR="68580" marT="0" marB="0">
                    <a:solidFill>
                      <a:schemeClr val="accent4">
                        <a:lumMod val="40000"/>
                        <a:lumOff val="60000"/>
                      </a:schemeClr>
                    </a:solidFill>
                  </a:tcPr>
                </a:tc>
                <a:extLst>
                  <a:ext uri="{0D108BD9-81ED-4DB2-BD59-A6C34878D82A}">
                    <a16:rowId xmlns:a16="http://schemas.microsoft.com/office/drawing/2014/main" val="2785904674"/>
                  </a:ext>
                </a:extLst>
              </a:tr>
              <a:tr h="296210">
                <a:tc>
                  <a:txBody>
                    <a:bodyPr/>
                    <a:lstStyle/>
                    <a:p>
                      <a:pPr marL="0" marR="0">
                        <a:lnSpc>
                          <a:spcPct val="107000"/>
                        </a:lnSpc>
                        <a:spcBef>
                          <a:spcPts val="0"/>
                        </a:spcBef>
                        <a:spcAft>
                          <a:spcPts val="0"/>
                        </a:spcAft>
                      </a:pPr>
                      <a:endParaRPr lang="en-US" sz="1000" dirty="0">
                        <a:solidFill>
                          <a:srgbClr val="000099"/>
                        </a:solidFill>
                        <a:effectLst/>
                      </a:endParaRPr>
                    </a:p>
                    <a:p>
                      <a:pPr marL="117475" marR="0" indent="0">
                        <a:lnSpc>
                          <a:spcPct val="107000"/>
                        </a:lnSpc>
                        <a:spcBef>
                          <a:spcPts val="0"/>
                        </a:spcBef>
                        <a:spcAft>
                          <a:spcPts val="0"/>
                        </a:spcAft>
                      </a:pPr>
                      <a:r>
                        <a:rPr lang="en-US" sz="1600" dirty="0">
                          <a:solidFill>
                            <a:srgbClr val="000099"/>
                          </a:solidFill>
                          <a:effectLst/>
                        </a:rPr>
                        <a:t>Total</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nSpc>
                          <a:spcPct val="107000"/>
                        </a:lnSpc>
                        <a:spcBef>
                          <a:spcPts val="0"/>
                        </a:spcBef>
                        <a:spcAft>
                          <a:spcPts val="0"/>
                        </a:spcAft>
                      </a:pPr>
                      <a:r>
                        <a:rPr lang="en-US" sz="1600" dirty="0">
                          <a:solidFill>
                            <a:srgbClr val="000099"/>
                          </a:solidFill>
                          <a:effectLst/>
                        </a:rPr>
                        <a:t>Combined Blind &amp; Low Vision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314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285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rPr>
                        <a:t>253 million</a:t>
                      </a:r>
                      <a:endPar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6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338 million</a:t>
                      </a:r>
                    </a:p>
                  </a:txBody>
                  <a:tcPr marL="68580" marR="68580" marT="0" marB="0">
                    <a:solidFill>
                      <a:schemeClr val="accent4">
                        <a:lumMod val="20000"/>
                        <a:lumOff val="80000"/>
                      </a:schemeClr>
                    </a:solidFill>
                  </a:tcPr>
                </a:tc>
                <a:extLst>
                  <a:ext uri="{0D108BD9-81ED-4DB2-BD59-A6C34878D82A}">
                    <a16:rowId xmlns:a16="http://schemas.microsoft.com/office/drawing/2014/main" val="3533395417"/>
                  </a:ext>
                </a:extLst>
              </a:tr>
              <a:tr h="314860">
                <a:tc>
                  <a:txBody>
                    <a:bodyPr/>
                    <a:lstStyle/>
                    <a:p>
                      <a:pPr marL="0" marR="0">
                        <a:lnSpc>
                          <a:spcPct val="107000"/>
                        </a:lnSpc>
                        <a:spcBef>
                          <a:spcPts val="0"/>
                        </a:spcBef>
                        <a:spcAft>
                          <a:spcPts val="0"/>
                        </a:spcAft>
                      </a:pPr>
                      <a:r>
                        <a:rPr lang="en-US" sz="1100" dirty="0">
                          <a:solidFill>
                            <a:srgbClr val="000099"/>
                          </a:solidFill>
                          <a:effectLst/>
                        </a:rPr>
                        <a:t> </a:t>
                      </a:r>
                      <a:endParaRPr lang="en-US" sz="11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nSpc>
                          <a:spcPct val="107000"/>
                        </a:lnSpc>
                        <a:spcBef>
                          <a:spcPts val="0"/>
                        </a:spcBef>
                        <a:spcAft>
                          <a:spcPts val="0"/>
                        </a:spcAft>
                      </a:pPr>
                      <a:r>
                        <a:rPr lang="en-US" sz="1100" dirty="0">
                          <a:solidFill>
                            <a:srgbClr val="000099"/>
                          </a:solidFill>
                          <a:effectLst/>
                        </a:rPr>
                        <a:t> </a:t>
                      </a:r>
                      <a:endParaRPr lang="en-US" sz="11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gridSpan="2">
                  <a:txBody>
                    <a:bodyPr/>
                    <a:lstStyle/>
                    <a:p>
                      <a:pPr marL="0" marR="0" algn="ctr">
                        <a:lnSpc>
                          <a:spcPct val="107000"/>
                        </a:lnSpc>
                        <a:spcBef>
                          <a:spcPts val="0"/>
                        </a:spcBef>
                        <a:spcAft>
                          <a:spcPts val="0"/>
                        </a:spcAft>
                      </a:pPr>
                      <a:r>
                        <a:rPr lang="en-US" sz="1200" dirty="0">
                          <a:solidFill>
                            <a:srgbClr val="000099"/>
                          </a:solidFill>
                          <a:effectLst/>
                        </a:rPr>
                        <a:t>WHO data 2004 and 2011</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200" dirty="0">
                          <a:solidFill>
                            <a:srgbClr val="000099"/>
                          </a:solidFill>
                          <a:effectLst/>
                        </a:rPr>
                        <a:t>VLEG data 2015 and 2020</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val="106957661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49B57C0-D80B-46A3-9271-E008B1336F0C}"/>
              </a:ext>
            </a:extLst>
          </p:cNvPr>
          <p:cNvPicPr>
            <a:picLocks noChangeAspect="1"/>
          </p:cNvPicPr>
          <p:nvPr/>
        </p:nvPicPr>
        <p:blipFill>
          <a:blip r:embed="rId3"/>
          <a:stretch>
            <a:fillRect/>
          </a:stretch>
        </p:blipFill>
        <p:spPr>
          <a:xfrm>
            <a:off x="10366780" y="1914970"/>
            <a:ext cx="1226360" cy="1200329"/>
          </a:xfrm>
          <a:prstGeom prst="rect">
            <a:avLst/>
          </a:prstGeom>
        </p:spPr>
      </p:pic>
      <p:sp>
        <p:nvSpPr>
          <p:cNvPr id="14" name="CasellaDiTesto 3">
            <a:extLst>
              <a:ext uri="{FF2B5EF4-FFF2-40B4-BE49-F238E27FC236}">
                <a16:creationId xmlns:a16="http://schemas.microsoft.com/office/drawing/2014/main" id="{66FC9D1A-6B65-444D-9BFA-2CADAA6B4127}"/>
              </a:ext>
            </a:extLst>
          </p:cNvPr>
          <p:cNvSpPr txBox="1"/>
          <p:nvPr/>
        </p:nvSpPr>
        <p:spPr>
          <a:xfrm>
            <a:off x="10366780" y="3352800"/>
            <a:ext cx="12863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3000" dirty="0"/>
              <a:t>Global</a:t>
            </a:r>
          </a:p>
        </p:txBody>
      </p:sp>
      <p:sp>
        <p:nvSpPr>
          <p:cNvPr id="15" name="TextBox 14">
            <a:extLst>
              <a:ext uri="{FF2B5EF4-FFF2-40B4-BE49-F238E27FC236}">
                <a16:creationId xmlns:a16="http://schemas.microsoft.com/office/drawing/2014/main" id="{559631FB-F0B0-4A7C-98A1-BCE041454288}"/>
              </a:ext>
            </a:extLst>
          </p:cNvPr>
          <p:cNvSpPr txBox="1"/>
          <p:nvPr/>
        </p:nvSpPr>
        <p:spPr>
          <a:xfrm>
            <a:off x="5867400" y="2028616"/>
            <a:ext cx="4114800" cy="2800767"/>
          </a:xfrm>
          <a:prstGeom prst="rect">
            <a:avLst/>
          </a:prstGeom>
          <a:solidFill>
            <a:schemeClr val="bg1"/>
          </a:solidFill>
          <a:ln>
            <a:solidFill>
              <a:srgbClr val="0033CC"/>
            </a:solidFill>
          </a:ln>
        </p:spPr>
        <p:txBody>
          <a:bodyPr wrap="square" rtlCol="0">
            <a:spAutoFit/>
          </a:bodyPr>
          <a:lstStyle/>
          <a:p>
            <a:r>
              <a:rPr lang="en-US" dirty="0">
                <a:solidFill>
                  <a:srgbClr val="0033CC"/>
                </a:solidFill>
              </a:rPr>
              <a:t>Cataract	  17 million</a:t>
            </a:r>
          </a:p>
          <a:p>
            <a:r>
              <a:rPr lang="en-US" dirty="0">
                <a:solidFill>
                  <a:schemeClr val="accent5"/>
                </a:solidFill>
              </a:rPr>
              <a:t>Other	  16 million</a:t>
            </a:r>
          </a:p>
          <a:p>
            <a:r>
              <a:rPr lang="en-US" dirty="0">
                <a:solidFill>
                  <a:srgbClr val="CC0099"/>
                </a:solidFill>
              </a:rPr>
              <a:t>    </a:t>
            </a:r>
            <a:r>
              <a:rPr lang="en-US" dirty="0">
                <a:solidFill>
                  <a:srgbClr val="C00000"/>
                </a:solidFill>
              </a:rPr>
              <a:t>(includes trachoma &amp; onchocerciasis)</a:t>
            </a:r>
          </a:p>
          <a:p>
            <a:r>
              <a:rPr lang="en-US" dirty="0">
                <a:solidFill>
                  <a:schemeClr val="bg2">
                    <a:lumMod val="50000"/>
                  </a:schemeClr>
                </a:solidFill>
              </a:rPr>
              <a:t>Glaucoma    4 million</a:t>
            </a:r>
          </a:p>
          <a:p>
            <a:r>
              <a:rPr lang="en-US" dirty="0">
                <a:solidFill>
                  <a:srgbClr val="FFC000"/>
                </a:solidFill>
              </a:rPr>
              <a:t>URE		    4 million</a:t>
            </a:r>
          </a:p>
          <a:p>
            <a:r>
              <a:rPr lang="en-US" dirty="0">
                <a:solidFill>
                  <a:srgbClr val="0099FF"/>
                </a:solidFill>
              </a:rPr>
              <a:t>AMD	    2 million</a:t>
            </a:r>
          </a:p>
          <a:p>
            <a:r>
              <a:rPr lang="en-US" dirty="0">
                <a:solidFill>
                  <a:srgbClr val="00B050"/>
                </a:solidFill>
              </a:rPr>
              <a:t>DR		    1 million</a:t>
            </a:r>
          </a:p>
          <a:p>
            <a:endParaRPr lang="en-US" sz="1600" dirty="0">
              <a:solidFill>
                <a:srgbClr val="C00000"/>
              </a:solidFill>
            </a:endParaRPr>
          </a:p>
          <a:p>
            <a:r>
              <a:rPr lang="en-US" sz="1600" dirty="0"/>
              <a:t>* Rounded to the nearest million</a:t>
            </a:r>
          </a:p>
          <a:p>
            <a:endParaRPr lang="en-US" dirty="0"/>
          </a:p>
        </p:txBody>
      </p:sp>
      <p:graphicFrame>
        <p:nvGraphicFramePr>
          <p:cNvPr id="7" name="Chart 6">
            <a:extLst>
              <a:ext uri="{FF2B5EF4-FFF2-40B4-BE49-F238E27FC236}">
                <a16:creationId xmlns:a16="http://schemas.microsoft.com/office/drawing/2014/main" id="{E09722D5-0693-495A-B507-740B9342DF90}"/>
              </a:ext>
            </a:extLst>
          </p:cNvPr>
          <p:cNvGraphicFramePr>
            <a:graphicFrameLocks/>
          </p:cNvGraphicFramePr>
          <p:nvPr>
            <p:extLst>
              <p:ext uri="{D42A27DB-BD31-4B8C-83A1-F6EECF244321}">
                <p14:modId xmlns:p14="http://schemas.microsoft.com/office/powerpoint/2010/main" val="3701179990"/>
              </p:ext>
            </p:extLst>
          </p:nvPr>
        </p:nvGraphicFramePr>
        <p:xfrm>
          <a:off x="-838200" y="0"/>
          <a:ext cx="8305800" cy="64620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7868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49B57C0-D80B-46A3-9271-E008B1336F0C}"/>
              </a:ext>
            </a:extLst>
          </p:cNvPr>
          <p:cNvPicPr>
            <a:picLocks noChangeAspect="1"/>
          </p:cNvPicPr>
          <p:nvPr/>
        </p:nvPicPr>
        <p:blipFill>
          <a:blip r:embed="rId3"/>
          <a:stretch>
            <a:fillRect/>
          </a:stretch>
        </p:blipFill>
        <p:spPr>
          <a:xfrm>
            <a:off x="10366780" y="1914970"/>
            <a:ext cx="1226360" cy="1200329"/>
          </a:xfrm>
          <a:prstGeom prst="rect">
            <a:avLst/>
          </a:prstGeom>
        </p:spPr>
      </p:pic>
      <p:sp>
        <p:nvSpPr>
          <p:cNvPr id="14" name="CasellaDiTesto 3">
            <a:extLst>
              <a:ext uri="{FF2B5EF4-FFF2-40B4-BE49-F238E27FC236}">
                <a16:creationId xmlns:a16="http://schemas.microsoft.com/office/drawing/2014/main" id="{66FC9D1A-6B65-444D-9BFA-2CADAA6B4127}"/>
              </a:ext>
            </a:extLst>
          </p:cNvPr>
          <p:cNvSpPr txBox="1"/>
          <p:nvPr/>
        </p:nvSpPr>
        <p:spPr>
          <a:xfrm>
            <a:off x="10366780" y="3352800"/>
            <a:ext cx="12863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3000" dirty="0"/>
              <a:t>Global</a:t>
            </a:r>
          </a:p>
        </p:txBody>
      </p:sp>
      <p:graphicFrame>
        <p:nvGraphicFramePr>
          <p:cNvPr id="8" name="Chart 7">
            <a:extLst>
              <a:ext uri="{FF2B5EF4-FFF2-40B4-BE49-F238E27FC236}">
                <a16:creationId xmlns:a16="http://schemas.microsoft.com/office/drawing/2014/main" id="{666A9068-4738-4305-8C99-D7C21FEC364A}"/>
              </a:ext>
            </a:extLst>
          </p:cNvPr>
          <p:cNvGraphicFramePr>
            <a:graphicFrameLocks/>
          </p:cNvGraphicFramePr>
          <p:nvPr>
            <p:extLst>
              <p:ext uri="{D42A27DB-BD31-4B8C-83A1-F6EECF244321}">
                <p14:modId xmlns:p14="http://schemas.microsoft.com/office/powerpoint/2010/main" val="889927439"/>
              </p:ext>
            </p:extLst>
          </p:nvPr>
        </p:nvGraphicFramePr>
        <p:xfrm>
          <a:off x="-838200" y="315099"/>
          <a:ext cx="7543800" cy="66294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3FA0601-A725-4825-AE67-03FC4112B577}"/>
              </a:ext>
            </a:extLst>
          </p:cNvPr>
          <p:cNvSpPr txBox="1"/>
          <p:nvPr/>
        </p:nvSpPr>
        <p:spPr>
          <a:xfrm>
            <a:off x="6096000" y="2438400"/>
            <a:ext cx="4114800" cy="2800767"/>
          </a:xfrm>
          <a:prstGeom prst="rect">
            <a:avLst/>
          </a:prstGeom>
          <a:solidFill>
            <a:schemeClr val="bg1"/>
          </a:solidFill>
          <a:ln>
            <a:solidFill>
              <a:srgbClr val="0033CC"/>
            </a:solidFill>
          </a:ln>
        </p:spPr>
        <p:txBody>
          <a:bodyPr wrap="square" rtlCol="0">
            <a:spAutoFit/>
          </a:bodyPr>
          <a:lstStyle/>
          <a:p>
            <a:r>
              <a:rPr lang="en-US" dirty="0">
                <a:solidFill>
                  <a:srgbClr val="0033CC"/>
                </a:solidFill>
              </a:rPr>
              <a:t>URE		161 million</a:t>
            </a:r>
          </a:p>
          <a:p>
            <a:r>
              <a:rPr lang="en-US" dirty="0">
                <a:solidFill>
                  <a:schemeClr val="accent5"/>
                </a:solidFill>
              </a:rPr>
              <a:t>Cataract	  98 million</a:t>
            </a:r>
          </a:p>
          <a:p>
            <a:r>
              <a:rPr lang="en-US" dirty="0">
                <a:solidFill>
                  <a:schemeClr val="bg2">
                    <a:lumMod val="50000"/>
                  </a:schemeClr>
                </a:solidFill>
              </a:rPr>
              <a:t>Other	  61 million</a:t>
            </a:r>
          </a:p>
          <a:p>
            <a:r>
              <a:rPr lang="en-US" dirty="0">
                <a:solidFill>
                  <a:schemeClr val="bg2">
                    <a:lumMod val="50000"/>
                  </a:schemeClr>
                </a:solidFill>
              </a:rPr>
              <a:t>    (includes trachoma &amp; onchocerciasis)</a:t>
            </a:r>
          </a:p>
          <a:p>
            <a:r>
              <a:rPr lang="en-US" dirty="0">
                <a:solidFill>
                  <a:srgbClr val="FFC000"/>
                </a:solidFill>
              </a:rPr>
              <a:t>AMD	    8 million</a:t>
            </a:r>
          </a:p>
          <a:p>
            <a:r>
              <a:rPr lang="en-US" dirty="0">
                <a:solidFill>
                  <a:srgbClr val="0099FF"/>
                </a:solidFill>
              </a:rPr>
              <a:t>Glaucoma    7 million</a:t>
            </a:r>
            <a:endParaRPr lang="en-US" dirty="0">
              <a:solidFill>
                <a:schemeClr val="accent5"/>
              </a:solidFill>
            </a:endParaRPr>
          </a:p>
          <a:p>
            <a:r>
              <a:rPr lang="en-US" dirty="0">
                <a:solidFill>
                  <a:srgbClr val="00B050"/>
                </a:solidFill>
              </a:rPr>
              <a:t>DR		    4 million</a:t>
            </a:r>
          </a:p>
          <a:p>
            <a:endParaRPr lang="en-US" sz="1600" dirty="0">
              <a:solidFill>
                <a:srgbClr val="C00000"/>
              </a:solidFill>
            </a:endParaRPr>
          </a:p>
          <a:p>
            <a:r>
              <a:rPr lang="en-US" sz="1600" dirty="0"/>
              <a:t>* Rounded to the nearest million</a:t>
            </a:r>
          </a:p>
          <a:p>
            <a:endParaRPr lang="en-US" dirty="0"/>
          </a:p>
        </p:txBody>
      </p:sp>
    </p:spTree>
    <p:extLst>
      <p:ext uri="{BB962C8B-B14F-4D97-AF65-F5344CB8AC3E}">
        <p14:creationId xmlns:p14="http://schemas.microsoft.com/office/powerpoint/2010/main" val="330997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
            <a:extLst>
              <a:ext uri="{FF2B5EF4-FFF2-40B4-BE49-F238E27FC236}">
                <a16:creationId xmlns:a16="http://schemas.microsoft.com/office/drawing/2014/main" id="{42A7C72E-E87E-4070-B065-B69A6C991463}"/>
              </a:ext>
            </a:extLst>
          </p:cNvPr>
          <p:cNvGrpSpPr/>
          <p:nvPr/>
        </p:nvGrpSpPr>
        <p:grpSpPr>
          <a:xfrm>
            <a:off x="636103" y="1524000"/>
            <a:ext cx="9041297" cy="5292194"/>
            <a:chOff x="1591397" y="1345047"/>
            <a:chExt cx="9009206" cy="5422558"/>
          </a:xfrm>
        </p:grpSpPr>
        <p:pic>
          <p:nvPicPr>
            <p:cNvPr id="3" name="Immagine 7">
              <a:extLst>
                <a:ext uri="{FF2B5EF4-FFF2-40B4-BE49-F238E27FC236}">
                  <a16:creationId xmlns:a16="http://schemas.microsoft.com/office/drawing/2014/main" id="{DD0735E8-BF58-4777-80A6-42A2EB0DFE55}"/>
                </a:ext>
              </a:extLst>
            </p:cNvPr>
            <p:cNvPicPr>
              <a:picLocks noChangeAspect="1"/>
            </p:cNvPicPr>
            <p:nvPr/>
          </p:nvPicPr>
          <p:blipFill>
            <a:blip r:embed="rId3"/>
            <a:stretch>
              <a:fillRect/>
            </a:stretch>
          </p:blipFill>
          <p:spPr>
            <a:xfrm>
              <a:off x="1591397" y="1345047"/>
              <a:ext cx="9009206" cy="5422558"/>
            </a:xfrm>
            <a:prstGeom prst="rect">
              <a:avLst/>
            </a:prstGeom>
          </p:spPr>
        </p:pic>
        <p:sp>
          <p:nvSpPr>
            <p:cNvPr id="4" name="CasellaDiTesto 8">
              <a:extLst>
                <a:ext uri="{FF2B5EF4-FFF2-40B4-BE49-F238E27FC236}">
                  <a16:creationId xmlns:a16="http://schemas.microsoft.com/office/drawing/2014/main" id="{96D6826E-59BC-4D5B-BD8C-FEA10DCC32F7}"/>
                </a:ext>
              </a:extLst>
            </p:cNvPr>
            <p:cNvSpPr txBox="1"/>
            <p:nvPr/>
          </p:nvSpPr>
          <p:spPr>
            <a:xfrm>
              <a:off x="5076169" y="1617926"/>
              <a:ext cx="1019831" cy="523220"/>
            </a:xfrm>
            <a:prstGeom prst="rect">
              <a:avLst/>
            </a:prstGeom>
            <a:noFill/>
            <a:ln>
              <a:solidFill>
                <a:schemeClr val="tx1"/>
              </a:solidFill>
            </a:ln>
          </p:spPr>
          <p:txBody>
            <a:bodyPr wrap="none" rtlCol="0">
              <a:spAutoFit/>
            </a:bodyPr>
            <a:lstStyle/>
            <a:p>
              <a:pPr algn="ctr"/>
              <a:r>
                <a:rPr lang="it-IT" sz="1400" b="1" dirty="0">
                  <a:solidFill>
                    <a:srgbClr val="0070C0"/>
                  </a:solidFill>
                  <a:latin typeface="Arial" panose="020B0604020202020204" pitchFamily="34" charset="0"/>
                  <a:cs typeface="Arial" panose="020B0604020202020204" pitchFamily="34" charset="0"/>
                </a:rPr>
                <a:t>3M</a:t>
              </a:r>
              <a:r>
                <a:rPr lang="it-IT" sz="1400" b="1" dirty="0">
                  <a:latin typeface="Arial" panose="020B0604020202020204" pitchFamily="34" charset="0"/>
                  <a:cs typeface="Arial" panose="020B0604020202020204" pitchFamily="34" charset="0"/>
                </a:rPr>
                <a:t>; (</a:t>
              </a:r>
              <a:r>
                <a:rPr lang="it-IT" sz="1400" b="1" dirty="0">
                  <a:solidFill>
                    <a:srgbClr val="0070C0"/>
                  </a:solidFill>
                  <a:latin typeface="Arial" panose="020B0604020202020204" pitchFamily="34" charset="0"/>
                  <a:cs typeface="Arial" panose="020B0604020202020204" pitchFamily="34" charset="0"/>
                </a:rPr>
                <a:t>75%</a:t>
              </a:r>
              <a:r>
                <a:rPr lang="it-IT" sz="1400" b="1" dirty="0">
                  <a:latin typeface="Arial" panose="020B0604020202020204" pitchFamily="34" charset="0"/>
                  <a:cs typeface="Arial" panose="020B0604020202020204" pitchFamily="34" charset="0"/>
                </a:rPr>
                <a:t>)</a:t>
              </a:r>
            </a:p>
            <a:p>
              <a:pPr algn="ctr"/>
              <a:r>
                <a:rPr lang="it-IT" sz="1400" b="1" dirty="0">
                  <a:solidFill>
                    <a:srgbClr val="FF9900"/>
                  </a:solidFill>
                  <a:latin typeface="Arial" panose="020B0604020202020204" pitchFamily="34" charset="0"/>
                  <a:cs typeface="Arial" panose="020B0604020202020204" pitchFamily="34" charset="0"/>
                </a:rPr>
                <a:t>1M</a:t>
              </a:r>
              <a:r>
                <a:rPr lang="it-IT" sz="1400" b="1" dirty="0">
                  <a:latin typeface="Arial" panose="020B0604020202020204" pitchFamily="34" charset="0"/>
                  <a:cs typeface="Arial" panose="020B0604020202020204" pitchFamily="34" charset="0"/>
                </a:rPr>
                <a:t>; (</a:t>
              </a:r>
              <a:r>
                <a:rPr lang="it-IT" sz="1400" b="1" dirty="0">
                  <a:solidFill>
                    <a:srgbClr val="FF9900"/>
                  </a:solidFill>
                  <a:latin typeface="Arial" panose="020B0604020202020204" pitchFamily="34" charset="0"/>
                  <a:cs typeface="Arial" panose="020B0604020202020204" pitchFamily="34" charset="0"/>
                </a:rPr>
                <a:t>25%</a:t>
              </a:r>
              <a:r>
                <a:rPr lang="it-IT" sz="1400" b="1" dirty="0">
                  <a:latin typeface="Arial" panose="020B0604020202020204" pitchFamily="34" charset="0"/>
                  <a:cs typeface="Arial" panose="020B0604020202020204" pitchFamily="34" charset="0"/>
                </a:rPr>
                <a:t>)</a:t>
              </a:r>
              <a:endParaRPr lang="it-IT" sz="1400" b="1" dirty="0">
                <a:solidFill>
                  <a:srgbClr val="FFC000"/>
                </a:solidFill>
                <a:latin typeface="Arial" panose="020B0604020202020204" pitchFamily="34" charset="0"/>
                <a:cs typeface="Arial" panose="020B0604020202020204" pitchFamily="34" charset="0"/>
              </a:endParaRPr>
            </a:p>
          </p:txBody>
        </p:sp>
        <p:sp>
          <p:nvSpPr>
            <p:cNvPr id="5" name="CasellaDiTesto 10">
              <a:extLst>
                <a:ext uri="{FF2B5EF4-FFF2-40B4-BE49-F238E27FC236}">
                  <a16:creationId xmlns:a16="http://schemas.microsoft.com/office/drawing/2014/main" id="{CE725BEB-1D51-43BA-8D64-DC63C01DEB7F}"/>
                </a:ext>
              </a:extLst>
            </p:cNvPr>
            <p:cNvSpPr txBox="1"/>
            <p:nvPr/>
          </p:nvSpPr>
          <p:spPr>
            <a:xfrm>
              <a:off x="5189003" y="2240226"/>
              <a:ext cx="965612" cy="492713"/>
            </a:xfrm>
            <a:prstGeom prst="rect">
              <a:avLst/>
            </a:prstGeom>
            <a:noFill/>
            <a:ln>
              <a:solidFill>
                <a:schemeClr val="tx1"/>
              </a:solidFill>
            </a:ln>
          </p:spPr>
          <p:txBody>
            <a:bodyPr wrap="none" rtlCol="0">
              <a:spAutoFit/>
            </a:bodyPr>
            <a:lstStyle/>
            <a:p>
              <a:pPr algn="ctr"/>
              <a:r>
                <a:rPr lang="it-IT" sz="1400" b="1" dirty="0">
                  <a:solidFill>
                    <a:srgbClr val="0070C0"/>
                  </a:solidFill>
                  <a:latin typeface="Arial" panose="020B0604020202020204" pitchFamily="34" charset="0"/>
                  <a:cs typeface="Arial" panose="020B0604020202020204" pitchFamily="34" charset="0"/>
                </a:rPr>
                <a:t>3M</a:t>
              </a:r>
              <a:r>
                <a:rPr lang="it-IT" sz="1400" b="1" dirty="0">
                  <a:latin typeface="Arial" panose="020B0604020202020204" pitchFamily="34" charset="0"/>
                  <a:cs typeface="Arial" panose="020B0604020202020204" pitchFamily="34" charset="0"/>
                </a:rPr>
                <a:t>; (</a:t>
              </a:r>
              <a:r>
                <a:rPr lang="it-IT" sz="1400" b="1" dirty="0">
                  <a:solidFill>
                    <a:srgbClr val="0070C0"/>
                  </a:solidFill>
                  <a:latin typeface="Arial" panose="020B0604020202020204" pitchFamily="34" charset="0"/>
                  <a:cs typeface="Arial" panose="020B0604020202020204" pitchFamily="34" charset="0"/>
                </a:rPr>
                <a:t>43%</a:t>
              </a:r>
              <a:r>
                <a:rPr lang="it-IT" sz="1400" b="1" dirty="0">
                  <a:latin typeface="Arial" panose="020B0604020202020204" pitchFamily="34" charset="0"/>
                  <a:cs typeface="Arial" panose="020B0604020202020204" pitchFamily="34" charset="0"/>
                </a:rPr>
                <a:t>)</a:t>
              </a:r>
            </a:p>
            <a:p>
              <a:pPr algn="ctr"/>
              <a:r>
                <a:rPr lang="it-IT" sz="1400" b="1" dirty="0">
                  <a:solidFill>
                    <a:srgbClr val="FF9900"/>
                  </a:solidFill>
                  <a:latin typeface="Arial" panose="020B0604020202020204" pitchFamily="34" charset="0"/>
                  <a:cs typeface="Arial" panose="020B0604020202020204" pitchFamily="34" charset="0"/>
                </a:rPr>
                <a:t>4M</a:t>
              </a:r>
              <a:r>
                <a:rPr lang="it-IT" sz="1400" b="1" dirty="0">
                  <a:latin typeface="Arial" panose="020B0604020202020204" pitchFamily="34" charset="0"/>
                  <a:cs typeface="Arial" panose="020B0604020202020204" pitchFamily="34" charset="0"/>
                </a:rPr>
                <a:t>; (</a:t>
              </a:r>
              <a:r>
                <a:rPr lang="it-IT" sz="1400" b="1" dirty="0">
                  <a:solidFill>
                    <a:srgbClr val="FF9900"/>
                  </a:solidFill>
                  <a:latin typeface="Arial" panose="020B0604020202020204" pitchFamily="34" charset="0"/>
                  <a:cs typeface="Arial" panose="020B0604020202020204" pitchFamily="34" charset="0"/>
                </a:rPr>
                <a:t>57%</a:t>
              </a:r>
              <a:r>
                <a:rPr lang="it-IT" sz="1400" b="1" dirty="0">
                  <a:latin typeface="Arial" panose="020B0604020202020204" pitchFamily="34" charset="0"/>
                  <a:cs typeface="Arial" panose="020B0604020202020204" pitchFamily="34" charset="0"/>
                </a:rPr>
                <a:t>)</a:t>
              </a:r>
              <a:endParaRPr lang="it-IT" sz="1400" b="1" dirty="0">
                <a:solidFill>
                  <a:srgbClr val="FFC000"/>
                </a:solidFill>
                <a:latin typeface="Arial" panose="020B0604020202020204" pitchFamily="34" charset="0"/>
                <a:cs typeface="Arial" panose="020B0604020202020204" pitchFamily="34" charset="0"/>
              </a:endParaRPr>
            </a:p>
          </p:txBody>
        </p:sp>
        <p:sp>
          <p:nvSpPr>
            <p:cNvPr id="6" name="CasellaDiTesto 12">
              <a:extLst>
                <a:ext uri="{FF2B5EF4-FFF2-40B4-BE49-F238E27FC236}">
                  <a16:creationId xmlns:a16="http://schemas.microsoft.com/office/drawing/2014/main" id="{AAD83C80-C2EC-473D-B429-4F9966ADCC4D}"/>
                </a:ext>
              </a:extLst>
            </p:cNvPr>
            <p:cNvSpPr txBox="1"/>
            <p:nvPr/>
          </p:nvSpPr>
          <p:spPr>
            <a:xfrm>
              <a:off x="5194903" y="2862526"/>
              <a:ext cx="1019831" cy="523220"/>
            </a:xfrm>
            <a:prstGeom prst="rect">
              <a:avLst/>
            </a:prstGeom>
            <a:noFill/>
            <a:ln>
              <a:solidFill>
                <a:schemeClr val="tx1"/>
              </a:solidFill>
            </a:ln>
          </p:spPr>
          <p:txBody>
            <a:bodyPr wrap="none" rtlCol="0">
              <a:spAutoFit/>
            </a:bodyPr>
            <a:lstStyle/>
            <a:p>
              <a:pPr algn="ctr"/>
              <a:r>
                <a:rPr lang="it-IT" sz="1400" b="1" dirty="0">
                  <a:solidFill>
                    <a:srgbClr val="0070C0"/>
                  </a:solidFill>
                  <a:latin typeface="Arial" panose="020B0604020202020204" pitchFamily="34" charset="0"/>
                  <a:cs typeface="Arial" panose="020B0604020202020204" pitchFamily="34" charset="0"/>
                </a:rPr>
                <a:t>6M</a:t>
              </a:r>
              <a:r>
                <a:rPr lang="it-IT" sz="1400" b="1" dirty="0">
                  <a:latin typeface="Arial" panose="020B0604020202020204" pitchFamily="34" charset="0"/>
                  <a:cs typeface="Arial" panose="020B0604020202020204" pitchFamily="34" charset="0"/>
                </a:rPr>
                <a:t>; (</a:t>
              </a:r>
              <a:r>
                <a:rPr lang="it-IT" sz="1400" b="1" dirty="0">
                  <a:solidFill>
                    <a:srgbClr val="0070C0"/>
                  </a:solidFill>
                  <a:latin typeface="Arial" panose="020B0604020202020204" pitchFamily="34" charset="0"/>
                  <a:cs typeface="Arial" panose="020B0604020202020204" pitchFamily="34" charset="0"/>
                </a:rPr>
                <a:t>77%</a:t>
              </a:r>
              <a:r>
                <a:rPr lang="it-IT" sz="1400" b="1" dirty="0">
                  <a:latin typeface="Arial" panose="020B0604020202020204" pitchFamily="34" charset="0"/>
                  <a:cs typeface="Arial" panose="020B0604020202020204" pitchFamily="34" charset="0"/>
                </a:rPr>
                <a:t>)</a:t>
              </a:r>
            </a:p>
            <a:p>
              <a:pPr algn="ctr"/>
              <a:r>
                <a:rPr lang="it-IT" sz="1400" b="1" dirty="0">
                  <a:solidFill>
                    <a:srgbClr val="FF9900"/>
                  </a:solidFill>
                  <a:latin typeface="Arial" panose="020B0604020202020204" pitchFamily="34" charset="0"/>
                  <a:cs typeface="Arial" panose="020B0604020202020204" pitchFamily="34" charset="0"/>
                </a:rPr>
                <a:t>2M</a:t>
              </a:r>
              <a:r>
                <a:rPr lang="it-IT" sz="1400" b="1" dirty="0">
                  <a:latin typeface="Arial" panose="020B0604020202020204" pitchFamily="34" charset="0"/>
                  <a:cs typeface="Arial" panose="020B0604020202020204" pitchFamily="34" charset="0"/>
                </a:rPr>
                <a:t>; (</a:t>
              </a:r>
              <a:r>
                <a:rPr lang="it-IT" sz="1400" b="1" dirty="0">
                  <a:solidFill>
                    <a:srgbClr val="FF9900"/>
                  </a:solidFill>
                  <a:latin typeface="Arial" panose="020B0604020202020204" pitchFamily="34" charset="0"/>
                  <a:cs typeface="Arial" panose="020B0604020202020204" pitchFamily="34" charset="0"/>
                </a:rPr>
                <a:t>23%</a:t>
              </a:r>
              <a:r>
                <a:rPr lang="it-IT" sz="1400" b="1" dirty="0">
                  <a:latin typeface="Arial" panose="020B0604020202020204" pitchFamily="34" charset="0"/>
                  <a:cs typeface="Arial" panose="020B0604020202020204" pitchFamily="34" charset="0"/>
                </a:rPr>
                <a:t>)</a:t>
              </a:r>
              <a:endParaRPr lang="it-IT" sz="1400" b="1" dirty="0">
                <a:solidFill>
                  <a:srgbClr val="FFC000"/>
                </a:solidFill>
                <a:latin typeface="Arial" panose="020B0604020202020204" pitchFamily="34" charset="0"/>
                <a:cs typeface="Arial" panose="020B0604020202020204" pitchFamily="34" charset="0"/>
              </a:endParaRPr>
            </a:p>
          </p:txBody>
        </p:sp>
        <p:sp>
          <p:nvSpPr>
            <p:cNvPr id="7" name="CasellaDiTesto 14">
              <a:extLst>
                <a:ext uri="{FF2B5EF4-FFF2-40B4-BE49-F238E27FC236}">
                  <a16:creationId xmlns:a16="http://schemas.microsoft.com/office/drawing/2014/main" id="{97466963-C85D-4079-B288-C5E70D3BD23E}"/>
                </a:ext>
              </a:extLst>
            </p:cNvPr>
            <p:cNvSpPr txBox="1"/>
            <p:nvPr/>
          </p:nvSpPr>
          <p:spPr>
            <a:xfrm>
              <a:off x="6381461" y="3469606"/>
              <a:ext cx="1059714" cy="492713"/>
            </a:xfrm>
            <a:prstGeom prst="rect">
              <a:avLst/>
            </a:prstGeom>
            <a:noFill/>
            <a:ln>
              <a:solidFill>
                <a:schemeClr val="tx1"/>
              </a:solidFill>
            </a:ln>
          </p:spPr>
          <p:txBody>
            <a:bodyPr wrap="none" rtlCol="0">
              <a:spAutoFit/>
            </a:bodyPr>
            <a:lstStyle/>
            <a:p>
              <a:pPr algn="ctr"/>
              <a:r>
                <a:rPr lang="it-IT" sz="1400" b="1" dirty="0">
                  <a:solidFill>
                    <a:srgbClr val="0070C0"/>
                  </a:solidFill>
                  <a:latin typeface="Arial" panose="020B0604020202020204" pitchFamily="34" charset="0"/>
                  <a:cs typeface="Arial" panose="020B0604020202020204" pitchFamily="34" charset="0"/>
                </a:rPr>
                <a:t>45M</a:t>
              </a:r>
              <a:r>
                <a:rPr lang="it-IT" sz="1400" b="1" dirty="0">
                  <a:latin typeface="Arial" panose="020B0604020202020204" pitchFamily="34" charset="0"/>
                  <a:cs typeface="Arial" panose="020B0604020202020204" pitchFamily="34" charset="0"/>
                </a:rPr>
                <a:t>; (</a:t>
              </a:r>
              <a:r>
                <a:rPr lang="it-IT" sz="1400" b="1" dirty="0">
                  <a:solidFill>
                    <a:srgbClr val="0070C0"/>
                  </a:solidFill>
                  <a:latin typeface="Arial" panose="020B0604020202020204" pitchFamily="34" charset="0"/>
                  <a:cs typeface="Arial" panose="020B0604020202020204" pitchFamily="34" charset="0"/>
                </a:rPr>
                <a:t>74%</a:t>
              </a:r>
              <a:r>
                <a:rPr lang="it-IT" sz="1400" b="1" dirty="0">
                  <a:latin typeface="Arial" panose="020B0604020202020204" pitchFamily="34" charset="0"/>
                  <a:cs typeface="Arial" panose="020B0604020202020204" pitchFamily="34" charset="0"/>
                </a:rPr>
                <a:t>)</a:t>
              </a:r>
            </a:p>
            <a:p>
              <a:pPr algn="ctr"/>
              <a:r>
                <a:rPr lang="it-IT" sz="1400" b="1" dirty="0">
                  <a:solidFill>
                    <a:srgbClr val="FF9900"/>
                  </a:solidFill>
                  <a:latin typeface="Arial" panose="020B0604020202020204" pitchFamily="34" charset="0"/>
                  <a:cs typeface="Arial" panose="020B0604020202020204" pitchFamily="34" charset="0"/>
                </a:rPr>
                <a:t>16M</a:t>
              </a:r>
              <a:r>
                <a:rPr lang="it-IT" sz="1400" b="1" dirty="0">
                  <a:latin typeface="Arial" panose="020B0604020202020204" pitchFamily="34" charset="0"/>
                  <a:cs typeface="Arial" panose="020B0604020202020204" pitchFamily="34" charset="0"/>
                </a:rPr>
                <a:t>; (</a:t>
              </a:r>
              <a:r>
                <a:rPr lang="it-IT" sz="1400" b="1" dirty="0">
                  <a:solidFill>
                    <a:srgbClr val="FF9900"/>
                  </a:solidFill>
                  <a:latin typeface="Arial" panose="020B0604020202020204" pitchFamily="34" charset="0"/>
                  <a:cs typeface="Arial" panose="020B0604020202020204" pitchFamily="34" charset="0"/>
                </a:rPr>
                <a:t>26%</a:t>
              </a:r>
              <a:r>
                <a:rPr lang="it-IT" sz="1400" b="1" dirty="0">
                  <a:latin typeface="Arial" panose="020B0604020202020204" pitchFamily="34" charset="0"/>
                  <a:cs typeface="Arial" panose="020B0604020202020204" pitchFamily="34" charset="0"/>
                </a:rPr>
                <a:t>)</a:t>
              </a:r>
              <a:endParaRPr lang="it-IT" sz="1400" b="1" dirty="0">
                <a:solidFill>
                  <a:srgbClr val="FFC000"/>
                </a:solidFill>
                <a:latin typeface="Arial" panose="020B0604020202020204" pitchFamily="34" charset="0"/>
                <a:cs typeface="Arial" panose="020B0604020202020204" pitchFamily="34" charset="0"/>
              </a:endParaRPr>
            </a:p>
          </p:txBody>
        </p:sp>
        <p:sp>
          <p:nvSpPr>
            <p:cNvPr id="8" name="CasellaDiTesto 16">
              <a:extLst>
                <a:ext uri="{FF2B5EF4-FFF2-40B4-BE49-F238E27FC236}">
                  <a16:creationId xmlns:a16="http://schemas.microsoft.com/office/drawing/2014/main" id="{3257B419-7886-4A51-81BF-8BBDC08F9F2C}"/>
                </a:ext>
              </a:extLst>
            </p:cNvPr>
            <p:cNvSpPr txBox="1"/>
            <p:nvPr/>
          </p:nvSpPr>
          <p:spPr>
            <a:xfrm>
              <a:off x="9076967" y="4104606"/>
              <a:ext cx="1218603" cy="523220"/>
            </a:xfrm>
            <a:prstGeom prst="rect">
              <a:avLst/>
            </a:prstGeom>
            <a:noFill/>
            <a:ln>
              <a:solidFill>
                <a:schemeClr val="tx1"/>
              </a:solidFill>
            </a:ln>
          </p:spPr>
          <p:txBody>
            <a:bodyPr wrap="none" rtlCol="0">
              <a:spAutoFit/>
            </a:bodyPr>
            <a:lstStyle/>
            <a:p>
              <a:pPr algn="ctr"/>
              <a:r>
                <a:rPr lang="it-IT" sz="1400" b="1" dirty="0">
                  <a:solidFill>
                    <a:srgbClr val="0070C0"/>
                  </a:solidFill>
                  <a:latin typeface="Arial" panose="020B0604020202020204" pitchFamily="34" charset="0"/>
                  <a:cs typeface="Arial" panose="020B0604020202020204" pitchFamily="34" charset="0"/>
                </a:rPr>
                <a:t>157M</a:t>
              </a:r>
              <a:r>
                <a:rPr lang="it-IT" sz="1400" b="1" dirty="0">
                  <a:latin typeface="Arial" panose="020B0604020202020204" pitchFamily="34" charset="0"/>
                  <a:cs typeface="Arial" panose="020B0604020202020204" pitchFamily="34" charset="0"/>
                </a:rPr>
                <a:t>; (</a:t>
              </a:r>
              <a:r>
                <a:rPr lang="it-IT" sz="1400" b="1" dirty="0">
                  <a:solidFill>
                    <a:srgbClr val="0070C0"/>
                  </a:solidFill>
                  <a:latin typeface="Arial" panose="020B0604020202020204" pitchFamily="34" charset="0"/>
                  <a:cs typeface="Arial" panose="020B0604020202020204" pitchFamily="34" charset="0"/>
                </a:rPr>
                <a:t>98%</a:t>
              </a:r>
              <a:r>
                <a:rPr lang="it-IT" sz="1400" b="1" dirty="0">
                  <a:latin typeface="Arial" panose="020B0604020202020204" pitchFamily="34" charset="0"/>
                  <a:cs typeface="Arial" panose="020B0604020202020204" pitchFamily="34" charset="0"/>
                </a:rPr>
                <a:t>)</a:t>
              </a:r>
            </a:p>
            <a:p>
              <a:pPr algn="ctr"/>
              <a:r>
                <a:rPr lang="it-IT" sz="1400" b="1" dirty="0">
                  <a:solidFill>
                    <a:srgbClr val="FF9900"/>
                  </a:solidFill>
                  <a:latin typeface="Arial" panose="020B0604020202020204" pitchFamily="34" charset="0"/>
                  <a:cs typeface="Arial" panose="020B0604020202020204" pitchFamily="34" charset="0"/>
                </a:rPr>
                <a:t>4M</a:t>
              </a:r>
              <a:r>
                <a:rPr lang="it-IT" sz="1400" b="1" dirty="0">
                  <a:latin typeface="Arial" panose="020B0604020202020204" pitchFamily="34" charset="0"/>
                  <a:cs typeface="Arial" panose="020B0604020202020204" pitchFamily="34" charset="0"/>
                </a:rPr>
                <a:t>; (</a:t>
              </a:r>
              <a:r>
                <a:rPr lang="it-IT" sz="1400" b="1" dirty="0">
                  <a:solidFill>
                    <a:srgbClr val="FF9900"/>
                  </a:solidFill>
                  <a:latin typeface="Arial" panose="020B0604020202020204" pitchFamily="34" charset="0"/>
                  <a:cs typeface="Arial" panose="020B0604020202020204" pitchFamily="34" charset="0"/>
                </a:rPr>
                <a:t>2%</a:t>
              </a:r>
              <a:r>
                <a:rPr lang="it-IT" sz="1400" b="1" dirty="0">
                  <a:latin typeface="Arial" panose="020B0604020202020204" pitchFamily="34" charset="0"/>
                  <a:cs typeface="Arial" panose="020B0604020202020204" pitchFamily="34" charset="0"/>
                </a:rPr>
                <a:t>)</a:t>
              </a:r>
              <a:endParaRPr lang="it-IT" sz="1400" b="1" dirty="0">
                <a:solidFill>
                  <a:srgbClr val="FFC000"/>
                </a:solidFill>
                <a:latin typeface="Arial" panose="020B0604020202020204" pitchFamily="34" charset="0"/>
                <a:cs typeface="Arial" panose="020B0604020202020204" pitchFamily="34" charset="0"/>
              </a:endParaRPr>
            </a:p>
          </p:txBody>
        </p:sp>
        <p:sp>
          <p:nvSpPr>
            <p:cNvPr id="9" name="CasellaDiTesto 18">
              <a:extLst>
                <a:ext uri="{FF2B5EF4-FFF2-40B4-BE49-F238E27FC236}">
                  <a16:creationId xmlns:a16="http://schemas.microsoft.com/office/drawing/2014/main" id="{35595F0F-CC4D-4FD7-8BE1-FE7B15DDB9FC}"/>
                </a:ext>
              </a:extLst>
            </p:cNvPr>
            <p:cNvSpPr txBox="1"/>
            <p:nvPr/>
          </p:nvSpPr>
          <p:spPr>
            <a:xfrm>
              <a:off x="7581611" y="4726906"/>
              <a:ext cx="1059714" cy="492713"/>
            </a:xfrm>
            <a:prstGeom prst="rect">
              <a:avLst/>
            </a:prstGeom>
            <a:noFill/>
            <a:ln>
              <a:solidFill>
                <a:schemeClr val="tx1"/>
              </a:solidFill>
            </a:ln>
          </p:spPr>
          <p:txBody>
            <a:bodyPr wrap="none" rtlCol="0">
              <a:spAutoFit/>
            </a:bodyPr>
            <a:lstStyle/>
            <a:p>
              <a:pPr algn="ctr"/>
              <a:r>
                <a:rPr lang="it-IT" sz="1400" b="1" dirty="0">
                  <a:solidFill>
                    <a:srgbClr val="0070C0"/>
                  </a:solidFill>
                  <a:latin typeface="Arial" panose="020B0604020202020204" pitchFamily="34" charset="0"/>
                  <a:cs typeface="Arial" panose="020B0604020202020204" pitchFamily="34" charset="0"/>
                </a:rPr>
                <a:t>81M</a:t>
              </a:r>
              <a:r>
                <a:rPr lang="it-IT" sz="1400" b="1" dirty="0">
                  <a:latin typeface="Arial" panose="020B0604020202020204" pitchFamily="34" charset="0"/>
                  <a:cs typeface="Arial" panose="020B0604020202020204" pitchFamily="34" charset="0"/>
                </a:rPr>
                <a:t>; (</a:t>
              </a:r>
              <a:r>
                <a:rPr lang="it-IT" sz="1400" b="1" dirty="0">
                  <a:solidFill>
                    <a:srgbClr val="0070C0"/>
                  </a:solidFill>
                  <a:latin typeface="Arial" panose="020B0604020202020204" pitchFamily="34" charset="0"/>
                  <a:cs typeface="Arial" panose="020B0604020202020204" pitchFamily="34" charset="0"/>
                </a:rPr>
                <a:t>83%</a:t>
              </a:r>
              <a:r>
                <a:rPr lang="it-IT" sz="1400" b="1" dirty="0">
                  <a:latin typeface="Arial" panose="020B0604020202020204" pitchFamily="34" charset="0"/>
                  <a:cs typeface="Arial" panose="020B0604020202020204" pitchFamily="34" charset="0"/>
                </a:rPr>
                <a:t>)</a:t>
              </a:r>
            </a:p>
            <a:p>
              <a:pPr algn="ctr"/>
              <a:r>
                <a:rPr lang="it-IT" sz="1400" b="1" dirty="0">
                  <a:solidFill>
                    <a:srgbClr val="FF9900"/>
                  </a:solidFill>
                  <a:latin typeface="Arial" panose="020B0604020202020204" pitchFamily="34" charset="0"/>
                  <a:cs typeface="Arial" panose="020B0604020202020204" pitchFamily="34" charset="0"/>
                </a:rPr>
                <a:t>17M</a:t>
              </a:r>
              <a:r>
                <a:rPr lang="it-IT" sz="1400" b="1" dirty="0">
                  <a:latin typeface="Arial" panose="020B0604020202020204" pitchFamily="34" charset="0"/>
                  <a:cs typeface="Arial" panose="020B0604020202020204" pitchFamily="34" charset="0"/>
                </a:rPr>
                <a:t>; (</a:t>
              </a:r>
              <a:r>
                <a:rPr lang="it-IT" sz="1400" b="1" dirty="0">
                  <a:solidFill>
                    <a:srgbClr val="FF9900"/>
                  </a:solidFill>
                  <a:latin typeface="Arial" panose="020B0604020202020204" pitchFamily="34" charset="0"/>
                  <a:cs typeface="Arial" panose="020B0604020202020204" pitchFamily="34" charset="0"/>
                </a:rPr>
                <a:t>17%</a:t>
              </a:r>
              <a:r>
                <a:rPr lang="it-IT" sz="1400" b="1" dirty="0">
                  <a:latin typeface="Arial" panose="020B0604020202020204" pitchFamily="34" charset="0"/>
                  <a:cs typeface="Arial" panose="020B0604020202020204" pitchFamily="34" charset="0"/>
                </a:rPr>
                <a:t>)</a:t>
              </a:r>
              <a:endParaRPr lang="it-IT" sz="1400" b="1" dirty="0">
                <a:solidFill>
                  <a:srgbClr val="FFC000"/>
                </a:solidFill>
                <a:latin typeface="Arial" panose="020B0604020202020204" pitchFamily="34" charset="0"/>
                <a:cs typeface="Arial" panose="020B0604020202020204" pitchFamily="34" charset="0"/>
              </a:endParaRPr>
            </a:p>
          </p:txBody>
        </p:sp>
        <p:sp>
          <p:nvSpPr>
            <p:cNvPr id="10" name="CasellaDiTesto 1">
              <a:extLst>
                <a:ext uri="{FF2B5EF4-FFF2-40B4-BE49-F238E27FC236}">
                  <a16:creationId xmlns:a16="http://schemas.microsoft.com/office/drawing/2014/main" id="{AE3742B6-BB51-4BEB-84D5-F6C72C8948F1}"/>
                </a:ext>
              </a:extLst>
            </p:cNvPr>
            <p:cNvSpPr txBox="1"/>
            <p:nvPr/>
          </p:nvSpPr>
          <p:spPr>
            <a:xfrm>
              <a:off x="5575300" y="5376439"/>
              <a:ext cx="869950" cy="338554"/>
            </a:xfrm>
            <a:prstGeom prst="rect">
              <a:avLst/>
            </a:prstGeom>
            <a:solidFill>
              <a:schemeClr val="bg1"/>
            </a:solidFill>
          </p:spPr>
          <p:txBody>
            <a:bodyPr wrap="square" rtlCol="0">
              <a:spAutoFit/>
            </a:bodyPr>
            <a:lstStyle/>
            <a:p>
              <a:pPr algn="ctr"/>
              <a:r>
                <a:rPr lang="it-IT" sz="1600" dirty="0"/>
                <a:t>50M</a:t>
              </a:r>
            </a:p>
          </p:txBody>
        </p:sp>
        <p:sp>
          <p:nvSpPr>
            <p:cNvPr id="11" name="CasellaDiTesto 2">
              <a:extLst>
                <a:ext uri="{FF2B5EF4-FFF2-40B4-BE49-F238E27FC236}">
                  <a16:creationId xmlns:a16="http://schemas.microsoft.com/office/drawing/2014/main" id="{9C17878D-527C-43D5-A388-BCEAE4303729}"/>
                </a:ext>
              </a:extLst>
            </p:cNvPr>
            <p:cNvSpPr txBox="1"/>
            <p:nvPr/>
          </p:nvSpPr>
          <p:spPr>
            <a:xfrm>
              <a:off x="4291944" y="5376439"/>
              <a:ext cx="869950" cy="338554"/>
            </a:xfrm>
            <a:prstGeom prst="rect">
              <a:avLst/>
            </a:prstGeom>
            <a:solidFill>
              <a:schemeClr val="bg1"/>
            </a:solidFill>
          </p:spPr>
          <p:txBody>
            <a:bodyPr wrap="square" rtlCol="0">
              <a:spAutoFit/>
            </a:bodyPr>
            <a:lstStyle/>
            <a:p>
              <a:pPr algn="ctr"/>
              <a:r>
                <a:rPr lang="it-IT" sz="1600" dirty="0"/>
                <a:t>0</a:t>
              </a:r>
            </a:p>
          </p:txBody>
        </p:sp>
        <p:sp>
          <p:nvSpPr>
            <p:cNvPr id="12" name="CasellaDiTesto 3">
              <a:extLst>
                <a:ext uri="{FF2B5EF4-FFF2-40B4-BE49-F238E27FC236}">
                  <a16:creationId xmlns:a16="http://schemas.microsoft.com/office/drawing/2014/main" id="{749CF1E9-8C9E-4C02-AAC2-B120474D8C17}"/>
                </a:ext>
              </a:extLst>
            </p:cNvPr>
            <p:cNvSpPr txBox="1"/>
            <p:nvPr/>
          </p:nvSpPr>
          <p:spPr>
            <a:xfrm>
              <a:off x="6848296" y="5376439"/>
              <a:ext cx="986768" cy="338554"/>
            </a:xfrm>
            <a:prstGeom prst="rect">
              <a:avLst/>
            </a:prstGeom>
            <a:solidFill>
              <a:schemeClr val="bg1"/>
            </a:solidFill>
          </p:spPr>
          <p:txBody>
            <a:bodyPr wrap="square" rtlCol="0">
              <a:spAutoFit/>
            </a:bodyPr>
            <a:lstStyle/>
            <a:p>
              <a:pPr algn="ctr"/>
              <a:r>
                <a:rPr lang="it-IT" sz="1600" dirty="0"/>
                <a:t>100M</a:t>
              </a:r>
            </a:p>
          </p:txBody>
        </p:sp>
        <p:sp>
          <p:nvSpPr>
            <p:cNvPr id="13" name="CasellaDiTesto 4">
              <a:extLst>
                <a:ext uri="{FF2B5EF4-FFF2-40B4-BE49-F238E27FC236}">
                  <a16:creationId xmlns:a16="http://schemas.microsoft.com/office/drawing/2014/main" id="{AC818389-B8E3-4DCB-8C7F-C807DA1F51AD}"/>
                </a:ext>
              </a:extLst>
            </p:cNvPr>
            <p:cNvSpPr txBox="1"/>
            <p:nvPr/>
          </p:nvSpPr>
          <p:spPr>
            <a:xfrm>
              <a:off x="8131652" y="5376439"/>
              <a:ext cx="986768" cy="338554"/>
            </a:xfrm>
            <a:prstGeom prst="rect">
              <a:avLst/>
            </a:prstGeom>
            <a:solidFill>
              <a:schemeClr val="bg1"/>
            </a:solidFill>
          </p:spPr>
          <p:txBody>
            <a:bodyPr wrap="square" rtlCol="0">
              <a:spAutoFit/>
            </a:bodyPr>
            <a:lstStyle/>
            <a:p>
              <a:pPr algn="ctr"/>
              <a:r>
                <a:rPr lang="it-IT" sz="1600" dirty="0"/>
                <a:t>150M</a:t>
              </a:r>
            </a:p>
          </p:txBody>
        </p:sp>
        <p:sp>
          <p:nvSpPr>
            <p:cNvPr id="14" name="CasellaDiTesto 5">
              <a:extLst>
                <a:ext uri="{FF2B5EF4-FFF2-40B4-BE49-F238E27FC236}">
                  <a16:creationId xmlns:a16="http://schemas.microsoft.com/office/drawing/2014/main" id="{CAAA125C-9E7B-4BEF-9F2E-6B143DA53765}"/>
                </a:ext>
              </a:extLst>
            </p:cNvPr>
            <p:cNvSpPr txBox="1"/>
            <p:nvPr/>
          </p:nvSpPr>
          <p:spPr>
            <a:xfrm>
              <a:off x="9455449" y="5376439"/>
              <a:ext cx="986768" cy="338554"/>
            </a:xfrm>
            <a:prstGeom prst="rect">
              <a:avLst/>
            </a:prstGeom>
            <a:solidFill>
              <a:schemeClr val="bg1"/>
            </a:solidFill>
          </p:spPr>
          <p:txBody>
            <a:bodyPr wrap="square" rtlCol="0">
              <a:spAutoFit/>
            </a:bodyPr>
            <a:lstStyle/>
            <a:p>
              <a:pPr algn="ctr"/>
              <a:r>
                <a:rPr lang="it-IT" sz="1600" dirty="0"/>
                <a:t>200M</a:t>
              </a:r>
            </a:p>
          </p:txBody>
        </p:sp>
      </p:grpSp>
      <p:sp>
        <p:nvSpPr>
          <p:cNvPr id="15" name="TextBox 14">
            <a:extLst>
              <a:ext uri="{FF2B5EF4-FFF2-40B4-BE49-F238E27FC236}">
                <a16:creationId xmlns:a16="http://schemas.microsoft.com/office/drawing/2014/main" id="{9A023813-1533-4942-850D-7D24554DD6CC}"/>
              </a:ext>
            </a:extLst>
          </p:cNvPr>
          <p:cNvSpPr txBox="1"/>
          <p:nvPr/>
        </p:nvSpPr>
        <p:spPr>
          <a:xfrm>
            <a:off x="636103" y="381000"/>
            <a:ext cx="8584097" cy="523220"/>
          </a:xfrm>
          <a:prstGeom prst="rect">
            <a:avLst/>
          </a:prstGeom>
          <a:noFill/>
        </p:spPr>
        <p:txBody>
          <a:bodyPr wrap="square" rtlCol="0">
            <a:spAutoFit/>
          </a:bodyPr>
          <a:lstStyle/>
          <a:p>
            <a:r>
              <a:rPr lang="en-US" sz="2800" dirty="0"/>
              <a:t>Global number of blind and visually impaired by cause</a:t>
            </a:r>
          </a:p>
        </p:txBody>
      </p:sp>
      <p:sp>
        <p:nvSpPr>
          <p:cNvPr id="16" name="TextBox 15">
            <a:extLst>
              <a:ext uri="{FF2B5EF4-FFF2-40B4-BE49-F238E27FC236}">
                <a16:creationId xmlns:a16="http://schemas.microsoft.com/office/drawing/2014/main" id="{DF604A3E-8B03-4572-A675-E57F195EBB7C}"/>
              </a:ext>
            </a:extLst>
          </p:cNvPr>
          <p:cNvSpPr txBox="1"/>
          <p:nvPr/>
        </p:nvSpPr>
        <p:spPr>
          <a:xfrm>
            <a:off x="10306650" y="4142782"/>
            <a:ext cx="1726893" cy="1803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rPr>
              <a:t>Blind &lt;3/60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Calibri" panose="020F0502020204030204"/>
                <a:ea typeface="+mn-ea"/>
                <a:cs typeface="+mn-cs"/>
              </a:rPr>
              <a:t>MSVI &lt;6/18 to 3/60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Presenting 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in the better eye</a:t>
            </a:r>
          </a:p>
        </p:txBody>
      </p:sp>
      <p:pic>
        <p:nvPicPr>
          <p:cNvPr id="17" name="Picture 16">
            <a:extLst>
              <a:ext uri="{FF2B5EF4-FFF2-40B4-BE49-F238E27FC236}">
                <a16:creationId xmlns:a16="http://schemas.microsoft.com/office/drawing/2014/main" id="{49C501A4-C7E5-418B-B249-BD89B75B42D0}"/>
              </a:ext>
            </a:extLst>
          </p:cNvPr>
          <p:cNvPicPr>
            <a:picLocks noChangeAspect="1"/>
          </p:cNvPicPr>
          <p:nvPr/>
        </p:nvPicPr>
        <p:blipFill>
          <a:blip r:embed="rId4"/>
          <a:stretch>
            <a:fillRect/>
          </a:stretch>
        </p:blipFill>
        <p:spPr>
          <a:xfrm>
            <a:off x="10366780" y="1914970"/>
            <a:ext cx="1226360" cy="1200329"/>
          </a:xfrm>
          <a:prstGeom prst="rect">
            <a:avLst/>
          </a:prstGeom>
        </p:spPr>
      </p:pic>
      <p:sp>
        <p:nvSpPr>
          <p:cNvPr id="18" name="CasellaDiTesto 3">
            <a:extLst>
              <a:ext uri="{FF2B5EF4-FFF2-40B4-BE49-F238E27FC236}">
                <a16:creationId xmlns:a16="http://schemas.microsoft.com/office/drawing/2014/main" id="{75507AD8-5BDE-4D5A-B24D-0C1B539E69FD}"/>
              </a:ext>
            </a:extLst>
          </p:cNvPr>
          <p:cNvSpPr txBox="1"/>
          <p:nvPr/>
        </p:nvSpPr>
        <p:spPr>
          <a:xfrm>
            <a:off x="10366780" y="3352800"/>
            <a:ext cx="12863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3000" dirty="0"/>
              <a:t>Global</a:t>
            </a:r>
          </a:p>
        </p:txBody>
      </p:sp>
    </p:spTree>
    <p:extLst>
      <p:ext uri="{BB962C8B-B14F-4D97-AF65-F5344CB8AC3E}">
        <p14:creationId xmlns:p14="http://schemas.microsoft.com/office/powerpoint/2010/main" val="389093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99F13-E858-48B6-9E90-8F9FD4528624}"/>
              </a:ext>
            </a:extLst>
          </p:cNvPr>
          <p:cNvSpPr txBox="1"/>
          <p:nvPr/>
        </p:nvSpPr>
        <p:spPr>
          <a:xfrm>
            <a:off x="228601" y="2523222"/>
            <a:ext cx="5990665" cy="3939540"/>
          </a:xfrm>
          <a:prstGeom prst="rect">
            <a:avLst/>
          </a:prstGeom>
          <a:noFill/>
          <a:ln>
            <a:noFill/>
          </a:ln>
        </p:spPr>
        <p:txBody>
          <a:bodyPr wrap="square" rtlCol="0">
            <a:spAutoFit/>
          </a:bodyPr>
          <a:lstStyle/>
          <a:p>
            <a:pPr marL="228600" indent="-228600">
              <a:buFont typeface="Arial" panose="020B0604020202020204" pitchFamily="34" charset="0"/>
              <a:buChar char="•"/>
            </a:pPr>
            <a:r>
              <a:rPr lang="en-US" sz="2400" dirty="0">
                <a:solidFill>
                  <a:srgbClr val="002060"/>
                </a:solidFill>
              </a:rPr>
              <a:t>The world’s leading cause of blindness</a:t>
            </a:r>
          </a:p>
          <a:p>
            <a:endParaRPr lang="en-US" sz="1000" dirty="0">
              <a:solidFill>
                <a:srgbClr val="002060"/>
              </a:solidFill>
            </a:endParaRPr>
          </a:p>
          <a:p>
            <a:endParaRPr lang="en-US" sz="1000" dirty="0">
              <a:solidFill>
                <a:srgbClr val="002060"/>
              </a:solidFill>
            </a:endParaRPr>
          </a:p>
          <a:p>
            <a:pPr marL="228600" indent="-228600">
              <a:buFont typeface="Arial" panose="020B0604020202020204" pitchFamily="34" charset="0"/>
              <a:buChar char="•"/>
            </a:pPr>
            <a:r>
              <a:rPr lang="en-US" sz="2400" dirty="0">
                <a:solidFill>
                  <a:srgbClr val="002060"/>
                </a:solidFill>
              </a:rPr>
              <a:t>VISION 2020 Partners:  </a:t>
            </a:r>
          </a:p>
          <a:p>
            <a:pPr marL="685800" lvl="1" indent="-228600">
              <a:buFont typeface="Arial" panose="020B0604020202020204" pitchFamily="34" charset="0"/>
              <a:buChar char="•"/>
            </a:pPr>
            <a:r>
              <a:rPr lang="en-US" sz="2000" dirty="0">
                <a:solidFill>
                  <a:srgbClr val="002060"/>
                </a:solidFill>
              </a:rPr>
              <a:t>WHO</a:t>
            </a:r>
          </a:p>
          <a:p>
            <a:pPr marL="685800" lvl="1" indent="-228600">
              <a:buFont typeface="Arial" panose="020B0604020202020204" pitchFamily="34" charset="0"/>
              <a:buChar char="•"/>
            </a:pPr>
            <a:r>
              <a:rPr lang="en-US" sz="2000" dirty="0">
                <a:solidFill>
                  <a:srgbClr val="002060"/>
                </a:solidFill>
              </a:rPr>
              <a:t>IAPB member agencies</a:t>
            </a:r>
          </a:p>
          <a:p>
            <a:pPr marL="685800" lvl="1" indent="-228600">
              <a:buFont typeface="Arial" panose="020B0604020202020204" pitchFamily="34" charset="0"/>
              <a:buChar char="•"/>
            </a:pPr>
            <a:r>
              <a:rPr lang="en-US" sz="2000" dirty="0">
                <a:solidFill>
                  <a:srgbClr val="002060"/>
                </a:solidFill>
              </a:rPr>
              <a:t>World Bank loan to India 1982 demonstrating investment in cataract surgery has enormous ROI</a:t>
            </a:r>
          </a:p>
          <a:p>
            <a:pPr lvl="1"/>
            <a:endParaRPr lang="en-US" sz="1000" dirty="0">
              <a:solidFill>
                <a:srgbClr val="002060"/>
              </a:solidFill>
            </a:endParaRPr>
          </a:p>
          <a:p>
            <a:pPr marL="228600" indent="-228600">
              <a:buFont typeface="Arial" panose="020B0604020202020204" pitchFamily="34" charset="0"/>
              <a:buChar char="•"/>
            </a:pPr>
            <a:r>
              <a:rPr lang="en-US" sz="2400" dirty="0">
                <a:solidFill>
                  <a:srgbClr val="002060"/>
                </a:solidFill>
              </a:rPr>
              <a:t>Move to ECCE and phaco procedures</a:t>
            </a:r>
          </a:p>
          <a:p>
            <a:endParaRPr lang="en-US" sz="1000" dirty="0">
              <a:solidFill>
                <a:srgbClr val="002060"/>
              </a:solidFill>
            </a:endParaRPr>
          </a:p>
          <a:p>
            <a:pPr marL="228600" indent="-228600">
              <a:buFont typeface="Arial" panose="020B0604020202020204" pitchFamily="34" charset="0"/>
              <a:buChar char="•"/>
            </a:pPr>
            <a:r>
              <a:rPr lang="en-US" sz="2400" dirty="0">
                <a:solidFill>
                  <a:srgbClr val="002060"/>
                </a:solidFill>
              </a:rPr>
              <a:t>Manufacture of equipment and consumables (IOLs) at affordable prices</a:t>
            </a:r>
          </a:p>
          <a:p>
            <a:pPr marL="228600" indent="-228600"/>
            <a:endParaRPr lang="en-US" sz="1000" dirty="0">
              <a:solidFill>
                <a:srgbClr val="002060"/>
              </a:solidFill>
            </a:endParaRPr>
          </a:p>
        </p:txBody>
      </p:sp>
      <p:sp>
        <p:nvSpPr>
          <p:cNvPr id="8" name="TextBox 7">
            <a:extLst>
              <a:ext uri="{FF2B5EF4-FFF2-40B4-BE49-F238E27FC236}">
                <a16:creationId xmlns:a16="http://schemas.microsoft.com/office/drawing/2014/main" id="{18D211AD-1E18-4451-A765-E8DD92195CB7}"/>
              </a:ext>
            </a:extLst>
          </p:cNvPr>
          <p:cNvSpPr txBox="1"/>
          <p:nvPr/>
        </p:nvSpPr>
        <p:spPr>
          <a:xfrm>
            <a:off x="228601" y="333684"/>
            <a:ext cx="9047230" cy="2031325"/>
          </a:xfrm>
          <a:prstGeom prst="rect">
            <a:avLst/>
          </a:prstGeom>
          <a:noFill/>
        </p:spPr>
        <p:txBody>
          <a:bodyPr wrap="square">
            <a:spAutoFit/>
          </a:bodyPr>
          <a:lstStyle/>
          <a:p>
            <a:r>
              <a:rPr lang="en-US" sz="2400" dirty="0">
                <a:solidFill>
                  <a:srgbClr val="002060"/>
                </a:solidFill>
              </a:rPr>
              <a:t>VISION 2020: Focusing initially on certain diseases which are the main causes of blindness and for which proven cost effective interventions are available.</a:t>
            </a:r>
          </a:p>
          <a:p>
            <a:endParaRPr lang="en-US" dirty="0">
              <a:solidFill>
                <a:srgbClr val="002060"/>
              </a:solidFill>
            </a:endParaRPr>
          </a:p>
          <a:p>
            <a:r>
              <a:rPr lang="en-US" sz="3600" b="1" dirty="0">
                <a:solidFill>
                  <a:srgbClr val="002060"/>
                </a:solidFill>
              </a:rPr>
              <a:t>CATARACT</a:t>
            </a:r>
          </a:p>
        </p:txBody>
      </p:sp>
      <p:pic>
        <p:nvPicPr>
          <p:cNvPr id="11" name="Picture 10">
            <a:extLst>
              <a:ext uri="{FF2B5EF4-FFF2-40B4-BE49-F238E27FC236}">
                <a16:creationId xmlns:a16="http://schemas.microsoft.com/office/drawing/2014/main" id="{3699D809-F29D-43A5-92A2-F628EE1B6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6192" y="1931167"/>
            <a:ext cx="2654281" cy="1746019"/>
          </a:xfrm>
          <a:prstGeom prst="rect">
            <a:avLst/>
          </a:prstGeom>
        </p:spPr>
      </p:pic>
      <p:pic>
        <p:nvPicPr>
          <p:cNvPr id="14" name="Picture 13">
            <a:extLst>
              <a:ext uri="{FF2B5EF4-FFF2-40B4-BE49-F238E27FC236}">
                <a16:creationId xmlns:a16="http://schemas.microsoft.com/office/drawing/2014/main" id="{BF34ED07-3648-4194-BAE9-DACD4B42A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2665" y="3967153"/>
            <a:ext cx="2934637" cy="1750511"/>
          </a:xfrm>
          <a:prstGeom prst="rect">
            <a:avLst/>
          </a:prstGeom>
        </p:spPr>
      </p:pic>
      <p:pic>
        <p:nvPicPr>
          <p:cNvPr id="16" name="Picture 15" descr="A picture containing indoor, wall, person, person&#10;&#10;Description automatically generated">
            <a:extLst>
              <a:ext uri="{FF2B5EF4-FFF2-40B4-BE49-F238E27FC236}">
                <a16:creationId xmlns:a16="http://schemas.microsoft.com/office/drawing/2014/main" id="{6141F4A4-69F9-44E1-9ACA-377E882BEA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5830" y="2175913"/>
            <a:ext cx="2763518" cy="1707768"/>
          </a:xfrm>
          <a:prstGeom prst="rect">
            <a:avLst/>
          </a:prstGeom>
        </p:spPr>
      </p:pic>
      <p:pic>
        <p:nvPicPr>
          <p:cNvPr id="13" name="Picture 12">
            <a:extLst>
              <a:ext uri="{FF2B5EF4-FFF2-40B4-BE49-F238E27FC236}">
                <a16:creationId xmlns:a16="http://schemas.microsoft.com/office/drawing/2014/main" id="{BD1DB44C-B7DF-40A7-8823-F450D795CA64}"/>
              </a:ext>
            </a:extLst>
          </p:cNvPr>
          <p:cNvPicPr>
            <a:picLocks noChangeAspect="1"/>
          </p:cNvPicPr>
          <p:nvPr/>
        </p:nvPicPr>
        <p:blipFill rotWithShape="1">
          <a:blip r:embed="rId6">
            <a:extLst>
              <a:ext uri="{28A0092B-C50C-407E-A947-70E740481C1C}">
                <a14:useLocalDpi xmlns:a14="http://schemas.microsoft.com/office/drawing/2010/main"/>
              </a:ext>
            </a:extLst>
          </a:blip>
          <a:srcRect t="27648"/>
          <a:stretch/>
        </p:blipFill>
        <p:spPr>
          <a:xfrm>
            <a:off x="9474001" y="4275593"/>
            <a:ext cx="2367176" cy="1712685"/>
          </a:xfrm>
          <a:prstGeom prst="rect">
            <a:avLst/>
          </a:prstGeom>
        </p:spPr>
      </p:pic>
    </p:spTree>
    <p:extLst>
      <p:ext uri="{BB962C8B-B14F-4D97-AF65-F5344CB8AC3E}">
        <p14:creationId xmlns:p14="http://schemas.microsoft.com/office/powerpoint/2010/main" val="2282879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Right 29">
            <a:extLst>
              <a:ext uri="{FF2B5EF4-FFF2-40B4-BE49-F238E27FC236}">
                <a16:creationId xmlns:a16="http://schemas.microsoft.com/office/drawing/2014/main" id="{0E203400-DB3B-482B-BEC3-B9698701D516}"/>
              </a:ext>
            </a:extLst>
          </p:cNvPr>
          <p:cNvSpPr/>
          <p:nvPr/>
        </p:nvSpPr>
        <p:spPr>
          <a:xfrm>
            <a:off x="3276600" y="990600"/>
            <a:ext cx="1828800" cy="845722"/>
          </a:xfrm>
          <a:prstGeom prst="rightArrow">
            <a:avLst/>
          </a:prstGeom>
          <a:solidFill>
            <a:srgbClr val="0047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91%</a:t>
            </a:r>
            <a:endParaRPr lang="en-AU" dirty="0"/>
          </a:p>
        </p:txBody>
      </p:sp>
      <p:sp>
        <p:nvSpPr>
          <p:cNvPr id="15" name="TextBox 14">
            <a:extLst>
              <a:ext uri="{FF2B5EF4-FFF2-40B4-BE49-F238E27FC236}">
                <a16:creationId xmlns:a16="http://schemas.microsoft.com/office/drawing/2014/main" id="{82BDAE57-F9B4-0F49-9B95-79A2B86F43CA}"/>
              </a:ext>
            </a:extLst>
          </p:cNvPr>
          <p:cNvSpPr txBox="1"/>
          <p:nvPr/>
        </p:nvSpPr>
        <p:spPr>
          <a:xfrm>
            <a:off x="440654" y="5443634"/>
            <a:ext cx="9144000" cy="1015663"/>
          </a:xfrm>
          <a:prstGeom prst="rect">
            <a:avLst/>
          </a:prstGeom>
          <a:noFill/>
        </p:spPr>
        <p:txBody>
          <a:bodyPr wrap="square" rtlCol="0">
            <a:spAutoFit/>
          </a:bodyPr>
          <a:lstStyle/>
          <a:p>
            <a:r>
              <a:rPr lang="en-AU" sz="2000" dirty="0">
                <a:solidFill>
                  <a:srgbClr val="002060"/>
                </a:solidFill>
              </a:rPr>
              <a:t>Trachoma remains a public health problem in 44 countries</a:t>
            </a:r>
          </a:p>
          <a:p>
            <a:pPr marL="342900" indent="-342900">
              <a:buFont typeface="Arial" panose="020B0604020202020204" pitchFamily="34" charset="0"/>
              <a:buChar char="•"/>
            </a:pPr>
            <a:r>
              <a:rPr lang="en-AU" sz="2000" dirty="0">
                <a:solidFill>
                  <a:srgbClr val="002060"/>
                </a:solidFill>
              </a:rPr>
              <a:t>However it is estimated that it will be eliminated in: 2020:  8 countries, 2023: 20 countries, 2025: all 44 countries</a:t>
            </a:r>
          </a:p>
        </p:txBody>
      </p:sp>
      <p:sp>
        <p:nvSpPr>
          <p:cNvPr id="18" name="TextBox 17">
            <a:extLst>
              <a:ext uri="{FF2B5EF4-FFF2-40B4-BE49-F238E27FC236}">
                <a16:creationId xmlns:a16="http://schemas.microsoft.com/office/drawing/2014/main" id="{5AAEB730-BA70-409B-9269-EEEB49EFA459}"/>
              </a:ext>
            </a:extLst>
          </p:cNvPr>
          <p:cNvSpPr txBox="1"/>
          <p:nvPr/>
        </p:nvSpPr>
        <p:spPr>
          <a:xfrm>
            <a:off x="5368628" y="1219200"/>
            <a:ext cx="2605765" cy="461665"/>
          </a:xfrm>
          <a:prstGeom prst="rect">
            <a:avLst/>
          </a:prstGeom>
          <a:noFill/>
        </p:spPr>
        <p:txBody>
          <a:bodyPr wrap="square">
            <a:spAutoFit/>
          </a:bodyPr>
          <a:lstStyle/>
          <a:p>
            <a:r>
              <a:rPr lang="en-AU" sz="2400" dirty="0">
                <a:solidFill>
                  <a:srgbClr val="002060"/>
                </a:solidFill>
              </a:rPr>
              <a:t>2019: 142 million</a:t>
            </a:r>
          </a:p>
        </p:txBody>
      </p:sp>
      <p:grpSp>
        <p:nvGrpSpPr>
          <p:cNvPr id="27" name="Group 26">
            <a:extLst>
              <a:ext uri="{FF2B5EF4-FFF2-40B4-BE49-F238E27FC236}">
                <a16:creationId xmlns:a16="http://schemas.microsoft.com/office/drawing/2014/main" id="{869C20C5-78CD-48CA-A90D-92C4484C76B1}"/>
              </a:ext>
            </a:extLst>
          </p:cNvPr>
          <p:cNvGrpSpPr/>
          <p:nvPr/>
        </p:nvGrpSpPr>
        <p:grpSpPr>
          <a:xfrm>
            <a:off x="440654" y="2044555"/>
            <a:ext cx="9144000" cy="3356778"/>
            <a:chOff x="0" y="1697626"/>
            <a:chExt cx="9144000" cy="3356778"/>
          </a:xfrm>
        </p:grpSpPr>
        <p:sp>
          <p:nvSpPr>
            <p:cNvPr id="17" name="Rectangle 16">
              <a:extLst>
                <a:ext uri="{FF2B5EF4-FFF2-40B4-BE49-F238E27FC236}">
                  <a16:creationId xmlns:a16="http://schemas.microsoft.com/office/drawing/2014/main" id="{44DEBFD3-EC2E-4587-9CB0-FA82942EB7B4}"/>
                </a:ext>
              </a:extLst>
            </p:cNvPr>
            <p:cNvSpPr/>
            <p:nvPr/>
          </p:nvSpPr>
          <p:spPr>
            <a:xfrm>
              <a:off x="0" y="1697626"/>
              <a:ext cx="9144000" cy="335677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Content Placeholder 2">
              <a:extLst>
                <a:ext uri="{FF2B5EF4-FFF2-40B4-BE49-F238E27FC236}">
                  <a16:creationId xmlns:a16="http://schemas.microsoft.com/office/drawing/2014/main" id="{67293592-61F1-4148-9589-BDA9C2F051F9}"/>
                </a:ext>
              </a:extLst>
            </p:cNvPr>
            <p:cNvSpPr txBox="1">
              <a:spLocks/>
            </p:cNvSpPr>
            <p:nvPr/>
          </p:nvSpPr>
          <p:spPr>
            <a:xfrm>
              <a:off x="387989" y="2321744"/>
              <a:ext cx="1595101" cy="270033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solidFill>
                    <a:srgbClr val="002060"/>
                  </a:solidFill>
                </a:rPr>
                <a:t>Cambodia*</a:t>
              </a:r>
            </a:p>
            <a:p>
              <a:r>
                <a:rPr lang="en-AU" sz="1600" dirty="0">
                  <a:solidFill>
                    <a:srgbClr val="002060"/>
                  </a:solidFill>
                </a:rPr>
                <a:t>China*</a:t>
              </a:r>
            </a:p>
            <a:p>
              <a:r>
                <a:rPr lang="en-AU" sz="1600" dirty="0">
                  <a:solidFill>
                    <a:srgbClr val="002060"/>
                  </a:solidFill>
                </a:rPr>
                <a:t>Gambia </a:t>
              </a:r>
            </a:p>
            <a:p>
              <a:r>
                <a:rPr lang="en-AU" sz="1600" dirty="0">
                  <a:solidFill>
                    <a:srgbClr val="002060"/>
                  </a:solidFill>
                </a:rPr>
                <a:t>Ghana*</a:t>
              </a:r>
            </a:p>
            <a:p>
              <a:r>
                <a:rPr lang="en-AU" sz="1600" dirty="0">
                  <a:solidFill>
                    <a:srgbClr val="002060"/>
                  </a:solidFill>
                </a:rPr>
                <a:t>Iran*</a:t>
              </a:r>
            </a:p>
            <a:p>
              <a:r>
                <a:rPr lang="en-AU" sz="1600" dirty="0">
                  <a:solidFill>
                    <a:srgbClr val="002060"/>
                  </a:solidFill>
                </a:rPr>
                <a:t>Iraq</a:t>
              </a:r>
            </a:p>
            <a:p>
              <a:r>
                <a:rPr lang="en-AU" sz="1600" dirty="0">
                  <a:solidFill>
                    <a:srgbClr val="002060"/>
                  </a:solidFill>
                </a:rPr>
                <a:t>Laos*</a:t>
              </a:r>
            </a:p>
          </p:txBody>
        </p:sp>
        <p:sp>
          <p:nvSpPr>
            <p:cNvPr id="14" name="Content Placeholder 3">
              <a:extLst>
                <a:ext uri="{FF2B5EF4-FFF2-40B4-BE49-F238E27FC236}">
                  <a16:creationId xmlns:a16="http://schemas.microsoft.com/office/drawing/2014/main" id="{35C8134C-5E19-AE46-9B65-386A600722B4}"/>
                </a:ext>
              </a:extLst>
            </p:cNvPr>
            <p:cNvSpPr txBox="1">
              <a:spLocks/>
            </p:cNvSpPr>
            <p:nvPr/>
          </p:nvSpPr>
          <p:spPr>
            <a:xfrm>
              <a:off x="1895329" y="2344030"/>
              <a:ext cx="2177282" cy="2700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solidFill>
                    <a:srgbClr val="002060"/>
                  </a:solidFill>
                </a:rPr>
                <a:t>Mexico*</a:t>
              </a:r>
            </a:p>
            <a:p>
              <a:r>
                <a:rPr lang="en-AU" sz="1600" dirty="0">
                  <a:solidFill>
                    <a:srgbClr val="002060"/>
                  </a:solidFill>
                </a:rPr>
                <a:t>Morocco*</a:t>
              </a:r>
            </a:p>
            <a:p>
              <a:r>
                <a:rPr lang="en-AU" sz="1600" dirty="0">
                  <a:solidFill>
                    <a:srgbClr val="002060"/>
                  </a:solidFill>
                </a:rPr>
                <a:t>Myanmar</a:t>
              </a:r>
            </a:p>
            <a:p>
              <a:r>
                <a:rPr lang="en-AU" sz="1600" dirty="0">
                  <a:solidFill>
                    <a:srgbClr val="002060"/>
                  </a:solidFill>
                </a:rPr>
                <a:t>Nepal*</a:t>
              </a:r>
            </a:p>
            <a:p>
              <a:r>
                <a:rPr lang="en-AU" sz="1600" dirty="0">
                  <a:solidFill>
                    <a:srgbClr val="002060"/>
                  </a:solidFill>
                </a:rPr>
                <a:t>Oman*</a:t>
              </a:r>
            </a:p>
            <a:p>
              <a:r>
                <a:rPr lang="en-AU" sz="1600" dirty="0">
                  <a:solidFill>
                    <a:srgbClr val="002060"/>
                  </a:solidFill>
                </a:rPr>
                <a:t>Togo </a:t>
              </a:r>
            </a:p>
          </p:txBody>
        </p:sp>
        <p:pic>
          <p:nvPicPr>
            <p:cNvPr id="8" name="Content Placeholder 4" descr="A close up of a map&#10;&#10;Description automatically generated">
              <a:extLst>
                <a:ext uri="{FF2B5EF4-FFF2-40B4-BE49-F238E27FC236}">
                  <a16:creationId xmlns:a16="http://schemas.microsoft.com/office/drawing/2014/main" id="{AA0D5DDA-97D5-AF4D-AA79-41EA6B8F79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8484" y="1948371"/>
              <a:ext cx="4955516" cy="2930618"/>
            </a:xfrm>
            <a:prstGeom prst="rect">
              <a:avLst/>
            </a:prstGeom>
          </p:spPr>
        </p:pic>
        <p:sp>
          <p:nvSpPr>
            <p:cNvPr id="24" name="TextBox 23">
              <a:extLst>
                <a:ext uri="{FF2B5EF4-FFF2-40B4-BE49-F238E27FC236}">
                  <a16:creationId xmlns:a16="http://schemas.microsoft.com/office/drawing/2014/main" id="{8DB5AB31-A108-4236-B1ED-270556C8470C}"/>
                </a:ext>
              </a:extLst>
            </p:cNvPr>
            <p:cNvSpPr txBox="1"/>
            <p:nvPr/>
          </p:nvSpPr>
          <p:spPr>
            <a:xfrm>
              <a:off x="127677" y="1820773"/>
              <a:ext cx="7889869" cy="400110"/>
            </a:xfrm>
            <a:prstGeom prst="rect">
              <a:avLst/>
            </a:prstGeom>
            <a:noFill/>
          </p:spPr>
          <p:txBody>
            <a:bodyPr wrap="square">
              <a:spAutoFit/>
            </a:bodyPr>
            <a:lstStyle/>
            <a:p>
              <a:r>
                <a:rPr lang="en-AU" sz="2000" b="1" dirty="0">
                  <a:solidFill>
                    <a:srgbClr val="002060"/>
                  </a:solidFill>
                </a:rPr>
                <a:t>Trachoma has been eliminated in:</a:t>
              </a:r>
            </a:p>
          </p:txBody>
        </p:sp>
      </p:grpSp>
      <p:sp>
        <p:nvSpPr>
          <p:cNvPr id="32" name="TextBox 31">
            <a:extLst>
              <a:ext uri="{FF2B5EF4-FFF2-40B4-BE49-F238E27FC236}">
                <a16:creationId xmlns:a16="http://schemas.microsoft.com/office/drawing/2014/main" id="{8773ADFF-0D2E-4FCB-8D69-43E0AB52177A}"/>
              </a:ext>
            </a:extLst>
          </p:cNvPr>
          <p:cNvSpPr txBox="1"/>
          <p:nvPr/>
        </p:nvSpPr>
        <p:spPr>
          <a:xfrm>
            <a:off x="828643" y="1218175"/>
            <a:ext cx="2574975" cy="461665"/>
          </a:xfrm>
          <a:prstGeom prst="rect">
            <a:avLst/>
          </a:prstGeom>
          <a:noFill/>
        </p:spPr>
        <p:txBody>
          <a:bodyPr wrap="square">
            <a:spAutoFit/>
          </a:bodyPr>
          <a:lstStyle/>
          <a:p>
            <a:r>
              <a:rPr lang="en-AU" sz="2400" dirty="0">
                <a:solidFill>
                  <a:srgbClr val="002060"/>
                </a:solidFill>
              </a:rPr>
              <a:t>2002: 1.3 billion</a:t>
            </a:r>
            <a:endParaRPr lang="en-AU" sz="2400" dirty="0"/>
          </a:p>
        </p:txBody>
      </p:sp>
      <p:sp>
        <p:nvSpPr>
          <p:cNvPr id="16" name="Rectangle 49">
            <a:extLst>
              <a:ext uri="{FF2B5EF4-FFF2-40B4-BE49-F238E27FC236}">
                <a16:creationId xmlns:a16="http://schemas.microsoft.com/office/drawing/2014/main" id="{29E9C9CE-A731-BF4C-8F7A-1FC7BECF7083}"/>
              </a:ext>
            </a:extLst>
          </p:cNvPr>
          <p:cNvSpPr txBox="1">
            <a:spLocks noChangeArrowheads="1"/>
          </p:cNvSpPr>
          <p:nvPr/>
        </p:nvSpPr>
        <p:spPr>
          <a:xfrm>
            <a:off x="440654" y="238354"/>
            <a:ext cx="6230857"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2019: WHO Trachoma</a:t>
            </a:r>
          </a:p>
        </p:txBody>
      </p:sp>
      <p:sp>
        <p:nvSpPr>
          <p:cNvPr id="4" name="Rectangle 3">
            <a:extLst>
              <a:ext uri="{FF2B5EF4-FFF2-40B4-BE49-F238E27FC236}">
                <a16:creationId xmlns:a16="http://schemas.microsoft.com/office/drawing/2014/main" id="{E242D94C-DE55-4444-B3DD-09BED194ACB2}"/>
              </a:ext>
            </a:extLst>
          </p:cNvPr>
          <p:cNvSpPr/>
          <p:nvPr/>
        </p:nvSpPr>
        <p:spPr>
          <a:xfrm>
            <a:off x="1511270" y="5093556"/>
            <a:ext cx="1649426" cy="307777"/>
          </a:xfrm>
          <a:prstGeom prst="rect">
            <a:avLst/>
          </a:prstGeom>
        </p:spPr>
        <p:txBody>
          <a:bodyPr wrap="none">
            <a:spAutoFit/>
          </a:bodyPr>
          <a:lstStyle/>
          <a:p>
            <a:r>
              <a:rPr lang="en-AU" sz="1400" i="1" dirty="0">
                <a:solidFill>
                  <a:srgbClr val="002060"/>
                </a:solidFill>
              </a:rPr>
              <a:t>* Validated by WHO</a:t>
            </a:r>
          </a:p>
        </p:txBody>
      </p:sp>
    </p:spTree>
    <p:extLst>
      <p:ext uri="{BB962C8B-B14F-4D97-AF65-F5344CB8AC3E}">
        <p14:creationId xmlns:p14="http://schemas.microsoft.com/office/powerpoint/2010/main" val="4113299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1680A9-7638-4724-ACC8-5C2F93E3692F}"/>
              </a:ext>
            </a:extLst>
          </p:cNvPr>
          <p:cNvSpPr/>
          <p:nvPr/>
        </p:nvSpPr>
        <p:spPr>
          <a:xfrm>
            <a:off x="441652" y="6096000"/>
            <a:ext cx="6279497" cy="46931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A6199F13-E858-48B6-9E90-8F9FD4528624}"/>
              </a:ext>
            </a:extLst>
          </p:cNvPr>
          <p:cNvSpPr txBox="1"/>
          <p:nvPr/>
        </p:nvSpPr>
        <p:spPr>
          <a:xfrm>
            <a:off x="457200" y="2313441"/>
            <a:ext cx="5943600" cy="3508653"/>
          </a:xfrm>
          <a:prstGeom prst="rect">
            <a:avLst/>
          </a:prstGeom>
          <a:noFill/>
          <a:ln>
            <a:noFill/>
          </a:ln>
        </p:spPr>
        <p:txBody>
          <a:bodyPr wrap="square" rtlCol="0">
            <a:spAutoFit/>
          </a:bodyPr>
          <a:lstStyle/>
          <a:p>
            <a:pPr marL="228600" indent="-228600">
              <a:buFont typeface="Arial" panose="020B0604020202020204" pitchFamily="34" charset="0"/>
              <a:buChar char="•"/>
            </a:pPr>
            <a:r>
              <a:rPr lang="en-US" sz="2400" dirty="0">
                <a:solidFill>
                  <a:srgbClr val="002060"/>
                </a:solidFill>
              </a:rPr>
              <a:t>Highly communicable, the world’s leading cause of blindness for millennia</a:t>
            </a:r>
          </a:p>
          <a:p>
            <a:endParaRPr lang="en-US" sz="1000" dirty="0">
              <a:solidFill>
                <a:srgbClr val="002060"/>
              </a:solidFill>
            </a:endParaRPr>
          </a:p>
          <a:p>
            <a:endParaRPr lang="en-US" sz="1000" dirty="0">
              <a:solidFill>
                <a:srgbClr val="002060"/>
              </a:solidFill>
            </a:endParaRPr>
          </a:p>
          <a:p>
            <a:pPr marL="228600" indent="-228600">
              <a:buFont typeface="Arial" panose="020B0604020202020204" pitchFamily="34" charset="0"/>
              <a:buChar char="•"/>
            </a:pPr>
            <a:r>
              <a:rPr lang="en-US" sz="2400" dirty="0">
                <a:solidFill>
                  <a:srgbClr val="002060"/>
                </a:solidFill>
              </a:rPr>
              <a:t>VISION 2020 Partners:  </a:t>
            </a:r>
          </a:p>
          <a:p>
            <a:pPr marL="685800" lvl="1" indent="-228600">
              <a:buFont typeface="Arial" panose="020B0604020202020204" pitchFamily="34" charset="0"/>
              <a:buChar char="•"/>
            </a:pPr>
            <a:r>
              <a:rPr lang="en-US" sz="2400" dirty="0">
                <a:solidFill>
                  <a:srgbClr val="002060"/>
                </a:solidFill>
              </a:rPr>
              <a:t>WHO</a:t>
            </a:r>
          </a:p>
          <a:p>
            <a:pPr marL="685800" lvl="1" indent="-228600">
              <a:buFont typeface="Arial" panose="020B0604020202020204" pitchFamily="34" charset="0"/>
              <a:buChar char="•"/>
            </a:pPr>
            <a:r>
              <a:rPr lang="en-US" sz="2400" dirty="0">
                <a:solidFill>
                  <a:srgbClr val="002060"/>
                </a:solidFill>
              </a:rPr>
              <a:t>IAPB member agencies</a:t>
            </a:r>
          </a:p>
          <a:p>
            <a:pPr marL="685800" lvl="1" indent="-228600">
              <a:buFont typeface="Arial" panose="020B0604020202020204" pitchFamily="34" charset="0"/>
              <a:buChar char="•"/>
            </a:pPr>
            <a:r>
              <a:rPr lang="en-US" sz="2400" dirty="0">
                <a:solidFill>
                  <a:srgbClr val="002060"/>
                </a:solidFill>
              </a:rPr>
              <a:t>International Trachoma Initiative</a:t>
            </a:r>
          </a:p>
          <a:p>
            <a:pPr marL="228600" indent="-228600"/>
            <a:endParaRPr lang="en-US" sz="1000" dirty="0">
              <a:solidFill>
                <a:srgbClr val="002060"/>
              </a:solidFill>
            </a:endParaRPr>
          </a:p>
          <a:p>
            <a:pPr marL="228600" indent="-228600">
              <a:buFont typeface="Arial" panose="020B0604020202020204" pitchFamily="34" charset="0"/>
              <a:buChar char="•"/>
            </a:pPr>
            <a:r>
              <a:rPr lang="en-US" sz="2400" dirty="0">
                <a:solidFill>
                  <a:srgbClr val="002060"/>
                </a:solidFill>
              </a:rPr>
              <a:t>Medication donation: Pfizer,  azithromycin for mass distribution</a:t>
            </a:r>
          </a:p>
        </p:txBody>
      </p:sp>
      <p:pic>
        <p:nvPicPr>
          <p:cNvPr id="3" name="Picture 2" descr="A person wearing a hat&#10;&#10;Description automatically generated">
            <a:extLst>
              <a:ext uri="{FF2B5EF4-FFF2-40B4-BE49-F238E27FC236}">
                <a16:creationId xmlns:a16="http://schemas.microsoft.com/office/drawing/2014/main" id="{EFF3BEFD-15F9-4A65-B987-435A40866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1648708"/>
            <a:ext cx="3095632" cy="2050856"/>
          </a:xfrm>
          <a:prstGeom prst="rect">
            <a:avLst/>
          </a:prstGeom>
        </p:spPr>
      </p:pic>
      <p:pic>
        <p:nvPicPr>
          <p:cNvPr id="4" name="Picture 3" descr="A hand holding a cup&#10;&#10;Description automatically generated">
            <a:extLst>
              <a:ext uri="{FF2B5EF4-FFF2-40B4-BE49-F238E27FC236}">
                <a16:creationId xmlns:a16="http://schemas.microsoft.com/office/drawing/2014/main" id="{9E4B3A8C-A757-4518-A744-6444EC64A0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800" y="3838317"/>
            <a:ext cx="3095632" cy="2070204"/>
          </a:xfrm>
          <a:prstGeom prst="rect">
            <a:avLst/>
          </a:prstGeom>
        </p:spPr>
      </p:pic>
      <p:sp>
        <p:nvSpPr>
          <p:cNvPr id="8" name="TextBox 7">
            <a:extLst>
              <a:ext uri="{FF2B5EF4-FFF2-40B4-BE49-F238E27FC236}">
                <a16:creationId xmlns:a16="http://schemas.microsoft.com/office/drawing/2014/main" id="{18D211AD-1E18-4451-A765-E8DD92195CB7}"/>
              </a:ext>
            </a:extLst>
          </p:cNvPr>
          <p:cNvSpPr txBox="1"/>
          <p:nvPr/>
        </p:nvSpPr>
        <p:spPr>
          <a:xfrm>
            <a:off x="457200" y="336023"/>
            <a:ext cx="8763000" cy="1969770"/>
          </a:xfrm>
          <a:prstGeom prst="rect">
            <a:avLst/>
          </a:prstGeom>
          <a:noFill/>
        </p:spPr>
        <p:txBody>
          <a:bodyPr wrap="square">
            <a:spAutoFit/>
          </a:bodyPr>
          <a:lstStyle/>
          <a:p>
            <a:r>
              <a:rPr lang="en-US" sz="2400" dirty="0">
                <a:solidFill>
                  <a:srgbClr val="002060"/>
                </a:solidFill>
              </a:rPr>
              <a:t>VISION 2020: Focusing initially on certain diseases which are the main causes of blindness and for which proven cost effective interventions are available.</a:t>
            </a:r>
          </a:p>
          <a:p>
            <a:endParaRPr lang="en-US" b="1" dirty="0">
              <a:solidFill>
                <a:srgbClr val="002060"/>
              </a:solidFill>
            </a:endParaRPr>
          </a:p>
          <a:p>
            <a:r>
              <a:rPr lang="en-US" sz="3200" b="1" dirty="0">
                <a:solidFill>
                  <a:srgbClr val="002060"/>
                </a:solidFill>
              </a:rPr>
              <a:t>TRACHOMA</a:t>
            </a:r>
          </a:p>
        </p:txBody>
      </p:sp>
      <p:sp>
        <p:nvSpPr>
          <p:cNvPr id="11" name="TextBox 10">
            <a:extLst>
              <a:ext uri="{FF2B5EF4-FFF2-40B4-BE49-F238E27FC236}">
                <a16:creationId xmlns:a16="http://schemas.microsoft.com/office/drawing/2014/main" id="{0AE31FC2-7F25-4250-B682-F9E6767ACF3E}"/>
              </a:ext>
            </a:extLst>
          </p:cNvPr>
          <p:cNvSpPr txBox="1"/>
          <p:nvPr/>
        </p:nvSpPr>
        <p:spPr>
          <a:xfrm>
            <a:off x="457200" y="6103648"/>
            <a:ext cx="6263949" cy="461665"/>
          </a:xfrm>
          <a:prstGeom prst="rect">
            <a:avLst/>
          </a:prstGeom>
          <a:noFill/>
        </p:spPr>
        <p:txBody>
          <a:bodyPr wrap="square">
            <a:spAutoFit/>
          </a:bodyPr>
          <a:lstStyle/>
          <a:p>
            <a:pPr marL="228600" indent="-228600">
              <a:buFont typeface="Arial" panose="020B0604020202020204" pitchFamily="34" charset="0"/>
              <a:buChar char="•"/>
            </a:pPr>
            <a:r>
              <a:rPr lang="en-US" sz="2400" b="1" dirty="0">
                <a:solidFill>
                  <a:srgbClr val="002060"/>
                </a:solidFill>
              </a:rPr>
              <a:t>2020:  less than 1% of the world’s blindness</a:t>
            </a:r>
          </a:p>
        </p:txBody>
      </p:sp>
    </p:spTree>
    <p:extLst>
      <p:ext uri="{BB962C8B-B14F-4D97-AF65-F5344CB8AC3E}">
        <p14:creationId xmlns:p14="http://schemas.microsoft.com/office/powerpoint/2010/main" val="1900147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3699A09-BE56-3543-938B-44312E5D56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2487" y="2438400"/>
            <a:ext cx="8539575" cy="3915439"/>
          </a:xfrm>
          <a:prstGeom prst="rect">
            <a:avLst/>
          </a:prstGeom>
        </p:spPr>
      </p:pic>
      <p:pic>
        <p:nvPicPr>
          <p:cNvPr id="6" name="Picture 5">
            <a:extLst>
              <a:ext uri="{FF2B5EF4-FFF2-40B4-BE49-F238E27FC236}">
                <a16:creationId xmlns:a16="http://schemas.microsoft.com/office/drawing/2014/main" id="{FBA64778-2010-495F-9FC0-081DC81A808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6694543" y="250302"/>
            <a:ext cx="2417519" cy="1959498"/>
          </a:xfrm>
          <a:prstGeom prst="rect">
            <a:avLst/>
          </a:prstGeom>
        </p:spPr>
      </p:pic>
      <p:sp>
        <p:nvSpPr>
          <p:cNvPr id="7" name="Rectangle 49">
            <a:extLst>
              <a:ext uri="{FF2B5EF4-FFF2-40B4-BE49-F238E27FC236}">
                <a16:creationId xmlns:a16="http://schemas.microsoft.com/office/drawing/2014/main" id="{33823315-DBD2-C346-9E71-56DE6A21CE5F}"/>
              </a:ext>
            </a:extLst>
          </p:cNvPr>
          <p:cNvSpPr txBox="1">
            <a:spLocks noChangeArrowheads="1"/>
          </p:cNvSpPr>
          <p:nvPr/>
        </p:nvSpPr>
        <p:spPr>
          <a:xfrm>
            <a:off x="457200" y="457200"/>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WHO Onchocerciasis: 2020</a:t>
            </a:r>
          </a:p>
          <a:p>
            <a:r>
              <a:rPr lang="en-US" sz="3200" b="1" dirty="0">
                <a:solidFill>
                  <a:srgbClr val="002060"/>
                </a:solidFill>
                <a:latin typeface="+mn-lt"/>
              </a:rPr>
              <a:t>SDG NTD Road map – Feb 2020</a:t>
            </a:r>
          </a:p>
        </p:txBody>
      </p:sp>
    </p:spTree>
    <p:extLst>
      <p:ext uri="{BB962C8B-B14F-4D97-AF65-F5344CB8AC3E}">
        <p14:creationId xmlns:p14="http://schemas.microsoft.com/office/powerpoint/2010/main" val="202290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C97DBB-BDD2-9143-BB6F-FF3CDEBA901E}"/>
              </a:ext>
            </a:extLst>
          </p:cNvPr>
          <p:cNvGrpSpPr/>
          <p:nvPr/>
        </p:nvGrpSpPr>
        <p:grpSpPr>
          <a:xfrm>
            <a:off x="762000" y="1729139"/>
            <a:ext cx="8062277" cy="4020292"/>
            <a:chOff x="1835149" y="1843088"/>
            <a:chExt cx="8442326" cy="3549694"/>
          </a:xfrm>
        </p:grpSpPr>
        <p:sp>
          <p:nvSpPr>
            <p:cNvPr id="93187" name="Rectangle 3"/>
            <p:cNvSpPr>
              <a:spLocks noChangeArrowheads="1"/>
            </p:cNvSpPr>
            <p:nvPr/>
          </p:nvSpPr>
          <p:spPr bwMode="auto">
            <a:xfrm>
              <a:off x="4533900" y="1843088"/>
              <a:ext cx="3030539" cy="566574"/>
            </a:xfrm>
            <a:prstGeom prst="rect">
              <a:avLst/>
            </a:prstGeom>
            <a:solidFill>
              <a:schemeClr val="accent4">
                <a:lumMod val="75000"/>
              </a:schemeClr>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85194" dir="1593903" algn="ctr" rotWithShape="0">
                      <a:schemeClr val="tx1">
                        <a:alpha val="74998"/>
                      </a:schemeClr>
                    </a:outerShdw>
                  </a:effectLst>
                </a14:hiddenEffects>
              </a:ext>
            </a:extLst>
          </p:spPr>
          <p:txBody>
            <a:bodyPr lIns="67866" tIns="33338" rIns="67866" bIns="33338">
              <a:spAutoFit/>
            </a:bodyPr>
            <a:lstStyle/>
            <a:p>
              <a:pPr marL="428625" indent="-428625" algn="ctr">
                <a:spcBef>
                  <a:spcPct val="5000"/>
                </a:spcBef>
                <a:spcAft>
                  <a:spcPct val="25000"/>
                </a:spcAft>
                <a:buClr>
                  <a:srgbClr val="B50069"/>
                </a:buClr>
                <a:buSzPct val="115000"/>
                <a:tabLst>
                  <a:tab pos="3082529" algn="l"/>
                </a:tabLst>
                <a:defRPr/>
              </a:pPr>
              <a:r>
                <a:rPr lang="en-US" sz="3000" b="1" dirty="0">
                  <a:solidFill>
                    <a:schemeClr val="bg1"/>
                  </a:solidFill>
                  <a:cs typeface="Geneva" charset="0"/>
                </a:rPr>
                <a:t>45 million</a:t>
              </a:r>
            </a:p>
          </p:txBody>
        </p:sp>
        <p:sp>
          <p:nvSpPr>
            <p:cNvPr id="93188" name="Rectangle 4"/>
            <p:cNvSpPr>
              <a:spLocks noChangeArrowheads="1"/>
            </p:cNvSpPr>
            <p:nvPr/>
          </p:nvSpPr>
          <p:spPr bwMode="auto">
            <a:xfrm>
              <a:off x="1835149" y="3429001"/>
              <a:ext cx="1898650" cy="806388"/>
            </a:xfrm>
            <a:prstGeom prst="rect">
              <a:avLst/>
            </a:prstGeom>
            <a:solidFill>
              <a:srgbClr val="002060"/>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85194" dir="1593903" algn="ctr" rotWithShape="0">
                      <a:schemeClr val="tx1">
                        <a:alpha val="74998"/>
                      </a:schemeClr>
                    </a:outerShdw>
                  </a:effectLst>
                </a14:hiddenEffects>
              </a:ext>
            </a:extLst>
          </p:spPr>
          <p:txBody>
            <a:bodyPr lIns="67866" tIns="33338" rIns="67866" bIns="33338">
              <a:spAutoFit/>
            </a:bodyPr>
            <a:lstStyle/>
            <a:p>
              <a:pPr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Cataract</a:t>
              </a:r>
            </a:p>
            <a:p>
              <a:pPr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Refractive</a:t>
              </a:r>
              <a:br>
                <a:rPr lang="en-US" sz="1350" b="1" dirty="0">
                  <a:solidFill>
                    <a:schemeClr val="bg1"/>
                  </a:solidFill>
                  <a:cs typeface="Geneva" charset="0"/>
                </a:rPr>
              </a:br>
              <a:r>
                <a:rPr lang="en-US" sz="1350" b="1" dirty="0">
                  <a:solidFill>
                    <a:schemeClr val="bg1"/>
                  </a:solidFill>
                  <a:cs typeface="Geneva" charset="0"/>
                </a:rPr>
                <a:t>Errors</a:t>
              </a:r>
            </a:p>
          </p:txBody>
        </p:sp>
        <p:sp>
          <p:nvSpPr>
            <p:cNvPr id="93189" name="Rectangle 5"/>
            <p:cNvSpPr>
              <a:spLocks noChangeArrowheads="1"/>
            </p:cNvSpPr>
            <p:nvPr/>
          </p:nvSpPr>
          <p:spPr bwMode="auto">
            <a:xfrm>
              <a:off x="3897314" y="3429000"/>
              <a:ext cx="2041526" cy="873141"/>
            </a:xfrm>
            <a:prstGeom prst="rect">
              <a:avLst/>
            </a:prstGeom>
            <a:solidFill>
              <a:srgbClr val="002060"/>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85194" dir="1593903" algn="ctr" rotWithShape="0">
                      <a:schemeClr val="tx1">
                        <a:alpha val="74998"/>
                      </a:schemeClr>
                    </a:outerShdw>
                  </a:effectLst>
                </a14:hiddenEffects>
              </a:ext>
            </a:extLst>
          </p:spPr>
          <p:txBody>
            <a:bodyPr lIns="67866" tIns="33338" rIns="67866" bIns="33338">
              <a:spAutoFit/>
            </a:bodyPr>
            <a:lstStyle/>
            <a:p>
              <a:pPr marL="259556" indent="-259556"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Trachoma</a:t>
              </a:r>
            </a:p>
            <a:p>
              <a:pPr marL="259556" indent="-259556"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Vit A Def</a:t>
              </a:r>
            </a:p>
            <a:p>
              <a:pPr marL="259556" indent="-259556"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Onchocerciasis</a:t>
              </a:r>
            </a:p>
          </p:txBody>
        </p:sp>
        <p:sp>
          <p:nvSpPr>
            <p:cNvPr id="93190" name="Rectangle 6"/>
            <p:cNvSpPr>
              <a:spLocks noChangeArrowheads="1"/>
            </p:cNvSpPr>
            <p:nvPr/>
          </p:nvSpPr>
          <p:spPr bwMode="auto">
            <a:xfrm>
              <a:off x="6160031" y="3429000"/>
              <a:ext cx="2268537" cy="806389"/>
            </a:xfrm>
            <a:prstGeom prst="rect">
              <a:avLst/>
            </a:prstGeom>
            <a:solidFill>
              <a:schemeClr val="accent4">
                <a:lumMod val="60000"/>
                <a:lumOff val="40000"/>
              </a:schemeClr>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85194" dir="1593903" algn="ctr" rotWithShape="0">
                      <a:schemeClr val="tx1">
                        <a:alpha val="74998"/>
                      </a:schemeClr>
                    </a:outerShdw>
                  </a:effectLst>
                </a14:hiddenEffects>
              </a:ext>
            </a:extLst>
          </p:spPr>
          <p:txBody>
            <a:bodyPr lIns="67866" tIns="33338" rIns="67866" bIns="33338">
              <a:spAutoFit/>
            </a:bodyPr>
            <a:lstStyle/>
            <a:p>
              <a:pPr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Diabetic</a:t>
              </a:r>
              <a:br>
                <a:rPr lang="en-US" sz="1350" b="1" dirty="0">
                  <a:solidFill>
                    <a:schemeClr val="bg1"/>
                  </a:solidFill>
                  <a:cs typeface="Geneva" charset="0"/>
                </a:rPr>
              </a:br>
              <a:r>
                <a:rPr lang="en-US" sz="1350" b="1" dirty="0">
                  <a:solidFill>
                    <a:schemeClr val="bg1"/>
                  </a:solidFill>
                  <a:cs typeface="Geneva" charset="0"/>
                </a:rPr>
                <a:t>Retinopathy</a:t>
              </a:r>
            </a:p>
            <a:p>
              <a:pPr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Glaucoma</a:t>
              </a:r>
            </a:p>
          </p:txBody>
        </p:sp>
        <p:sp>
          <p:nvSpPr>
            <p:cNvPr id="93191" name="Rectangle 7"/>
            <p:cNvSpPr>
              <a:spLocks noChangeArrowheads="1"/>
            </p:cNvSpPr>
            <p:nvPr/>
          </p:nvSpPr>
          <p:spPr bwMode="auto">
            <a:xfrm>
              <a:off x="8664575" y="3429001"/>
              <a:ext cx="1612900" cy="517127"/>
            </a:xfrm>
            <a:prstGeom prst="rect">
              <a:avLst/>
            </a:prstGeom>
            <a:solidFill>
              <a:schemeClr val="accent5">
                <a:lumMod val="60000"/>
                <a:lumOff val="40000"/>
              </a:schemeClr>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85194" dir="1593903" algn="ctr" rotWithShape="0">
                      <a:schemeClr val="tx1">
                        <a:alpha val="74998"/>
                      </a:schemeClr>
                    </a:outerShdw>
                  </a:effectLst>
                </a14:hiddenEffects>
              </a:ext>
            </a:extLst>
          </p:spPr>
          <p:txBody>
            <a:bodyPr lIns="67866" tIns="33338" rIns="67866" bIns="33338">
              <a:spAutoFit/>
            </a:bodyPr>
            <a:lstStyle/>
            <a:p>
              <a:pPr algn="ctr">
                <a:spcBef>
                  <a:spcPct val="5000"/>
                </a:spcBef>
                <a:spcAft>
                  <a:spcPct val="25000"/>
                </a:spcAft>
                <a:buClr>
                  <a:srgbClr val="B50069"/>
                </a:buClr>
                <a:buSzPct val="115000"/>
                <a:tabLst>
                  <a:tab pos="3082529" algn="l"/>
                </a:tabLst>
                <a:defRPr/>
              </a:pPr>
              <a:r>
                <a:rPr lang="en-US" sz="1350" b="1" dirty="0">
                  <a:solidFill>
                    <a:schemeClr val="bg1"/>
                  </a:solidFill>
                  <a:cs typeface="Geneva" charset="0"/>
                </a:rPr>
                <a:t>AMD and other</a:t>
              </a:r>
              <a:br>
                <a:rPr lang="en-US" sz="1350" b="1" dirty="0">
                  <a:solidFill>
                    <a:schemeClr val="bg1"/>
                  </a:solidFill>
                  <a:cs typeface="Geneva" charset="0"/>
                </a:rPr>
              </a:br>
              <a:r>
                <a:rPr lang="en-US" sz="1350" b="1" dirty="0">
                  <a:solidFill>
                    <a:schemeClr val="bg1"/>
                  </a:solidFill>
                  <a:cs typeface="Geneva" charset="0"/>
                </a:rPr>
                <a:t>diseases</a:t>
              </a:r>
            </a:p>
          </p:txBody>
        </p:sp>
        <p:grpSp>
          <p:nvGrpSpPr>
            <p:cNvPr id="9222" name="Group 8"/>
            <p:cNvGrpSpPr>
              <a:grpSpLocks/>
            </p:cNvGrpSpPr>
            <p:nvPr/>
          </p:nvGrpSpPr>
          <p:grpSpPr bwMode="auto">
            <a:xfrm>
              <a:off x="2805114" y="2609850"/>
              <a:ext cx="6569075" cy="833438"/>
              <a:chOff x="908" y="1644"/>
              <a:chExt cx="4655" cy="525"/>
            </a:xfrm>
          </p:grpSpPr>
          <p:sp>
            <p:nvSpPr>
              <p:cNvPr id="93193" name="Line 9"/>
              <p:cNvSpPr>
                <a:spLocks noChangeShapeType="1"/>
              </p:cNvSpPr>
              <p:nvPr/>
            </p:nvSpPr>
            <p:spPr bwMode="auto">
              <a:xfrm>
                <a:off x="3221" y="1644"/>
                <a:ext cx="0" cy="262"/>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cs typeface="Geneva" charset="0"/>
                </a:endParaRPr>
              </a:p>
            </p:txBody>
          </p:sp>
          <p:sp>
            <p:nvSpPr>
              <p:cNvPr id="93194" name="Line 10"/>
              <p:cNvSpPr>
                <a:spLocks noChangeShapeType="1"/>
              </p:cNvSpPr>
              <p:nvPr/>
            </p:nvSpPr>
            <p:spPr bwMode="auto">
              <a:xfrm>
                <a:off x="2435" y="1906"/>
                <a:ext cx="0" cy="262"/>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cs typeface="Geneva" charset="0"/>
                </a:endParaRPr>
              </a:p>
            </p:txBody>
          </p:sp>
          <p:sp>
            <p:nvSpPr>
              <p:cNvPr id="93195" name="Line 11"/>
              <p:cNvSpPr>
                <a:spLocks noChangeShapeType="1"/>
              </p:cNvSpPr>
              <p:nvPr/>
            </p:nvSpPr>
            <p:spPr bwMode="auto">
              <a:xfrm>
                <a:off x="908" y="1906"/>
                <a:ext cx="0" cy="262"/>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cs typeface="Geneva" charset="0"/>
                </a:endParaRPr>
              </a:p>
            </p:txBody>
          </p:sp>
          <p:sp>
            <p:nvSpPr>
              <p:cNvPr id="93196" name="Line 12"/>
              <p:cNvSpPr>
                <a:spLocks noChangeShapeType="1"/>
              </p:cNvSpPr>
              <p:nvPr/>
            </p:nvSpPr>
            <p:spPr bwMode="auto">
              <a:xfrm>
                <a:off x="5548" y="1907"/>
                <a:ext cx="0" cy="262"/>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cs typeface="Geneva" charset="0"/>
                </a:endParaRPr>
              </a:p>
            </p:txBody>
          </p:sp>
          <p:sp>
            <p:nvSpPr>
              <p:cNvPr id="93197" name="Line 13"/>
              <p:cNvSpPr>
                <a:spLocks noChangeShapeType="1"/>
              </p:cNvSpPr>
              <p:nvPr/>
            </p:nvSpPr>
            <p:spPr bwMode="auto">
              <a:xfrm>
                <a:off x="908" y="1891"/>
                <a:ext cx="465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cs typeface="Geneva" charset="0"/>
                </a:endParaRPr>
              </a:p>
            </p:txBody>
          </p:sp>
          <p:sp>
            <p:nvSpPr>
              <p:cNvPr id="93198" name="Line 14"/>
              <p:cNvSpPr>
                <a:spLocks noChangeShapeType="1"/>
              </p:cNvSpPr>
              <p:nvPr/>
            </p:nvSpPr>
            <p:spPr bwMode="auto">
              <a:xfrm>
                <a:off x="4108" y="1907"/>
                <a:ext cx="0" cy="262"/>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cs typeface="Geneva" charset="0"/>
                </a:endParaRPr>
              </a:p>
            </p:txBody>
          </p:sp>
        </p:grpSp>
        <p:sp>
          <p:nvSpPr>
            <p:cNvPr id="93199" name="Text Box 15"/>
            <p:cNvSpPr txBox="1">
              <a:spLocks noChangeArrowheads="1"/>
            </p:cNvSpPr>
            <p:nvPr/>
          </p:nvSpPr>
          <p:spPr bwMode="auto">
            <a:xfrm>
              <a:off x="1846667" y="4848872"/>
              <a:ext cx="1828800" cy="543910"/>
            </a:xfrm>
            <a:prstGeom prst="rect">
              <a:avLst/>
            </a:prstGeom>
            <a:solidFill>
              <a:srgbClr val="002060"/>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2700" b="1" dirty="0">
                  <a:solidFill>
                    <a:schemeClr val="bg1"/>
                  </a:solidFill>
                  <a:cs typeface="Geneva" charset="0"/>
                </a:rPr>
                <a:t>60%</a:t>
              </a:r>
            </a:p>
          </p:txBody>
        </p:sp>
        <p:sp>
          <p:nvSpPr>
            <p:cNvPr id="93200" name="Text Box 16"/>
            <p:cNvSpPr txBox="1">
              <a:spLocks noChangeArrowheads="1"/>
            </p:cNvSpPr>
            <p:nvPr/>
          </p:nvSpPr>
          <p:spPr bwMode="auto">
            <a:xfrm>
              <a:off x="4035830" y="4848872"/>
              <a:ext cx="1828800" cy="543910"/>
            </a:xfrm>
            <a:prstGeom prst="rect">
              <a:avLst/>
            </a:prstGeom>
            <a:solidFill>
              <a:srgbClr val="002060"/>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2700" b="1" dirty="0">
                  <a:solidFill>
                    <a:schemeClr val="bg1"/>
                  </a:solidFill>
                  <a:cs typeface="Geneva" charset="0"/>
                </a:rPr>
                <a:t>15%</a:t>
              </a:r>
            </a:p>
          </p:txBody>
        </p:sp>
        <p:sp>
          <p:nvSpPr>
            <p:cNvPr id="93201" name="Text Box 17"/>
            <p:cNvSpPr txBox="1">
              <a:spLocks noChangeArrowheads="1"/>
            </p:cNvSpPr>
            <p:nvPr/>
          </p:nvSpPr>
          <p:spPr bwMode="auto">
            <a:xfrm>
              <a:off x="6224993" y="4848872"/>
              <a:ext cx="2203575" cy="543910"/>
            </a:xfrm>
            <a:prstGeom prst="rect">
              <a:avLst/>
            </a:prstGeom>
            <a:solidFill>
              <a:schemeClr val="accent4">
                <a:lumMod val="60000"/>
                <a:lumOff val="40000"/>
              </a:schemeClr>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GB" sz="2700" b="1">
                  <a:solidFill>
                    <a:schemeClr val="bg1"/>
                  </a:solidFill>
                  <a:cs typeface="Geneva" charset="0"/>
                </a:rPr>
                <a:t>15%</a:t>
              </a:r>
            </a:p>
          </p:txBody>
        </p:sp>
        <p:sp>
          <p:nvSpPr>
            <p:cNvPr id="93202" name="Text Box 18"/>
            <p:cNvSpPr txBox="1">
              <a:spLocks noChangeArrowheads="1"/>
            </p:cNvSpPr>
            <p:nvPr/>
          </p:nvSpPr>
          <p:spPr bwMode="auto">
            <a:xfrm>
              <a:off x="8664574" y="4836172"/>
              <a:ext cx="1612900" cy="543910"/>
            </a:xfrm>
            <a:prstGeom prst="rect">
              <a:avLst/>
            </a:prstGeom>
            <a:solidFill>
              <a:schemeClr val="accent5">
                <a:lumMod val="60000"/>
                <a:lumOff val="40000"/>
              </a:schemeClr>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GB" sz="2700" b="1">
                  <a:solidFill>
                    <a:schemeClr val="bg1"/>
                  </a:solidFill>
                  <a:cs typeface="Geneva" charset="0"/>
                </a:rPr>
                <a:t>10%</a:t>
              </a:r>
            </a:p>
          </p:txBody>
        </p:sp>
      </p:grpSp>
      <p:sp>
        <p:nvSpPr>
          <p:cNvPr id="23" name="Rectangle 49">
            <a:extLst>
              <a:ext uri="{FF2B5EF4-FFF2-40B4-BE49-F238E27FC236}">
                <a16:creationId xmlns:a16="http://schemas.microsoft.com/office/drawing/2014/main" id="{34DB67D9-F53E-044E-91EE-461760520C8D}"/>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1994: Global Causes of Blindness</a:t>
            </a:r>
          </a:p>
        </p:txBody>
      </p:sp>
    </p:spTree>
    <p:extLst>
      <p:ext uri="{BB962C8B-B14F-4D97-AF65-F5344CB8AC3E}">
        <p14:creationId xmlns:p14="http://schemas.microsoft.com/office/powerpoint/2010/main" val="122262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4C3D41-6C2C-4CB3-9157-B87F892B82AE}"/>
              </a:ext>
            </a:extLst>
          </p:cNvPr>
          <p:cNvSpPr/>
          <p:nvPr/>
        </p:nvSpPr>
        <p:spPr>
          <a:xfrm>
            <a:off x="381001" y="5783057"/>
            <a:ext cx="7924799" cy="68409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A6199F13-E858-48B6-9E90-8F9FD4528624}"/>
              </a:ext>
            </a:extLst>
          </p:cNvPr>
          <p:cNvSpPr txBox="1"/>
          <p:nvPr/>
        </p:nvSpPr>
        <p:spPr>
          <a:xfrm>
            <a:off x="335915" y="2598340"/>
            <a:ext cx="8014970" cy="2739211"/>
          </a:xfrm>
          <a:prstGeom prst="rect">
            <a:avLst/>
          </a:prstGeom>
          <a:noFill/>
          <a:ln>
            <a:noFill/>
          </a:ln>
        </p:spPr>
        <p:txBody>
          <a:bodyPr wrap="square" rtlCol="0">
            <a:spAutoFit/>
          </a:bodyPr>
          <a:lstStyle/>
          <a:p>
            <a:pPr marL="230188" indent="-230188">
              <a:buFont typeface="Arial" panose="020B0604020202020204" pitchFamily="34" charset="0"/>
              <a:buChar char="•"/>
            </a:pPr>
            <a:r>
              <a:rPr lang="en-US" sz="2000" dirty="0">
                <a:solidFill>
                  <a:srgbClr val="002060"/>
                </a:solidFill>
              </a:rPr>
              <a:t>Commonly known as river blindness</a:t>
            </a:r>
          </a:p>
          <a:p>
            <a:pPr marL="230188" indent="-230188">
              <a:buFont typeface="Arial" panose="020B0604020202020204" pitchFamily="34" charset="0"/>
              <a:buChar char="•"/>
            </a:pPr>
            <a:r>
              <a:rPr lang="en-US" sz="2000" dirty="0">
                <a:solidFill>
                  <a:srgbClr val="002060"/>
                </a:solidFill>
              </a:rPr>
              <a:t>Parasitic disease; mainly Africa &amp; parts of Latin America</a:t>
            </a:r>
          </a:p>
          <a:p>
            <a:endParaRPr lang="en-US" sz="1000" dirty="0">
              <a:solidFill>
                <a:srgbClr val="002060"/>
              </a:solidFill>
            </a:endParaRPr>
          </a:p>
          <a:p>
            <a:pPr marL="230188" indent="-230188">
              <a:buFont typeface="Arial" panose="020B0604020202020204" pitchFamily="34" charset="0"/>
              <a:buChar char="•"/>
            </a:pPr>
            <a:r>
              <a:rPr lang="en-US" sz="2000" dirty="0">
                <a:solidFill>
                  <a:srgbClr val="002060"/>
                </a:solidFill>
              </a:rPr>
              <a:t> VISION 2020 Partners:</a:t>
            </a:r>
          </a:p>
          <a:p>
            <a:pPr marL="577850" lvl="1" indent="-228600">
              <a:buFont typeface="Arial" panose="020B0604020202020204" pitchFamily="34" charset="0"/>
              <a:buChar char="•"/>
            </a:pPr>
            <a:r>
              <a:rPr lang="en-US" dirty="0">
                <a:solidFill>
                  <a:srgbClr val="002060"/>
                </a:solidFill>
              </a:rPr>
              <a:t>WHO’s African Programme for Onchocerciasis Control (APOC) in Ouagadougou, Burkina Faso</a:t>
            </a:r>
          </a:p>
          <a:p>
            <a:pPr marL="577850" lvl="1" indent="-228600">
              <a:buFont typeface="Arial" panose="020B0604020202020204" pitchFamily="34" charset="0"/>
              <a:buChar char="•"/>
            </a:pPr>
            <a:r>
              <a:rPr lang="en-US" dirty="0">
                <a:solidFill>
                  <a:srgbClr val="002060"/>
                </a:solidFill>
              </a:rPr>
              <a:t>World Bank funding to APOC (21 major donors-mainly governments)</a:t>
            </a:r>
          </a:p>
          <a:p>
            <a:pPr marL="577850" lvl="1" indent="-228600">
              <a:buFont typeface="Arial" panose="020B0604020202020204" pitchFamily="34" charset="0"/>
              <a:buChar char="•"/>
            </a:pPr>
            <a:r>
              <a:rPr lang="en-US" dirty="0">
                <a:solidFill>
                  <a:srgbClr val="002060"/>
                </a:solidFill>
              </a:rPr>
              <a:t>IAPB Member Agencies</a:t>
            </a:r>
          </a:p>
          <a:p>
            <a:pPr marL="349250" lvl="1"/>
            <a:endParaRPr lang="en-US" sz="1000" dirty="0">
              <a:solidFill>
                <a:srgbClr val="002060"/>
              </a:solidFill>
            </a:endParaRPr>
          </a:p>
          <a:p>
            <a:pPr marL="230188" indent="-230188">
              <a:buFont typeface="Arial" panose="020B0604020202020204" pitchFamily="34" charset="0"/>
              <a:buChar char="•"/>
            </a:pPr>
            <a:r>
              <a:rPr lang="en-US" sz="2000" dirty="0">
                <a:solidFill>
                  <a:srgbClr val="002060"/>
                </a:solidFill>
              </a:rPr>
              <a:t>Medication donation: Merck and Company, Mectizan® Donation Program</a:t>
            </a:r>
          </a:p>
        </p:txBody>
      </p:sp>
      <p:sp>
        <p:nvSpPr>
          <p:cNvPr id="8" name="TextBox 7">
            <a:extLst>
              <a:ext uri="{FF2B5EF4-FFF2-40B4-BE49-F238E27FC236}">
                <a16:creationId xmlns:a16="http://schemas.microsoft.com/office/drawing/2014/main" id="{18D211AD-1E18-4451-A765-E8DD92195CB7}"/>
              </a:ext>
            </a:extLst>
          </p:cNvPr>
          <p:cNvSpPr txBox="1"/>
          <p:nvPr/>
        </p:nvSpPr>
        <p:spPr>
          <a:xfrm>
            <a:off x="417343" y="377785"/>
            <a:ext cx="8610600" cy="1908215"/>
          </a:xfrm>
          <a:prstGeom prst="rect">
            <a:avLst/>
          </a:prstGeom>
          <a:noFill/>
        </p:spPr>
        <p:txBody>
          <a:bodyPr wrap="square">
            <a:spAutoFit/>
          </a:bodyPr>
          <a:lstStyle/>
          <a:p>
            <a:r>
              <a:rPr lang="en-US" sz="2400" dirty="0">
                <a:solidFill>
                  <a:srgbClr val="002060"/>
                </a:solidFill>
              </a:rPr>
              <a:t>VISION 2020: Focusing initially on certain diseases which are the main causes of blindness and for which proven cost effective interventions are available.</a:t>
            </a:r>
          </a:p>
          <a:p>
            <a:endParaRPr lang="en-US" sz="1400" dirty="0">
              <a:solidFill>
                <a:srgbClr val="002060"/>
              </a:solidFill>
            </a:endParaRPr>
          </a:p>
          <a:p>
            <a:r>
              <a:rPr lang="en-US" sz="3200" b="1" dirty="0">
                <a:solidFill>
                  <a:srgbClr val="002060"/>
                </a:solidFill>
              </a:rPr>
              <a:t>ONCHOCERCIASIS</a:t>
            </a:r>
          </a:p>
        </p:txBody>
      </p:sp>
      <p:pic>
        <p:nvPicPr>
          <p:cNvPr id="7" name="Picture 6" descr="A close up of a mans face&#10;&#10;Description automatically generated">
            <a:extLst>
              <a:ext uri="{FF2B5EF4-FFF2-40B4-BE49-F238E27FC236}">
                <a16:creationId xmlns:a16="http://schemas.microsoft.com/office/drawing/2014/main" id="{04170D09-FBAF-46C6-9C19-BD05A0440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0" y="1701002"/>
            <a:ext cx="2889100" cy="1905000"/>
          </a:xfrm>
          <a:prstGeom prst="rect">
            <a:avLst/>
          </a:prstGeom>
        </p:spPr>
      </p:pic>
      <p:pic>
        <p:nvPicPr>
          <p:cNvPr id="10" name="Picture 9" descr="Qr code&#10;&#10;Description automatically generated">
            <a:extLst>
              <a:ext uri="{FF2B5EF4-FFF2-40B4-BE49-F238E27FC236}">
                <a16:creationId xmlns:a16="http://schemas.microsoft.com/office/drawing/2014/main" id="{E6322D22-0384-4A09-B1C1-C690CFDD93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681710">
            <a:off x="10098890" y="2932439"/>
            <a:ext cx="1841487" cy="2737677"/>
          </a:xfrm>
          <a:prstGeom prst="rect">
            <a:avLst/>
          </a:prstGeom>
        </p:spPr>
      </p:pic>
      <p:sp>
        <p:nvSpPr>
          <p:cNvPr id="5" name="TextBox 4">
            <a:extLst>
              <a:ext uri="{FF2B5EF4-FFF2-40B4-BE49-F238E27FC236}">
                <a16:creationId xmlns:a16="http://schemas.microsoft.com/office/drawing/2014/main" id="{B33DA7CB-664C-43D4-BC92-0ACFF5FD9709}"/>
              </a:ext>
            </a:extLst>
          </p:cNvPr>
          <p:cNvSpPr txBox="1"/>
          <p:nvPr/>
        </p:nvSpPr>
        <p:spPr>
          <a:xfrm>
            <a:off x="533400" y="5791200"/>
            <a:ext cx="7772400" cy="677108"/>
          </a:xfrm>
          <a:prstGeom prst="rect">
            <a:avLst/>
          </a:prstGeom>
          <a:noFill/>
        </p:spPr>
        <p:txBody>
          <a:bodyPr wrap="square" rtlCol="0">
            <a:spAutoFit/>
          </a:bodyPr>
          <a:lstStyle/>
          <a:p>
            <a:r>
              <a:rPr lang="en-US" sz="2000" b="1" dirty="0">
                <a:solidFill>
                  <a:srgbClr val="002060"/>
                </a:solidFill>
              </a:rPr>
              <a:t>6 countries declared “oncho free” by WHO: </a:t>
            </a:r>
            <a:r>
              <a:rPr lang="en-US" altLang="en-US" b="1" dirty="0">
                <a:solidFill>
                  <a:srgbClr val="002060"/>
                </a:solidFill>
                <a:cs typeface="Calibri" panose="020F0502020204030204" pitchFamily="34" charset="0"/>
              </a:rPr>
              <a:t>Colombia 2013, Ecuador 2014, Mexico 2015, Guatemala 2016</a:t>
            </a:r>
          </a:p>
        </p:txBody>
      </p:sp>
    </p:spTree>
    <p:extLst>
      <p:ext uri="{BB962C8B-B14F-4D97-AF65-F5344CB8AC3E}">
        <p14:creationId xmlns:p14="http://schemas.microsoft.com/office/powerpoint/2010/main" val="13454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15EA-F535-BE43-9331-A9160167B999}"/>
              </a:ext>
            </a:extLst>
          </p:cNvPr>
          <p:cNvSpPr>
            <a:spLocks noGrp="1"/>
          </p:cNvSpPr>
          <p:nvPr>
            <p:ph type="title"/>
          </p:nvPr>
        </p:nvSpPr>
        <p:spPr>
          <a:xfrm>
            <a:off x="685800" y="357519"/>
            <a:ext cx="7889875" cy="961361"/>
          </a:xfrm>
        </p:spPr>
        <p:txBody>
          <a:bodyPr>
            <a:normAutofit fontScale="90000"/>
          </a:bodyPr>
          <a:lstStyle/>
          <a:p>
            <a:r>
              <a:rPr lang="en-AU" sz="4000" b="1" dirty="0">
                <a:solidFill>
                  <a:srgbClr val="002060"/>
                </a:solidFill>
                <a:latin typeface="+mn-lt"/>
              </a:rPr>
              <a:t>ICEH Vitamin A Deficiency: 2020</a:t>
            </a:r>
            <a:br>
              <a:rPr lang="en-AU" sz="4000" b="1" dirty="0">
                <a:solidFill>
                  <a:srgbClr val="002060"/>
                </a:solidFill>
                <a:latin typeface="+mn-lt"/>
              </a:rPr>
            </a:br>
            <a:r>
              <a:rPr lang="en-US" sz="2700" b="1" dirty="0">
                <a:solidFill>
                  <a:srgbClr val="002060"/>
                </a:solidFill>
                <a:latin typeface="+mn-lt"/>
              </a:rPr>
              <a:t>Twenty years of childhood blindness: what have we learnt?</a:t>
            </a:r>
            <a:endParaRPr lang="en-AU" sz="2700" b="1" dirty="0">
              <a:solidFill>
                <a:srgbClr val="002060"/>
              </a:solidFill>
              <a:latin typeface="+mn-lt"/>
            </a:endParaRPr>
          </a:p>
        </p:txBody>
      </p:sp>
      <p:sp>
        <p:nvSpPr>
          <p:cNvPr id="3" name="TextBox 2">
            <a:extLst>
              <a:ext uri="{FF2B5EF4-FFF2-40B4-BE49-F238E27FC236}">
                <a16:creationId xmlns:a16="http://schemas.microsoft.com/office/drawing/2014/main" id="{846A25F4-8C5F-4D92-897A-3ACB9437CCFF}"/>
              </a:ext>
            </a:extLst>
          </p:cNvPr>
          <p:cNvSpPr txBox="1"/>
          <p:nvPr/>
        </p:nvSpPr>
        <p:spPr>
          <a:xfrm>
            <a:off x="685798" y="1500110"/>
            <a:ext cx="8077202" cy="2462213"/>
          </a:xfrm>
          <a:prstGeom prst="rect">
            <a:avLst/>
          </a:prstGeom>
          <a:noFill/>
        </p:spPr>
        <p:txBody>
          <a:bodyPr wrap="square" rtlCol="0">
            <a:spAutoFit/>
          </a:bodyPr>
          <a:lstStyle/>
          <a:p>
            <a:pPr algn="l"/>
            <a:r>
              <a:rPr lang="en-US" sz="2000" b="1" dirty="0">
                <a:solidFill>
                  <a:srgbClr val="002060"/>
                </a:solidFill>
              </a:rPr>
              <a:t>Vitamin A deficiency and measles</a:t>
            </a:r>
          </a:p>
          <a:p>
            <a:pPr algn="l"/>
            <a:endParaRPr lang="en-US" sz="800" b="1" dirty="0">
              <a:solidFill>
                <a:srgbClr val="002060"/>
              </a:solidFill>
            </a:endParaRPr>
          </a:p>
          <a:p>
            <a:pPr algn="l"/>
            <a:r>
              <a:rPr lang="en-US" dirty="0">
                <a:solidFill>
                  <a:srgbClr val="002060"/>
                </a:solidFill>
              </a:rPr>
              <a:t>“During the 1980s, it was </a:t>
            </a:r>
            <a:r>
              <a:rPr lang="en-US" dirty="0" err="1">
                <a:solidFill>
                  <a:srgbClr val="002060"/>
                </a:solidFill>
              </a:rPr>
              <a:t>realised</a:t>
            </a:r>
            <a:r>
              <a:rPr lang="en-US" dirty="0">
                <a:solidFill>
                  <a:srgbClr val="002060"/>
                </a:solidFill>
              </a:rPr>
              <a:t> that vitamin A deficiency was an important cause of child mortality and that high-dose vitamin A supplementation significantly reduced child deaths, even in communities with low levels of clinical xerophthalmia. Intermittent high-dose vitamin A supplementation is an important public health intervention and approximately 500 million doses are given annually throughout the world at a cost of approximately US $1 per dose. As a result, the prevalence of vitamin A deficiency has declined in many regions of the world.” </a:t>
            </a:r>
          </a:p>
        </p:txBody>
      </p:sp>
      <p:pic>
        <p:nvPicPr>
          <p:cNvPr id="8" name="Picture 7" descr="A picture containing person, indoor&#10;&#10;Description automatically generated">
            <a:extLst>
              <a:ext uri="{FF2B5EF4-FFF2-40B4-BE49-F238E27FC236}">
                <a16:creationId xmlns:a16="http://schemas.microsoft.com/office/drawing/2014/main" id="{140EF50B-59F1-49ED-ABE3-CADD7FCCBC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1" y="3989362"/>
            <a:ext cx="1524000" cy="2325747"/>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48EF2AF8-0E41-44D1-9BEA-36D30C78B6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1" y="1831651"/>
            <a:ext cx="1399890" cy="2071514"/>
          </a:xfrm>
          <a:prstGeom prst="rect">
            <a:avLst/>
          </a:prstGeom>
        </p:spPr>
      </p:pic>
      <p:sp>
        <p:nvSpPr>
          <p:cNvPr id="11" name="TextBox 10">
            <a:extLst>
              <a:ext uri="{FF2B5EF4-FFF2-40B4-BE49-F238E27FC236}">
                <a16:creationId xmlns:a16="http://schemas.microsoft.com/office/drawing/2014/main" id="{D608B9CD-623D-40E5-91E4-78727316D4BF}"/>
              </a:ext>
            </a:extLst>
          </p:cNvPr>
          <p:cNvSpPr txBox="1"/>
          <p:nvPr/>
        </p:nvSpPr>
        <p:spPr>
          <a:xfrm>
            <a:off x="685798" y="3991396"/>
            <a:ext cx="8534402" cy="2323713"/>
          </a:xfrm>
          <a:prstGeom prst="rect">
            <a:avLst/>
          </a:prstGeom>
          <a:noFill/>
        </p:spPr>
        <p:txBody>
          <a:bodyPr wrap="square" rtlCol="0">
            <a:spAutoFit/>
          </a:bodyPr>
          <a:lstStyle/>
          <a:p>
            <a:r>
              <a:rPr lang="en-US" dirty="0">
                <a:solidFill>
                  <a:srgbClr val="002060"/>
                </a:solidFill>
              </a:rPr>
              <a:t>“Measles </a:t>
            </a:r>
            <a:r>
              <a:rPr lang="en-US" dirty="0" err="1">
                <a:solidFill>
                  <a:srgbClr val="002060"/>
                </a:solidFill>
              </a:rPr>
              <a:t>immunisation</a:t>
            </a:r>
            <a:r>
              <a:rPr lang="en-US" dirty="0">
                <a:solidFill>
                  <a:srgbClr val="002060"/>
                </a:solidFill>
              </a:rPr>
              <a:t> is another large-scale public health intervention to reduce child</a:t>
            </a:r>
          </a:p>
          <a:p>
            <a:r>
              <a:rPr lang="en-US" dirty="0">
                <a:solidFill>
                  <a:srgbClr val="002060"/>
                </a:solidFill>
              </a:rPr>
              <a:t>morbidity and mortality. Since the launch of EPI in 1974, coverage with measles</a:t>
            </a:r>
          </a:p>
          <a:p>
            <a:r>
              <a:rPr lang="en-US" dirty="0" err="1">
                <a:solidFill>
                  <a:srgbClr val="002060"/>
                </a:solidFill>
              </a:rPr>
              <a:t>immunisation</a:t>
            </a:r>
            <a:r>
              <a:rPr lang="en-US" dirty="0">
                <a:solidFill>
                  <a:srgbClr val="002060"/>
                </a:solidFill>
              </a:rPr>
              <a:t> has increased to target levels in most regions. The numbers of measles</a:t>
            </a:r>
          </a:p>
          <a:p>
            <a:r>
              <a:rPr lang="en-US" dirty="0">
                <a:solidFill>
                  <a:srgbClr val="002060"/>
                </a:solidFill>
              </a:rPr>
              <a:t>cases and measles-related deaths have declined as a consequence. Measles epidemics</a:t>
            </a:r>
          </a:p>
          <a:p>
            <a:r>
              <a:rPr lang="en-US" dirty="0">
                <a:solidFill>
                  <a:srgbClr val="002060"/>
                </a:solidFill>
              </a:rPr>
              <a:t>are now relatively rare and measles-related corneal blindness has also declined.” </a:t>
            </a:r>
          </a:p>
          <a:p>
            <a:pPr algn="l"/>
            <a:endParaRPr lang="en-US" sz="900" dirty="0">
              <a:solidFill>
                <a:srgbClr val="006CB8"/>
              </a:solidFill>
            </a:endParaRPr>
          </a:p>
          <a:p>
            <a:pPr algn="l"/>
            <a:r>
              <a:rPr lang="en-US" sz="1600" dirty="0">
                <a:solidFill>
                  <a:srgbClr val="002060"/>
                </a:solidFill>
              </a:rPr>
              <a:t>Clare Gilbert Professor, International Centre for Eye Health, Medical Advisor, SightSavers, UK.</a:t>
            </a:r>
          </a:p>
          <a:p>
            <a:pPr algn="l"/>
            <a:r>
              <a:rPr lang="en-US" sz="1600" dirty="0">
                <a:solidFill>
                  <a:srgbClr val="002060"/>
                </a:solidFill>
              </a:rPr>
              <a:t>Mohammed Muhit Clinical Research Fellow, International Centre for Eye Health, UK.</a:t>
            </a:r>
          </a:p>
          <a:p>
            <a:pPr algn="l"/>
            <a:r>
              <a:rPr lang="en-US" sz="1400" dirty="0">
                <a:solidFill>
                  <a:srgbClr val="002060"/>
                </a:solidFill>
              </a:rPr>
              <a:t>http://www.cehjournal.org/article/twenty-years-of-childhood-blindness-what-have-we-learnt/ 1/29/2016</a:t>
            </a:r>
          </a:p>
        </p:txBody>
      </p:sp>
    </p:spTree>
    <p:extLst>
      <p:ext uri="{BB962C8B-B14F-4D97-AF65-F5344CB8AC3E}">
        <p14:creationId xmlns:p14="http://schemas.microsoft.com/office/powerpoint/2010/main" val="200694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D211AD-1E18-4451-A765-E8DD92195CB7}"/>
              </a:ext>
            </a:extLst>
          </p:cNvPr>
          <p:cNvSpPr txBox="1"/>
          <p:nvPr/>
        </p:nvSpPr>
        <p:spPr>
          <a:xfrm>
            <a:off x="381001" y="278700"/>
            <a:ext cx="8915400" cy="2062103"/>
          </a:xfrm>
          <a:prstGeom prst="rect">
            <a:avLst/>
          </a:prstGeom>
          <a:noFill/>
        </p:spPr>
        <p:txBody>
          <a:bodyPr wrap="square">
            <a:spAutoFit/>
          </a:bodyPr>
          <a:lstStyle/>
          <a:p>
            <a:r>
              <a:rPr lang="en-US" sz="2400" dirty="0">
                <a:solidFill>
                  <a:srgbClr val="002060"/>
                </a:solidFill>
              </a:rPr>
              <a:t>VISION 2020: Focusing initially on certain diseases which are the main causes of blindness and for which proven cost effective interventions are available.</a:t>
            </a:r>
          </a:p>
          <a:p>
            <a:endParaRPr lang="en-US" sz="2400" dirty="0">
              <a:solidFill>
                <a:srgbClr val="002060"/>
              </a:solidFill>
            </a:endParaRPr>
          </a:p>
          <a:p>
            <a:r>
              <a:rPr lang="en-US" sz="3200" b="1" dirty="0">
                <a:solidFill>
                  <a:srgbClr val="002060"/>
                </a:solidFill>
              </a:rPr>
              <a:t>Blinding Malnutrition</a:t>
            </a:r>
          </a:p>
        </p:txBody>
      </p:sp>
      <p:pic>
        <p:nvPicPr>
          <p:cNvPr id="11" name="Picture 10" descr="A close up of a child&#10;&#10;Description automatically generated">
            <a:extLst>
              <a:ext uri="{FF2B5EF4-FFF2-40B4-BE49-F238E27FC236}">
                <a16:creationId xmlns:a16="http://schemas.microsoft.com/office/drawing/2014/main" id="{79130DAA-EFAC-40F6-B5F9-333DEB1559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1011" y="1668738"/>
            <a:ext cx="2906356" cy="1856255"/>
          </a:xfrm>
          <a:prstGeom prst="rect">
            <a:avLst/>
          </a:prstGeom>
        </p:spPr>
      </p:pic>
      <p:pic>
        <p:nvPicPr>
          <p:cNvPr id="12" name="Picture 11" descr="A picture containing indoor, bottle, dog, table&#10;&#10;Description automatically generated">
            <a:extLst>
              <a:ext uri="{FF2B5EF4-FFF2-40B4-BE49-F238E27FC236}">
                <a16:creationId xmlns:a16="http://schemas.microsoft.com/office/drawing/2014/main" id="{7076BD2A-54AB-4850-A1D4-04DE255C99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0" y="3814476"/>
            <a:ext cx="2898335" cy="1956375"/>
          </a:xfrm>
          <a:prstGeom prst="rect">
            <a:avLst/>
          </a:prstGeom>
        </p:spPr>
      </p:pic>
      <p:sp>
        <p:nvSpPr>
          <p:cNvPr id="13" name="TextBox 12">
            <a:extLst>
              <a:ext uri="{FF2B5EF4-FFF2-40B4-BE49-F238E27FC236}">
                <a16:creationId xmlns:a16="http://schemas.microsoft.com/office/drawing/2014/main" id="{73E5BB60-6488-47D1-A255-63F1471728D2}"/>
              </a:ext>
            </a:extLst>
          </p:cNvPr>
          <p:cNvSpPr txBox="1"/>
          <p:nvPr/>
        </p:nvSpPr>
        <p:spPr>
          <a:xfrm>
            <a:off x="381001" y="2971800"/>
            <a:ext cx="7619999" cy="2877711"/>
          </a:xfrm>
          <a:prstGeom prst="rect">
            <a:avLst/>
          </a:prstGeom>
          <a:noFill/>
          <a:ln>
            <a:noFill/>
          </a:ln>
        </p:spPr>
        <p:txBody>
          <a:bodyPr wrap="square" rtlCol="0">
            <a:spAutoFit/>
          </a:bodyPr>
          <a:lstStyle/>
          <a:p>
            <a:pPr marL="225425" indent="-225425">
              <a:buFont typeface="Arial" panose="020B0604020202020204" pitchFamily="34" charset="0"/>
              <a:buChar char="•"/>
            </a:pPr>
            <a:r>
              <a:rPr lang="en-US" sz="2000" dirty="0">
                <a:solidFill>
                  <a:srgbClr val="002060"/>
                </a:solidFill>
              </a:rPr>
              <a:t>Once the world’s leading cause of blindness in children</a:t>
            </a:r>
          </a:p>
          <a:p>
            <a:endParaRPr lang="en-US" sz="900" dirty="0">
              <a:solidFill>
                <a:srgbClr val="002060"/>
              </a:solidFill>
            </a:endParaRPr>
          </a:p>
          <a:p>
            <a:pPr marL="230188" indent="-230188">
              <a:buFont typeface="Arial" panose="020B0604020202020204" pitchFamily="34" charset="0"/>
              <a:buChar char="•"/>
            </a:pPr>
            <a:r>
              <a:rPr lang="en-US" sz="2000" dirty="0">
                <a:solidFill>
                  <a:srgbClr val="002060"/>
                </a:solidFill>
              </a:rPr>
              <a:t>VISION2020 Partners:</a:t>
            </a:r>
          </a:p>
          <a:p>
            <a:pPr marL="687388" lvl="1" indent="-230188">
              <a:buFont typeface="Arial" panose="020B0604020202020204" pitchFamily="34" charset="0"/>
              <a:buChar char="•"/>
            </a:pPr>
            <a:r>
              <a:rPr lang="en-US" dirty="0">
                <a:solidFill>
                  <a:srgbClr val="002060"/>
                </a:solidFill>
              </a:rPr>
              <a:t>WHO/UNICEF/FAO</a:t>
            </a:r>
          </a:p>
          <a:p>
            <a:pPr marL="687388" lvl="1" indent="-230188">
              <a:buFont typeface="Arial" panose="020B0604020202020204" pitchFamily="34" charset="0"/>
              <a:buChar char="•"/>
            </a:pPr>
            <a:r>
              <a:rPr lang="en-US" dirty="0">
                <a:solidFill>
                  <a:srgbClr val="002060"/>
                </a:solidFill>
              </a:rPr>
              <a:t>Nutrition &amp; gardening partners</a:t>
            </a:r>
          </a:p>
          <a:p>
            <a:pPr marL="687388" lvl="1" indent="-230188">
              <a:buFont typeface="Arial" panose="020B0604020202020204" pitchFamily="34" charset="0"/>
              <a:buChar char="•"/>
            </a:pPr>
            <a:r>
              <a:rPr lang="en-US" dirty="0">
                <a:solidFill>
                  <a:srgbClr val="002060"/>
                </a:solidFill>
              </a:rPr>
              <a:t>IAPB member agencies</a:t>
            </a:r>
          </a:p>
          <a:p>
            <a:pPr lvl="1"/>
            <a:endParaRPr lang="en-US" sz="900" dirty="0">
              <a:solidFill>
                <a:srgbClr val="002060"/>
              </a:solidFill>
            </a:endParaRPr>
          </a:p>
          <a:p>
            <a:pPr marL="230188" indent="-230188">
              <a:buFont typeface="Arial" panose="020B0604020202020204" pitchFamily="34" charset="0"/>
              <a:buChar char="•"/>
            </a:pPr>
            <a:r>
              <a:rPr lang="en-US" sz="2000" dirty="0">
                <a:solidFill>
                  <a:srgbClr val="002060"/>
                </a:solidFill>
              </a:rPr>
              <a:t>International Vitamin A Consultative Group (IVACG)</a:t>
            </a:r>
          </a:p>
          <a:p>
            <a:endParaRPr lang="en-US" sz="900" dirty="0">
              <a:solidFill>
                <a:srgbClr val="002060"/>
              </a:solidFill>
            </a:endParaRPr>
          </a:p>
          <a:p>
            <a:pPr marL="230188" indent="-230188">
              <a:buFont typeface="Arial" panose="020B0604020202020204" pitchFamily="34" charset="0"/>
              <a:buChar char="•"/>
            </a:pPr>
            <a:r>
              <a:rPr lang="en-US" sz="2000" dirty="0">
                <a:solidFill>
                  <a:srgbClr val="002060"/>
                </a:solidFill>
              </a:rPr>
              <a:t>Medication donation: DSM and its predecessor F. Hoffmann-LaRoche, high dose vitamin A capsules (200,000 IU) for mass distribution</a:t>
            </a:r>
          </a:p>
        </p:txBody>
      </p:sp>
    </p:spTree>
    <p:extLst>
      <p:ext uri="{BB962C8B-B14F-4D97-AF65-F5344CB8AC3E}">
        <p14:creationId xmlns:p14="http://schemas.microsoft.com/office/powerpoint/2010/main" val="715607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D211AD-1E18-4451-A765-E8DD92195CB7}"/>
              </a:ext>
            </a:extLst>
          </p:cNvPr>
          <p:cNvSpPr txBox="1"/>
          <p:nvPr/>
        </p:nvSpPr>
        <p:spPr>
          <a:xfrm>
            <a:off x="381000" y="228600"/>
            <a:ext cx="8610599" cy="1908215"/>
          </a:xfrm>
          <a:prstGeom prst="rect">
            <a:avLst/>
          </a:prstGeom>
          <a:noFill/>
        </p:spPr>
        <p:txBody>
          <a:bodyPr wrap="square">
            <a:spAutoFit/>
          </a:bodyPr>
          <a:lstStyle/>
          <a:p>
            <a:r>
              <a:rPr lang="en-US" sz="2400" dirty="0">
                <a:solidFill>
                  <a:srgbClr val="002060"/>
                </a:solidFill>
              </a:rPr>
              <a:t>VISION 2020: Focusing initially on certain diseases which are the main causes of blindness and for which proven cost effective interventions are available</a:t>
            </a:r>
          </a:p>
          <a:p>
            <a:endParaRPr lang="en-US" sz="1400" dirty="0">
              <a:solidFill>
                <a:srgbClr val="002060"/>
              </a:solidFill>
            </a:endParaRPr>
          </a:p>
          <a:p>
            <a:r>
              <a:rPr lang="en-US" sz="3200" b="1" dirty="0">
                <a:solidFill>
                  <a:srgbClr val="002060"/>
                </a:solidFill>
              </a:rPr>
              <a:t>UNCORRECTED REFRACTIVE ERROR</a:t>
            </a:r>
          </a:p>
        </p:txBody>
      </p:sp>
      <p:sp>
        <p:nvSpPr>
          <p:cNvPr id="4" name="Content Placeholder 3">
            <a:extLst>
              <a:ext uri="{FF2B5EF4-FFF2-40B4-BE49-F238E27FC236}">
                <a16:creationId xmlns:a16="http://schemas.microsoft.com/office/drawing/2014/main" id="{2BEEA8ED-8C41-4771-B477-E351D160A628}"/>
              </a:ext>
            </a:extLst>
          </p:cNvPr>
          <p:cNvSpPr>
            <a:spLocks noGrp="1"/>
          </p:cNvSpPr>
          <p:nvPr>
            <p:ph sz="half" idx="1"/>
          </p:nvPr>
        </p:nvSpPr>
        <p:spPr>
          <a:xfrm>
            <a:off x="381000" y="2311948"/>
            <a:ext cx="5181600" cy="1066210"/>
          </a:xfrm>
        </p:spPr>
        <p:txBody>
          <a:bodyPr>
            <a:normAutofit/>
          </a:bodyPr>
          <a:lstStyle/>
          <a:p>
            <a:r>
              <a:rPr lang="en-GB" sz="2000" dirty="0"/>
              <a:t>Included as cause for blindness and vision impairment in 2006</a:t>
            </a:r>
          </a:p>
          <a:p>
            <a:r>
              <a:rPr lang="en-GB" sz="2000" dirty="0"/>
              <a:t>Leading cause of vision	 impairment</a:t>
            </a:r>
          </a:p>
        </p:txBody>
      </p:sp>
      <p:pic>
        <p:nvPicPr>
          <p:cNvPr id="11" name="Content Placeholder 10">
            <a:extLst>
              <a:ext uri="{FF2B5EF4-FFF2-40B4-BE49-F238E27FC236}">
                <a16:creationId xmlns:a16="http://schemas.microsoft.com/office/drawing/2014/main" id="{DACEC869-16B0-449E-9676-5CD71B6A11E9}"/>
              </a:ext>
            </a:extLst>
          </p:cNvPr>
          <p:cNvPicPr>
            <a:picLocks noGrp="1" noChangeAspect="1"/>
          </p:cNvPicPr>
          <p:nvPr>
            <p:ph sz="half" idx="2"/>
          </p:nvPr>
        </p:nvPicPr>
        <p:blipFill>
          <a:blip r:embed="rId3"/>
          <a:stretch>
            <a:fillRect/>
          </a:stretch>
        </p:blipFill>
        <p:spPr>
          <a:xfrm>
            <a:off x="6518686" y="1864732"/>
            <a:ext cx="5181599" cy="3886200"/>
          </a:xfrm>
          <a:prstGeom prst="rect">
            <a:avLst/>
          </a:prstGeom>
        </p:spPr>
      </p:pic>
      <p:sp>
        <p:nvSpPr>
          <p:cNvPr id="12" name="Rectangle 11">
            <a:extLst>
              <a:ext uri="{FF2B5EF4-FFF2-40B4-BE49-F238E27FC236}">
                <a16:creationId xmlns:a16="http://schemas.microsoft.com/office/drawing/2014/main" id="{7783A485-0604-4621-8E47-A1CA123D0EAD}"/>
              </a:ext>
            </a:extLst>
          </p:cNvPr>
          <p:cNvSpPr/>
          <p:nvPr/>
        </p:nvSpPr>
        <p:spPr>
          <a:xfrm>
            <a:off x="0" y="5750932"/>
            <a:ext cx="6829002" cy="64986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8FFF20E-4E4E-4D41-A055-2702B09A98EC}"/>
              </a:ext>
            </a:extLst>
          </p:cNvPr>
          <p:cNvSpPr txBox="1"/>
          <p:nvPr/>
        </p:nvSpPr>
        <p:spPr>
          <a:xfrm>
            <a:off x="381000" y="5903388"/>
            <a:ext cx="6172200" cy="369332"/>
          </a:xfrm>
          <a:prstGeom prst="rect">
            <a:avLst/>
          </a:prstGeom>
          <a:noFill/>
        </p:spPr>
        <p:txBody>
          <a:bodyPr wrap="square" rtlCol="0">
            <a:spAutoFit/>
          </a:bodyPr>
          <a:lstStyle/>
          <a:p>
            <a:r>
              <a:rPr lang="en-US" b="1" dirty="0">
                <a:solidFill>
                  <a:srgbClr val="002060"/>
                </a:solidFill>
              </a:rPr>
              <a:t>Sector wide strategy is a key focus of post Vision 2020 strategy</a:t>
            </a:r>
            <a:endParaRPr lang="en-US" altLang="en-US" sz="1600" b="1" dirty="0">
              <a:solidFill>
                <a:srgbClr val="002060"/>
              </a:solidFill>
              <a:cs typeface="Calibri" panose="020F0502020204030204" pitchFamily="34" charset="0"/>
            </a:endParaRPr>
          </a:p>
        </p:txBody>
      </p:sp>
      <p:pic>
        <p:nvPicPr>
          <p:cNvPr id="14" name="Picture 13" descr="A picture containing person, indoor, spectacles, goggles&#10;&#10;Description automatically generated">
            <a:extLst>
              <a:ext uri="{FF2B5EF4-FFF2-40B4-BE49-F238E27FC236}">
                <a16:creationId xmlns:a16="http://schemas.microsoft.com/office/drawing/2014/main" id="{8B28831E-59FD-49F9-8008-5931A6B55A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076" y="3554629"/>
            <a:ext cx="2970569" cy="1867182"/>
          </a:xfrm>
          <a:prstGeom prst="rect">
            <a:avLst/>
          </a:prstGeom>
        </p:spPr>
      </p:pic>
      <p:pic>
        <p:nvPicPr>
          <p:cNvPr id="16" name="Picture 15" descr="A picture containing text, indoor, floor, person&#10;&#10;Description automatically generated">
            <a:extLst>
              <a:ext uri="{FF2B5EF4-FFF2-40B4-BE49-F238E27FC236}">
                <a16:creationId xmlns:a16="http://schemas.microsoft.com/office/drawing/2014/main" id="{4D2B4D5A-EAED-4291-A555-9F1C53271C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4274" y="3553291"/>
            <a:ext cx="2802783" cy="1868522"/>
          </a:xfrm>
          <a:prstGeom prst="rect">
            <a:avLst/>
          </a:prstGeom>
        </p:spPr>
      </p:pic>
    </p:spTree>
    <p:extLst>
      <p:ext uri="{BB962C8B-B14F-4D97-AF65-F5344CB8AC3E}">
        <p14:creationId xmlns:p14="http://schemas.microsoft.com/office/powerpoint/2010/main" val="100881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B384-2D71-4643-BAD5-38440B4F5D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045592" y="-925237"/>
            <a:ext cx="5510018" cy="9144002"/>
          </a:xfrm>
          <a:prstGeom prst="rect">
            <a:avLst/>
          </a:prstGeom>
        </p:spPr>
      </p:pic>
      <p:sp>
        <p:nvSpPr>
          <p:cNvPr id="3" name="TextBox 2">
            <a:extLst>
              <a:ext uri="{FF2B5EF4-FFF2-40B4-BE49-F238E27FC236}">
                <a16:creationId xmlns:a16="http://schemas.microsoft.com/office/drawing/2014/main" id="{9D4FBBF7-146C-614D-9239-62D5758CA887}"/>
              </a:ext>
            </a:extLst>
          </p:cNvPr>
          <p:cNvSpPr txBox="1"/>
          <p:nvPr/>
        </p:nvSpPr>
        <p:spPr>
          <a:xfrm>
            <a:off x="457200" y="242549"/>
            <a:ext cx="1120820" cy="646331"/>
          </a:xfrm>
          <a:prstGeom prst="rect">
            <a:avLst/>
          </a:prstGeom>
          <a:noFill/>
        </p:spPr>
        <p:txBody>
          <a:bodyPr wrap="none" rtlCol="0">
            <a:spAutoFit/>
          </a:bodyPr>
          <a:lstStyle/>
          <a:p>
            <a:r>
              <a:rPr lang="en-AU" sz="3600" b="1" dirty="0">
                <a:solidFill>
                  <a:srgbClr val="002060"/>
                </a:solidFill>
              </a:rPr>
              <a:t>2015</a:t>
            </a:r>
          </a:p>
        </p:txBody>
      </p:sp>
    </p:spTree>
    <p:extLst>
      <p:ext uri="{BB962C8B-B14F-4D97-AF65-F5344CB8AC3E}">
        <p14:creationId xmlns:p14="http://schemas.microsoft.com/office/powerpoint/2010/main" val="165025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1.wp.com/www.un.org/sustainabledevelopment/wp-content/uploads/2015/08/UNSustainableDevelopmentGoals_Brand-01.png?resize=2550%2C54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880" y="848873"/>
            <a:ext cx="4979842" cy="1062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 Health and Well-Be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71847" y="2151185"/>
            <a:ext cx="1318169" cy="1318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Zero Hung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21054" y="2151186"/>
            <a:ext cx="1338373" cy="13181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ean water and sanitati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5457" y="3581400"/>
            <a:ext cx="1330424" cy="13087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rtnerships for the goal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71847" y="3581400"/>
            <a:ext cx="1318169" cy="13181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duced inequalitie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21054" y="3581400"/>
            <a:ext cx="1343864" cy="13053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5011613"/>
            <a:ext cx="4490508" cy="292388"/>
          </a:xfrm>
          <a:prstGeom prst="rect">
            <a:avLst/>
          </a:prstGeom>
          <a:noFill/>
        </p:spPr>
        <p:txBody>
          <a:bodyPr wrap="square" rtlCol="0">
            <a:spAutoFit/>
          </a:bodyPr>
          <a:lstStyle/>
          <a:p>
            <a:pPr algn="ctr"/>
            <a:r>
              <a:rPr lang="en-GB" sz="1300" dirty="0">
                <a:hlinkClick r:id="rId9"/>
              </a:rPr>
              <a:t>http://www.iapb.org/advocacy/sustainable-development-goals</a:t>
            </a:r>
            <a:endParaRPr lang="en-GB" sz="1300" dirty="0"/>
          </a:p>
        </p:txBody>
      </p:sp>
      <p:pic>
        <p:nvPicPr>
          <p:cNvPr id="10" name="Picture 3">
            <a:extLst>
              <a:ext uri="{FF2B5EF4-FFF2-40B4-BE49-F238E27FC236}">
                <a16:creationId xmlns:a16="http://schemas.microsoft.com/office/drawing/2014/main" id="{B9EACD09-DB7B-EF4A-B1DC-76F92231FE5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9036" y="2154256"/>
            <a:ext cx="1333841" cy="133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16F47F39-2058-9B4B-A304-2FC3B355603D}"/>
              </a:ext>
            </a:extLst>
          </p:cNvPr>
          <p:cNvSpPr/>
          <p:nvPr/>
        </p:nvSpPr>
        <p:spPr>
          <a:xfrm>
            <a:off x="5275651" y="1143000"/>
            <a:ext cx="3999078" cy="5047536"/>
          </a:xfrm>
          <a:prstGeom prst="rect">
            <a:avLst/>
          </a:prstGeom>
          <a:solidFill>
            <a:schemeClr val="bg2"/>
          </a:solidFill>
        </p:spPr>
        <p:txBody>
          <a:bodyPr wrap="square">
            <a:spAutoFit/>
          </a:bodyPr>
          <a:lstStyle/>
          <a:p>
            <a:pPr>
              <a:spcAft>
                <a:spcPts val="600"/>
              </a:spcAft>
            </a:pPr>
            <a:r>
              <a:rPr lang="en-GB" sz="2400" b="1" dirty="0">
                <a:solidFill>
                  <a:srgbClr val="FF0000"/>
                </a:solidFill>
              </a:rPr>
              <a:t>3.3</a:t>
            </a:r>
            <a:r>
              <a:rPr lang="en-GB" sz="2400" dirty="0">
                <a:solidFill>
                  <a:srgbClr val="FF0000"/>
                </a:solidFill>
              </a:rPr>
              <a:t> </a:t>
            </a:r>
            <a:r>
              <a:rPr lang="hu-HU" sz="2400" dirty="0">
                <a:solidFill>
                  <a:srgbClr val="FF0000"/>
                </a:solidFill>
              </a:rPr>
              <a:t> </a:t>
            </a:r>
            <a:r>
              <a:rPr lang="en-GB" sz="2400" dirty="0"/>
              <a:t>By 2030, end AIDS, Tb, malaria, </a:t>
            </a:r>
            <a:r>
              <a:rPr lang="en-GB" sz="2400" b="1" dirty="0"/>
              <a:t>NTDs</a:t>
            </a:r>
            <a:r>
              <a:rPr lang="en-GB" sz="2400" dirty="0"/>
              <a:t> and other communicable diseases.</a:t>
            </a:r>
          </a:p>
          <a:p>
            <a:pPr>
              <a:spcAft>
                <a:spcPts val="600"/>
              </a:spcAft>
            </a:pPr>
            <a:r>
              <a:rPr lang="en-GB" sz="2400" b="1" dirty="0">
                <a:solidFill>
                  <a:srgbClr val="FF0000"/>
                </a:solidFill>
              </a:rPr>
              <a:t>3.c</a:t>
            </a:r>
            <a:r>
              <a:rPr lang="en-GB" sz="2400" dirty="0">
                <a:solidFill>
                  <a:srgbClr val="FF0000"/>
                </a:solidFill>
              </a:rPr>
              <a:t> </a:t>
            </a:r>
            <a:r>
              <a:rPr lang="en-GB" sz="2400" dirty="0"/>
              <a:t> Increase </a:t>
            </a:r>
            <a:r>
              <a:rPr lang="en-GB" sz="2400" b="1" dirty="0"/>
              <a:t>health financing and health workforce </a:t>
            </a:r>
            <a:endParaRPr lang="en-GB" sz="2400" dirty="0"/>
          </a:p>
          <a:p>
            <a:pPr>
              <a:spcAft>
                <a:spcPts val="600"/>
              </a:spcAft>
            </a:pPr>
            <a:r>
              <a:rPr lang="en-GB" sz="2400" b="1" dirty="0">
                <a:solidFill>
                  <a:srgbClr val="FF0000"/>
                </a:solidFill>
              </a:rPr>
              <a:t>3.8</a:t>
            </a:r>
            <a:r>
              <a:rPr lang="en-GB" sz="2400" b="1" dirty="0"/>
              <a:t> </a:t>
            </a:r>
            <a:r>
              <a:rPr lang="hu-HU" sz="2400" b="1" dirty="0"/>
              <a:t> </a:t>
            </a:r>
            <a:r>
              <a:rPr lang="en-GB" sz="2400" dirty="0"/>
              <a:t>Achieve </a:t>
            </a:r>
            <a:r>
              <a:rPr lang="en-GB" sz="2400" b="1" dirty="0"/>
              <a:t>universal health coverage</a:t>
            </a:r>
            <a:r>
              <a:rPr lang="en-GB" sz="2400" dirty="0"/>
              <a:t>, including financial risk protection, access to quality essential health-care services and access to safe, effective, quality and affordable essential medicines and vaccines for all.</a:t>
            </a:r>
          </a:p>
        </p:txBody>
      </p:sp>
    </p:spTree>
    <p:extLst>
      <p:ext uri="{BB962C8B-B14F-4D97-AF65-F5344CB8AC3E}">
        <p14:creationId xmlns:p14="http://schemas.microsoft.com/office/powerpoint/2010/main" val="2336890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 calcmode="lin" valueType="num">
                                      <p:cBhvr>
                                        <p:cTn id="9" dur="500" fill="hold"/>
                                        <p:tgtEl>
                                          <p:spTgt spid="1028"/>
                                        </p:tgtEl>
                                        <p:attrNameLst>
                                          <p:attrName>ppt_x</p:attrName>
                                        </p:attrNameLst>
                                      </p:cBhvr>
                                      <p:tavLst>
                                        <p:tav tm="0">
                                          <p:val>
                                            <p:fltVal val="0.5"/>
                                          </p:val>
                                        </p:tav>
                                        <p:tav tm="100000">
                                          <p:val>
                                            <p:strVal val="#ppt_x"/>
                                          </p:val>
                                        </p:tav>
                                      </p:tavLst>
                                    </p:anim>
                                    <p:anim calcmode="lin" valueType="num">
                                      <p:cBhvr>
                                        <p:cTn id="10" dur="500" fill="hold"/>
                                        <p:tgtEl>
                                          <p:spTgt spid="10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0136DD-DC1B-4FCC-8815-7B3FEAAED2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5416" y="2514600"/>
            <a:ext cx="4079184" cy="3665219"/>
          </a:xfrm>
          <a:prstGeom prst="rect">
            <a:avLst/>
          </a:prstGeom>
        </p:spPr>
      </p:pic>
      <p:sp>
        <p:nvSpPr>
          <p:cNvPr id="10" name="TextBox 9">
            <a:extLst>
              <a:ext uri="{FF2B5EF4-FFF2-40B4-BE49-F238E27FC236}">
                <a16:creationId xmlns:a16="http://schemas.microsoft.com/office/drawing/2014/main" id="{41F5BE14-D518-463C-B599-F7483C96F061}"/>
              </a:ext>
            </a:extLst>
          </p:cNvPr>
          <p:cNvSpPr txBox="1"/>
          <p:nvPr/>
        </p:nvSpPr>
        <p:spPr>
          <a:xfrm>
            <a:off x="268458" y="1705126"/>
            <a:ext cx="5347148" cy="3624069"/>
          </a:xfrm>
          <a:prstGeom prst="rect">
            <a:avLst/>
          </a:prstGeom>
          <a:noFill/>
        </p:spPr>
        <p:txBody>
          <a:bodyPr wrap="square" rtlCol="0">
            <a:spAutoFit/>
          </a:bodyPr>
          <a:lstStyle/>
          <a:p>
            <a:pPr marL="230188" indent="-230188">
              <a:buFont typeface="Arial" panose="020B0604020202020204" pitchFamily="34" charset="0"/>
              <a:buChar char="•"/>
            </a:pPr>
            <a:r>
              <a:rPr lang="en-US" dirty="0">
                <a:solidFill>
                  <a:srgbClr val="002060"/>
                </a:solidFill>
              </a:rPr>
              <a:t>Directed at ministries of health, development agencies, civil society organizations and researchers, practitioners and policy-makers from the field of eye care.</a:t>
            </a:r>
          </a:p>
          <a:p>
            <a:endParaRPr lang="en-US" sz="1050" dirty="0">
              <a:solidFill>
                <a:srgbClr val="002060"/>
              </a:solidFill>
            </a:endParaRPr>
          </a:p>
          <a:p>
            <a:pPr marL="230188" indent="-230188">
              <a:buFont typeface="Arial" panose="020B0604020202020204" pitchFamily="34" charset="0"/>
              <a:buChar char="•"/>
            </a:pPr>
            <a:r>
              <a:rPr lang="en-US" dirty="0">
                <a:solidFill>
                  <a:srgbClr val="002060"/>
                </a:solidFill>
              </a:rPr>
              <a:t>Shape the global agenda on vision.</a:t>
            </a:r>
          </a:p>
          <a:p>
            <a:endParaRPr lang="en-US" sz="1050" dirty="0">
              <a:solidFill>
                <a:srgbClr val="002060"/>
              </a:solidFill>
            </a:endParaRPr>
          </a:p>
          <a:p>
            <a:pPr marL="230188" indent="-230188">
              <a:buFont typeface="Arial" panose="020B0604020202020204" pitchFamily="34" charset="0"/>
              <a:buChar char="•"/>
            </a:pPr>
            <a:r>
              <a:rPr lang="en-US" dirty="0">
                <a:solidFill>
                  <a:srgbClr val="002060"/>
                </a:solidFill>
              </a:rPr>
              <a:t>Assist Member States and their partners in their efforts to reduce the burden of eye conditions and vision loss and</a:t>
            </a:r>
          </a:p>
          <a:p>
            <a:endParaRPr lang="en-US" sz="1050" dirty="0">
              <a:solidFill>
                <a:srgbClr val="002060"/>
              </a:solidFill>
            </a:endParaRPr>
          </a:p>
          <a:p>
            <a:pPr marL="230188" indent="-230188">
              <a:buFont typeface="Arial" panose="020B0604020202020204" pitchFamily="34" charset="0"/>
              <a:buChar char="•"/>
            </a:pPr>
            <a:r>
              <a:rPr lang="en-US" dirty="0">
                <a:solidFill>
                  <a:srgbClr val="002060"/>
                </a:solidFill>
              </a:rPr>
              <a:t>Achieve the UN Sustainable Development Goals (SDGs), 1,2,3,4,5,8,10,11,17, particularly SDG target 3.8 on universal health coverage.</a:t>
            </a:r>
          </a:p>
        </p:txBody>
      </p:sp>
      <p:sp>
        <p:nvSpPr>
          <p:cNvPr id="15" name="TextBox 14">
            <a:extLst>
              <a:ext uri="{FF2B5EF4-FFF2-40B4-BE49-F238E27FC236}">
                <a16:creationId xmlns:a16="http://schemas.microsoft.com/office/drawing/2014/main" id="{ECA222EC-B2C9-4B99-867F-1004DE61A262}"/>
              </a:ext>
            </a:extLst>
          </p:cNvPr>
          <p:cNvSpPr txBox="1"/>
          <p:nvPr/>
        </p:nvSpPr>
        <p:spPr>
          <a:xfrm>
            <a:off x="268458" y="5550731"/>
            <a:ext cx="6421510" cy="369332"/>
          </a:xfrm>
          <a:prstGeom prst="rect">
            <a:avLst/>
          </a:prstGeom>
          <a:noFill/>
        </p:spPr>
        <p:txBody>
          <a:bodyPr wrap="square">
            <a:spAutoFit/>
          </a:bodyPr>
          <a:lstStyle/>
          <a:p>
            <a:r>
              <a:rPr lang="en-US" dirty="0">
                <a:solidFill>
                  <a:srgbClr val="0000FF"/>
                </a:solidFill>
              </a:rPr>
              <a:t>https://www.who.int/publications/i/item/world-report-on-vision</a:t>
            </a:r>
          </a:p>
        </p:txBody>
      </p:sp>
      <p:sp>
        <p:nvSpPr>
          <p:cNvPr id="11" name="TextBox 10">
            <a:extLst>
              <a:ext uri="{FF2B5EF4-FFF2-40B4-BE49-F238E27FC236}">
                <a16:creationId xmlns:a16="http://schemas.microsoft.com/office/drawing/2014/main" id="{4E0483F3-B6C7-4138-86D6-D95BEB2FDBF7}"/>
              </a:ext>
            </a:extLst>
          </p:cNvPr>
          <p:cNvSpPr txBox="1"/>
          <p:nvPr/>
        </p:nvSpPr>
        <p:spPr>
          <a:xfrm>
            <a:off x="304800" y="268607"/>
            <a:ext cx="6957811" cy="684803"/>
          </a:xfrm>
          <a:prstGeom prst="rect">
            <a:avLst/>
          </a:prstGeom>
          <a:noFill/>
        </p:spPr>
        <p:txBody>
          <a:bodyPr wrap="square">
            <a:spAutoFit/>
          </a:bodyPr>
          <a:lstStyle/>
          <a:p>
            <a:r>
              <a:rPr lang="en-US" sz="2800" b="1" dirty="0">
                <a:solidFill>
                  <a:srgbClr val="002060"/>
                </a:solidFill>
              </a:rPr>
              <a:t>2019: WHO launched World Report on Vision</a:t>
            </a:r>
          </a:p>
          <a:p>
            <a:endParaRPr lang="en-US" sz="1050" dirty="0">
              <a:solidFill>
                <a:srgbClr val="002060"/>
              </a:solidFill>
            </a:endParaRPr>
          </a:p>
        </p:txBody>
      </p:sp>
      <p:pic>
        <p:nvPicPr>
          <p:cNvPr id="13" name="Picture 6" descr="WHO-EN-C-V">
            <a:extLst>
              <a:ext uri="{FF2B5EF4-FFF2-40B4-BE49-F238E27FC236}">
                <a16:creationId xmlns:a16="http://schemas.microsoft.com/office/drawing/2014/main" id="{B3F97AFA-533E-4BE2-8F8C-4EC7E488F5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2934" y="1236174"/>
            <a:ext cx="1057249" cy="107974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A994E0E-B14F-48E3-B7D8-E5E1F5977155}"/>
              </a:ext>
            </a:extLst>
          </p:cNvPr>
          <p:cNvSpPr txBox="1"/>
          <p:nvPr/>
        </p:nvSpPr>
        <p:spPr>
          <a:xfrm>
            <a:off x="312096" y="1051508"/>
            <a:ext cx="6518633" cy="369332"/>
          </a:xfrm>
          <a:prstGeom prst="rect">
            <a:avLst/>
          </a:prstGeom>
          <a:noFill/>
        </p:spPr>
        <p:txBody>
          <a:bodyPr wrap="square">
            <a:spAutoFit/>
          </a:bodyPr>
          <a:lstStyle/>
          <a:p>
            <a:r>
              <a:rPr lang="en-US" dirty="0">
                <a:solidFill>
                  <a:srgbClr val="002060"/>
                </a:solidFill>
              </a:rPr>
              <a:t>World Sight Day, October 10, 2019, WHO Geneva</a:t>
            </a:r>
          </a:p>
        </p:txBody>
      </p:sp>
      <p:pic>
        <p:nvPicPr>
          <p:cNvPr id="9" name="Picture 8" descr="A picture containing graphical user interface&#10;&#10;Description automatically generated">
            <a:extLst>
              <a:ext uri="{FF2B5EF4-FFF2-40B4-BE49-F238E27FC236}">
                <a16:creationId xmlns:a16="http://schemas.microsoft.com/office/drawing/2014/main" id="{C80D6EC0-5015-4293-BEB8-E854795AEA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425846">
            <a:off x="8400121" y="1649671"/>
            <a:ext cx="2212587" cy="2876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9623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7583D-1B20-F541-A9F6-2AC63598EB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709"/>
          <a:stretch/>
        </p:blipFill>
        <p:spPr>
          <a:xfrm>
            <a:off x="5638800" y="1600200"/>
            <a:ext cx="4433602" cy="4165298"/>
          </a:xfrm>
          <a:prstGeom prst="rect">
            <a:avLst/>
          </a:prstGeom>
        </p:spPr>
      </p:pic>
      <p:pic>
        <p:nvPicPr>
          <p:cNvPr id="3" name="Picture 2">
            <a:extLst>
              <a:ext uri="{FF2B5EF4-FFF2-40B4-BE49-F238E27FC236}">
                <a16:creationId xmlns:a16="http://schemas.microsoft.com/office/drawing/2014/main" id="{F085A02B-8A09-6F4F-90F7-BA7BC878E1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248" y="919713"/>
            <a:ext cx="2523985" cy="3317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BC619DD6-381F-8D46-8CE8-8D274D747E5D}"/>
              </a:ext>
            </a:extLst>
          </p:cNvPr>
          <p:cNvSpPr txBox="1"/>
          <p:nvPr/>
        </p:nvSpPr>
        <p:spPr>
          <a:xfrm>
            <a:off x="3962400" y="863902"/>
            <a:ext cx="966931" cy="553998"/>
          </a:xfrm>
          <a:prstGeom prst="rect">
            <a:avLst/>
          </a:prstGeom>
          <a:noFill/>
        </p:spPr>
        <p:txBody>
          <a:bodyPr wrap="none" rtlCol="0">
            <a:spAutoFit/>
          </a:bodyPr>
          <a:lstStyle/>
          <a:p>
            <a:r>
              <a:rPr lang="en-AU" sz="3000" dirty="0"/>
              <a:t>2019</a:t>
            </a:r>
          </a:p>
        </p:txBody>
      </p:sp>
      <p:pic>
        <p:nvPicPr>
          <p:cNvPr id="4" name="Picture 3" descr="A group of people on a boat&#10;&#10;Description automatically generated">
            <a:extLst>
              <a:ext uri="{FF2B5EF4-FFF2-40B4-BE49-F238E27FC236}">
                <a16:creationId xmlns:a16="http://schemas.microsoft.com/office/drawing/2014/main" id="{3911D56A-FA4D-EF49-B3A1-F245D3952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751" y="4648200"/>
            <a:ext cx="2718707" cy="1812472"/>
          </a:xfrm>
          <a:prstGeom prst="rect">
            <a:avLst/>
          </a:prstGeom>
        </p:spPr>
      </p:pic>
      <p:pic>
        <p:nvPicPr>
          <p:cNvPr id="7" name="Picture 6">
            <a:extLst>
              <a:ext uri="{FF2B5EF4-FFF2-40B4-BE49-F238E27FC236}">
                <a16:creationId xmlns:a16="http://schemas.microsoft.com/office/drawing/2014/main" id="{31FF8197-E76B-D94F-9532-65F5B6B2364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96472" y="2562163"/>
            <a:ext cx="2740772" cy="2616392"/>
          </a:xfrm>
          <a:prstGeom prst="rect">
            <a:avLst/>
          </a:prstGeom>
        </p:spPr>
      </p:pic>
    </p:spTree>
    <p:extLst>
      <p:ext uri="{BB962C8B-B14F-4D97-AF65-F5344CB8AC3E}">
        <p14:creationId xmlns:p14="http://schemas.microsoft.com/office/powerpoint/2010/main" val="34319682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81C81-EF3B-9D45-9D18-874A5992F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5454" y="1568634"/>
            <a:ext cx="4953000" cy="4385058"/>
          </a:xfrm>
          <a:prstGeom prst="rect">
            <a:avLst/>
          </a:prstGeom>
        </p:spPr>
      </p:pic>
      <p:pic>
        <p:nvPicPr>
          <p:cNvPr id="3" name="Picture 2">
            <a:extLst>
              <a:ext uri="{FF2B5EF4-FFF2-40B4-BE49-F238E27FC236}">
                <a16:creationId xmlns:a16="http://schemas.microsoft.com/office/drawing/2014/main" id="{0C3B3DCF-E9D3-7445-8D52-389F0D9AF2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1372880"/>
            <a:ext cx="3505200" cy="4584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49">
            <a:extLst>
              <a:ext uri="{FF2B5EF4-FFF2-40B4-BE49-F238E27FC236}">
                <a16:creationId xmlns:a16="http://schemas.microsoft.com/office/drawing/2014/main" id="{08BE45D5-4A23-EB49-B54E-9FB55E6107CF}"/>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2019: World Report on Vision</a:t>
            </a:r>
          </a:p>
        </p:txBody>
      </p:sp>
    </p:spTree>
    <p:extLst>
      <p:ext uri="{BB962C8B-B14F-4D97-AF65-F5344CB8AC3E}">
        <p14:creationId xmlns:p14="http://schemas.microsoft.com/office/powerpoint/2010/main" val="1281167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contenu 2"/>
          <p:cNvSpPr>
            <a:spLocks noGrp="1"/>
          </p:cNvSpPr>
          <p:nvPr>
            <p:ph idx="1"/>
          </p:nvPr>
        </p:nvSpPr>
        <p:spPr>
          <a:xfrm>
            <a:off x="472306" y="1292215"/>
            <a:ext cx="5943600" cy="4804274"/>
          </a:xfrm>
        </p:spPr>
        <p:txBody>
          <a:bodyPr>
            <a:normAutofit/>
          </a:bodyPr>
          <a:lstStyle/>
          <a:p>
            <a:r>
              <a:rPr lang="en-US" sz="2400" dirty="0">
                <a:solidFill>
                  <a:srgbClr val="002060"/>
                </a:solidFill>
              </a:rPr>
              <a:t>Train more ophthalmologists is obvious, but not the whole solution</a:t>
            </a:r>
          </a:p>
          <a:p>
            <a:r>
              <a:rPr lang="en-US" sz="2400" dirty="0">
                <a:solidFill>
                  <a:srgbClr val="002060"/>
                </a:solidFill>
              </a:rPr>
              <a:t>Train</a:t>
            </a:r>
            <a:r>
              <a:rPr lang="en-US" sz="2400" b="1" dirty="0">
                <a:solidFill>
                  <a:srgbClr val="002060"/>
                </a:solidFill>
              </a:rPr>
              <a:t> eye care teams</a:t>
            </a:r>
            <a:r>
              <a:rPr lang="en-US" sz="2400" dirty="0">
                <a:solidFill>
                  <a:srgbClr val="002060"/>
                </a:solidFill>
              </a:rPr>
              <a:t> to meet community needs</a:t>
            </a:r>
          </a:p>
          <a:p>
            <a:r>
              <a:rPr lang="en-US" sz="2400" dirty="0">
                <a:solidFill>
                  <a:srgbClr val="002060"/>
                </a:solidFill>
              </a:rPr>
              <a:t>Integrate comprehensive eye care into health care system</a:t>
            </a:r>
          </a:p>
          <a:p>
            <a:r>
              <a:rPr lang="en-US" sz="2400" dirty="0">
                <a:solidFill>
                  <a:srgbClr val="002060"/>
                </a:solidFill>
              </a:rPr>
              <a:t>Integrate community-level primary eye care into primary health care</a:t>
            </a:r>
          </a:p>
          <a:p>
            <a:r>
              <a:rPr lang="en-US" sz="2400" dirty="0">
                <a:solidFill>
                  <a:srgbClr val="002060"/>
                </a:solidFill>
              </a:rPr>
              <a:t>Provide eye care teams with:</a:t>
            </a:r>
          </a:p>
          <a:p>
            <a:pPr lvl="1"/>
            <a:r>
              <a:rPr lang="en-US" sz="2000" dirty="0">
                <a:solidFill>
                  <a:srgbClr val="002060"/>
                </a:solidFill>
              </a:rPr>
              <a:t>infrastructure</a:t>
            </a:r>
          </a:p>
          <a:p>
            <a:pPr lvl="1"/>
            <a:r>
              <a:rPr lang="en-US" sz="2000" dirty="0">
                <a:solidFill>
                  <a:srgbClr val="002060"/>
                </a:solidFill>
              </a:rPr>
              <a:t>support </a:t>
            </a:r>
          </a:p>
          <a:p>
            <a:pPr lvl="1"/>
            <a:r>
              <a:rPr lang="en-US" sz="2000" dirty="0">
                <a:solidFill>
                  <a:srgbClr val="002060"/>
                </a:solidFill>
              </a:rPr>
              <a:t>continuing professional development</a:t>
            </a:r>
          </a:p>
          <a:p>
            <a:endParaRPr lang="en-US" sz="2400" dirty="0">
              <a:solidFill>
                <a:schemeClr val="accent1"/>
              </a:solidFill>
            </a:endParaRPr>
          </a:p>
        </p:txBody>
      </p:sp>
      <p:pic>
        <p:nvPicPr>
          <p:cNvPr id="5" name="Picture 11" descr="artemis-disney-130341_1256-aletha-maybank-naeemah-ghafur-myiesha-taylor_1">
            <a:extLst>
              <a:ext uri="{FF2B5EF4-FFF2-40B4-BE49-F238E27FC236}">
                <a16:creationId xmlns:a16="http://schemas.microsoft.com/office/drawing/2014/main" id="{2B7BE530-E8CC-4698-B317-6FD7A87EFA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4112" y="1641176"/>
            <a:ext cx="3604139" cy="240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Nd9GcQNEBquV4phq0bEuH9n9qFxlLBVELRWhULiLHwY1xAR2JP9uc0ohw">
            <a:hlinkClick r:id="rId4"/>
            <a:extLst>
              <a:ext uri="{FF2B5EF4-FFF2-40B4-BE49-F238E27FC236}">
                <a16:creationId xmlns:a16="http://schemas.microsoft.com/office/drawing/2014/main" id="{66879FA1-F8E6-4975-8297-40AC2A394D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4263262"/>
            <a:ext cx="3830508" cy="191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9">
            <a:extLst>
              <a:ext uri="{FF2B5EF4-FFF2-40B4-BE49-F238E27FC236}">
                <a16:creationId xmlns:a16="http://schemas.microsoft.com/office/drawing/2014/main" id="{E78F35E3-1579-8A4F-AA09-F4C8260032D6}"/>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2019: Integrated People – Centered Eye Care</a:t>
            </a:r>
          </a:p>
        </p:txBody>
      </p:sp>
    </p:spTree>
    <p:extLst>
      <p:ext uri="{BB962C8B-B14F-4D97-AF65-F5344CB8AC3E}">
        <p14:creationId xmlns:p14="http://schemas.microsoft.com/office/powerpoint/2010/main" val="1826105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3200400" y="5529263"/>
            <a:ext cx="1371600"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sz="1350" b="1">
              <a:latin typeface="Arial Unicode MS" charset="0"/>
            </a:endParaRPr>
          </a:p>
        </p:txBody>
      </p:sp>
      <p:sp>
        <p:nvSpPr>
          <p:cNvPr id="31746" name="Rectangle 3"/>
          <p:cNvSpPr>
            <a:spLocks noChangeArrowheads="1"/>
          </p:cNvSpPr>
          <p:nvPr/>
        </p:nvSpPr>
        <p:spPr bwMode="auto">
          <a:xfrm>
            <a:off x="5029200" y="5529263"/>
            <a:ext cx="2133600"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sz="1350" b="1">
              <a:latin typeface="Arial Unicode MS" charset="0"/>
            </a:endParaRPr>
          </a:p>
        </p:txBody>
      </p:sp>
      <p:sp>
        <p:nvSpPr>
          <p:cNvPr id="31747" name="Rectangle 4"/>
          <p:cNvSpPr>
            <a:spLocks noChangeArrowheads="1"/>
          </p:cNvSpPr>
          <p:nvPr/>
        </p:nvSpPr>
        <p:spPr bwMode="auto">
          <a:xfrm>
            <a:off x="3181350" y="5543550"/>
            <a:ext cx="14287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sz="1350" b="1">
              <a:latin typeface="Arial Unicode MS" charset="0"/>
            </a:endParaRPr>
          </a:p>
        </p:txBody>
      </p:sp>
      <p:sp>
        <p:nvSpPr>
          <p:cNvPr id="31748" name="Rectangle 5"/>
          <p:cNvSpPr>
            <a:spLocks noChangeArrowheads="1"/>
          </p:cNvSpPr>
          <p:nvPr/>
        </p:nvSpPr>
        <p:spPr bwMode="auto">
          <a:xfrm>
            <a:off x="5010150" y="5543550"/>
            <a:ext cx="21717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AU" sz="1350" b="1">
              <a:latin typeface="Arial Unicode MS" charset="0"/>
            </a:endParaRPr>
          </a:p>
        </p:txBody>
      </p:sp>
      <p:sp>
        <p:nvSpPr>
          <p:cNvPr id="31749" name="Line 7"/>
          <p:cNvSpPr>
            <a:spLocks noChangeShapeType="1"/>
          </p:cNvSpPr>
          <p:nvPr/>
        </p:nvSpPr>
        <p:spPr bwMode="auto">
          <a:xfrm>
            <a:off x="3543301" y="4227911"/>
            <a:ext cx="5166122" cy="1190"/>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50" name="Line 8"/>
          <p:cNvSpPr>
            <a:spLocks noChangeShapeType="1"/>
          </p:cNvSpPr>
          <p:nvPr/>
        </p:nvSpPr>
        <p:spPr bwMode="auto">
          <a:xfrm>
            <a:off x="3543301" y="3531395"/>
            <a:ext cx="5166122" cy="1191"/>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51" name="Line 9"/>
          <p:cNvSpPr>
            <a:spLocks noChangeShapeType="1"/>
          </p:cNvSpPr>
          <p:nvPr/>
        </p:nvSpPr>
        <p:spPr bwMode="auto">
          <a:xfrm>
            <a:off x="3543301" y="2830117"/>
            <a:ext cx="5166122" cy="1190"/>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54" name="Line 29"/>
          <p:cNvSpPr>
            <a:spLocks noChangeShapeType="1"/>
          </p:cNvSpPr>
          <p:nvPr/>
        </p:nvSpPr>
        <p:spPr bwMode="auto">
          <a:xfrm flipV="1">
            <a:off x="7674770" y="4866087"/>
            <a:ext cx="1191" cy="63103"/>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55" name="Line 30"/>
          <p:cNvSpPr>
            <a:spLocks noChangeShapeType="1"/>
          </p:cNvSpPr>
          <p:nvPr/>
        </p:nvSpPr>
        <p:spPr bwMode="auto">
          <a:xfrm flipV="1">
            <a:off x="8709424" y="4866087"/>
            <a:ext cx="1190" cy="63103"/>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56" name="Rectangle 48"/>
          <p:cNvSpPr>
            <a:spLocks noChangeArrowheads="1"/>
          </p:cNvSpPr>
          <p:nvPr/>
        </p:nvSpPr>
        <p:spPr bwMode="auto">
          <a:xfrm>
            <a:off x="5842398" y="3681415"/>
            <a:ext cx="23813" cy="78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AU" sz="1350" b="1">
              <a:latin typeface="Arial Unicode MS" charset="0"/>
            </a:endParaRPr>
          </a:p>
        </p:txBody>
      </p:sp>
      <p:grpSp>
        <p:nvGrpSpPr>
          <p:cNvPr id="31758" name="Group 3"/>
          <p:cNvGrpSpPr>
            <a:grpSpLocks/>
          </p:cNvGrpSpPr>
          <p:nvPr/>
        </p:nvGrpSpPr>
        <p:grpSpPr bwMode="auto">
          <a:xfrm>
            <a:off x="1251316" y="1794624"/>
            <a:ext cx="7298562" cy="4120402"/>
            <a:chOff x="539552" y="1484784"/>
            <a:chExt cx="7680251" cy="4832445"/>
          </a:xfrm>
        </p:grpSpPr>
        <p:grpSp>
          <p:nvGrpSpPr>
            <p:cNvPr id="31759" name="Group 2"/>
            <p:cNvGrpSpPr>
              <a:grpSpLocks/>
            </p:cNvGrpSpPr>
            <p:nvPr/>
          </p:nvGrpSpPr>
          <p:grpSpPr bwMode="auto">
            <a:xfrm>
              <a:off x="1331640" y="2060848"/>
              <a:ext cx="6888163" cy="3735388"/>
              <a:chOff x="1168400" y="1695450"/>
              <a:chExt cx="6888163" cy="3735388"/>
            </a:xfrm>
          </p:grpSpPr>
          <p:sp>
            <p:nvSpPr>
              <p:cNvPr id="31792" name="Line 18"/>
              <p:cNvSpPr>
                <a:spLocks noChangeShapeType="1"/>
              </p:cNvSpPr>
              <p:nvPr/>
            </p:nvSpPr>
            <p:spPr bwMode="auto">
              <a:xfrm>
                <a:off x="1168400" y="1695450"/>
                <a:ext cx="1588" cy="3733800"/>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93" name="Line 24"/>
              <p:cNvSpPr>
                <a:spLocks noChangeShapeType="1"/>
              </p:cNvSpPr>
              <p:nvPr/>
            </p:nvSpPr>
            <p:spPr bwMode="auto">
              <a:xfrm>
                <a:off x="1168400" y="5429250"/>
                <a:ext cx="6888163" cy="1588"/>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grpSp>
        <p:grpSp>
          <p:nvGrpSpPr>
            <p:cNvPr id="31760" name="Group 1"/>
            <p:cNvGrpSpPr>
              <a:grpSpLocks/>
            </p:cNvGrpSpPr>
            <p:nvPr/>
          </p:nvGrpSpPr>
          <p:grpSpPr bwMode="auto">
            <a:xfrm>
              <a:off x="539552" y="1484784"/>
              <a:ext cx="7588250" cy="4832445"/>
              <a:chOff x="234950" y="1119188"/>
              <a:chExt cx="7588250" cy="4832445"/>
            </a:xfrm>
          </p:grpSpPr>
          <p:sp>
            <p:nvSpPr>
              <p:cNvPr id="31761" name="Rectangle 11"/>
              <p:cNvSpPr>
                <a:spLocks noChangeArrowheads="1"/>
              </p:cNvSpPr>
              <p:nvPr/>
            </p:nvSpPr>
            <p:spPr bwMode="auto">
              <a:xfrm>
                <a:off x="5526088" y="3937000"/>
                <a:ext cx="919162" cy="1492250"/>
              </a:xfrm>
              <a:prstGeom prst="rect">
                <a:avLst/>
              </a:prstGeom>
              <a:solidFill>
                <a:srgbClr val="011721"/>
              </a:solidFill>
              <a:ln w="8001">
                <a:solidFill>
                  <a:srgbClr val="000000"/>
                </a:solidFill>
                <a:miter lim="800000"/>
                <a:headEnd/>
                <a:tailEnd/>
              </a:ln>
            </p:spPr>
            <p:txBody>
              <a:bodyPr/>
              <a:lstStyle/>
              <a:p>
                <a:endParaRPr lang="en-AU" sz="1350" b="1">
                  <a:latin typeface="Arial Unicode MS" charset="0"/>
                </a:endParaRPr>
              </a:p>
            </p:txBody>
          </p:sp>
          <p:sp>
            <p:nvSpPr>
              <p:cNvPr id="31762" name="Rectangle 12"/>
              <p:cNvSpPr>
                <a:spLocks noChangeArrowheads="1"/>
              </p:cNvSpPr>
              <p:nvPr/>
            </p:nvSpPr>
            <p:spPr bwMode="auto">
              <a:xfrm>
                <a:off x="6904038" y="4494213"/>
                <a:ext cx="919162" cy="935037"/>
              </a:xfrm>
              <a:prstGeom prst="rect">
                <a:avLst/>
              </a:prstGeom>
              <a:solidFill>
                <a:srgbClr val="011721"/>
              </a:solidFill>
              <a:ln w="8001">
                <a:solidFill>
                  <a:srgbClr val="000000"/>
                </a:solidFill>
                <a:miter lim="800000"/>
                <a:headEnd/>
                <a:tailEnd/>
              </a:ln>
            </p:spPr>
            <p:txBody>
              <a:bodyPr/>
              <a:lstStyle/>
              <a:p>
                <a:endParaRPr lang="en-AU" sz="1350" b="1">
                  <a:latin typeface="Arial Unicode MS" charset="0"/>
                </a:endParaRPr>
              </a:p>
            </p:txBody>
          </p:sp>
          <p:sp>
            <p:nvSpPr>
              <p:cNvPr id="31763" name="Rectangle 13"/>
              <p:cNvSpPr>
                <a:spLocks noChangeArrowheads="1"/>
              </p:cNvSpPr>
              <p:nvPr/>
            </p:nvSpPr>
            <p:spPr bwMode="auto">
              <a:xfrm>
                <a:off x="1395413" y="4310063"/>
                <a:ext cx="919162" cy="1119187"/>
              </a:xfrm>
              <a:prstGeom prst="rect">
                <a:avLst/>
              </a:prstGeom>
              <a:solidFill>
                <a:srgbClr val="011721"/>
              </a:solidFill>
              <a:ln w="8001">
                <a:solidFill>
                  <a:srgbClr val="000000"/>
                </a:solidFill>
                <a:miter lim="800000"/>
                <a:headEnd/>
                <a:tailEnd/>
              </a:ln>
            </p:spPr>
            <p:txBody>
              <a:bodyPr/>
              <a:lstStyle/>
              <a:p>
                <a:endParaRPr lang="en-AU" sz="1350">
                  <a:solidFill>
                    <a:schemeClr val="tx2"/>
                  </a:solidFill>
                </a:endParaRPr>
              </a:p>
            </p:txBody>
          </p:sp>
          <p:sp>
            <p:nvSpPr>
              <p:cNvPr id="31764" name="Rectangle 14"/>
              <p:cNvSpPr>
                <a:spLocks noChangeArrowheads="1"/>
              </p:cNvSpPr>
              <p:nvPr/>
            </p:nvSpPr>
            <p:spPr bwMode="auto">
              <a:xfrm>
                <a:off x="2774950" y="4010025"/>
                <a:ext cx="919163" cy="1419225"/>
              </a:xfrm>
              <a:prstGeom prst="rect">
                <a:avLst/>
              </a:prstGeom>
              <a:solidFill>
                <a:srgbClr val="011721"/>
              </a:solidFill>
              <a:ln w="8001">
                <a:solidFill>
                  <a:srgbClr val="000000"/>
                </a:solidFill>
                <a:miter lim="800000"/>
                <a:headEnd/>
                <a:tailEnd/>
              </a:ln>
            </p:spPr>
            <p:txBody>
              <a:bodyPr/>
              <a:lstStyle/>
              <a:p>
                <a:endParaRPr lang="en-AU" sz="1350" b="1">
                  <a:latin typeface="Arial Unicode MS" charset="0"/>
                </a:endParaRPr>
              </a:p>
            </p:txBody>
          </p:sp>
          <p:sp>
            <p:nvSpPr>
              <p:cNvPr id="31765" name="Rectangle 15"/>
              <p:cNvSpPr>
                <a:spLocks noChangeArrowheads="1"/>
              </p:cNvSpPr>
              <p:nvPr/>
            </p:nvSpPr>
            <p:spPr bwMode="auto">
              <a:xfrm>
                <a:off x="4152900" y="3565525"/>
                <a:ext cx="912813" cy="1863725"/>
              </a:xfrm>
              <a:prstGeom prst="rect">
                <a:avLst/>
              </a:prstGeom>
              <a:solidFill>
                <a:srgbClr val="011721"/>
              </a:solidFill>
              <a:ln w="8001">
                <a:solidFill>
                  <a:srgbClr val="000000"/>
                </a:solidFill>
                <a:miter lim="800000"/>
                <a:headEnd/>
                <a:tailEnd/>
              </a:ln>
            </p:spPr>
            <p:txBody>
              <a:bodyPr/>
              <a:lstStyle/>
              <a:p>
                <a:endParaRPr lang="en-AU" sz="1350" b="1">
                  <a:latin typeface="Arial Unicode MS" charset="0"/>
                </a:endParaRPr>
              </a:p>
            </p:txBody>
          </p:sp>
          <p:sp>
            <p:nvSpPr>
              <p:cNvPr id="31766" name="Rectangle 16"/>
              <p:cNvSpPr>
                <a:spLocks noChangeArrowheads="1"/>
              </p:cNvSpPr>
              <p:nvPr/>
            </p:nvSpPr>
            <p:spPr bwMode="auto">
              <a:xfrm>
                <a:off x="5526088" y="3186113"/>
                <a:ext cx="919162" cy="750887"/>
              </a:xfrm>
              <a:prstGeom prst="rect">
                <a:avLst/>
              </a:prstGeom>
              <a:solidFill>
                <a:srgbClr val="3C7777"/>
              </a:solidFill>
              <a:ln w="8001">
                <a:solidFill>
                  <a:schemeClr val="tx1"/>
                </a:solidFill>
                <a:miter lim="800000"/>
                <a:headEnd/>
                <a:tailEnd/>
              </a:ln>
            </p:spPr>
            <p:txBody>
              <a:bodyPr/>
              <a:lstStyle/>
              <a:p>
                <a:endParaRPr lang="en-AU" sz="1350" b="1">
                  <a:latin typeface="Arial Unicode MS" charset="0"/>
                </a:endParaRPr>
              </a:p>
            </p:txBody>
          </p:sp>
          <p:sp>
            <p:nvSpPr>
              <p:cNvPr id="31767" name="Rectangle 17"/>
              <p:cNvSpPr>
                <a:spLocks noChangeArrowheads="1"/>
              </p:cNvSpPr>
              <p:nvPr/>
            </p:nvSpPr>
            <p:spPr bwMode="auto">
              <a:xfrm>
                <a:off x="6904038" y="2068513"/>
                <a:ext cx="919162" cy="2425700"/>
              </a:xfrm>
              <a:prstGeom prst="rect">
                <a:avLst/>
              </a:prstGeom>
              <a:solidFill>
                <a:srgbClr val="3C7777"/>
              </a:solidFill>
              <a:ln w="8001">
                <a:solidFill>
                  <a:schemeClr val="tx1"/>
                </a:solidFill>
                <a:miter lim="800000"/>
                <a:headEnd/>
                <a:tailEnd/>
              </a:ln>
            </p:spPr>
            <p:txBody>
              <a:bodyPr/>
              <a:lstStyle/>
              <a:p>
                <a:endParaRPr lang="en-AU" sz="1350" b="1">
                  <a:latin typeface="Arial Unicode MS" charset="0"/>
                </a:endParaRPr>
              </a:p>
            </p:txBody>
          </p:sp>
          <p:sp>
            <p:nvSpPr>
              <p:cNvPr id="31768" name="Line 20"/>
              <p:cNvSpPr>
                <a:spLocks noChangeShapeType="1"/>
              </p:cNvSpPr>
              <p:nvPr/>
            </p:nvSpPr>
            <p:spPr bwMode="auto">
              <a:xfrm>
                <a:off x="1027038" y="4494213"/>
                <a:ext cx="100013" cy="1587"/>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69" name="Line 21"/>
              <p:cNvSpPr>
                <a:spLocks noChangeShapeType="1"/>
              </p:cNvSpPr>
              <p:nvPr/>
            </p:nvSpPr>
            <p:spPr bwMode="auto">
              <a:xfrm>
                <a:off x="1027038" y="3565525"/>
                <a:ext cx="100013" cy="1588"/>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70" name="Line 22"/>
              <p:cNvSpPr>
                <a:spLocks noChangeShapeType="1"/>
              </p:cNvSpPr>
              <p:nvPr/>
            </p:nvSpPr>
            <p:spPr bwMode="auto">
              <a:xfrm>
                <a:off x="1027038" y="2630488"/>
                <a:ext cx="100013" cy="1587"/>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71" name="Line 26"/>
              <p:cNvSpPr>
                <a:spLocks noChangeShapeType="1"/>
              </p:cNvSpPr>
              <p:nvPr/>
            </p:nvSpPr>
            <p:spPr bwMode="auto">
              <a:xfrm flipV="1">
                <a:off x="2547938" y="5345113"/>
                <a:ext cx="1587" cy="84137"/>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72" name="Line 27"/>
              <p:cNvSpPr>
                <a:spLocks noChangeShapeType="1"/>
              </p:cNvSpPr>
              <p:nvPr/>
            </p:nvSpPr>
            <p:spPr bwMode="auto">
              <a:xfrm flipV="1">
                <a:off x="3927475" y="5345113"/>
                <a:ext cx="1588" cy="84137"/>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73" name="Line 28"/>
              <p:cNvSpPr>
                <a:spLocks noChangeShapeType="1"/>
              </p:cNvSpPr>
              <p:nvPr/>
            </p:nvSpPr>
            <p:spPr bwMode="auto">
              <a:xfrm flipV="1">
                <a:off x="5299075" y="5345113"/>
                <a:ext cx="1588" cy="84137"/>
              </a:xfrm>
              <a:prstGeom prst="line">
                <a:avLst/>
              </a:prstGeom>
              <a:noFill/>
              <a:ln w="14288">
                <a:solidFill>
                  <a:srgbClr val="333333"/>
                </a:solidFill>
                <a:round/>
                <a:headEnd/>
                <a:tailEnd/>
              </a:ln>
              <a:extLst>
                <a:ext uri="{909E8E84-426E-40dd-AFC4-6F175D3DCCD1}">
                  <a14:hiddenFill xmlns="" xmlns:a14="http://schemas.microsoft.com/office/drawing/2010/main">
                    <a:noFill/>
                  </a14:hiddenFill>
                </a:ext>
              </a:extLst>
            </p:spPr>
            <p:txBody>
              <a:bodyPr/>
              <a:lstStyle/>
              <a:p>
                <a:endParaRPr lang="en-AU" sz="1350"/>
              </a:p>
            </p:txBody>
          </p:sp>
          <p:sp>
            <p:nvSpPr>
              <p:cNvPr id="31774" name="Rectangle 31"/>
              <p:cNvSpPr>
                <a:spLocks noChangeArrowheads="1"/>
              </p:cNvSpPr>
              <p:nvPr/>
            </p:nvSpPr>
            <p:spPr bwMode="auto">
              <a:xfrm>
                <a:off x="5848365" y="4019049"/>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575" b="1" dirty="0">
                    <a:solidFill>
                      <a:schemeClr val="bg1"/>
                    </a:solidFill>
                  </a:rPr>
                  <a:t>40</a:t>
                </a:r>
                <a:endParaRPr lang="en-US" sz="1350" dirty="0">
                  <a:solidFill>
                    <a:schemeClr val="bg1"/>
                  </a:solidFill>
                </a:endParaRPr>
              </a:p>
            </p:txBody>
          </p:sp>
          <p:sp>
            <p:nvSpPr>
              <p:cNvPr id="31775" name="Rectangle 32"/>
              <p:cNvSpPr>
                <a:spLocks noChangeArrowheads="1"/>
              </p:cNvSpPr>
              <p:nvPr/>
            </p:nvSpPr>
            <p:spPr bwMode="auto">
              <a:xfrm>
                <a:off x="7255662" y="4540996"/>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dirty="0">
                    <a:solidFill>
                      <a:schemeClr val="bg1"/>
                    </a:solidFill>
                  </a:rPr>
                  <a:t>25</a:t>
                </a:r>
                <a:endParaRPr lang="en-US" sz="1350" dirty="0">
                  <a:solidFill>
                    <a:schemeClr val="bg1"/>
                  </a:solidFill>
                </a:endParaRPr>
              </a:p>
            </p:txBody>
          </p:sp>
          <p:sp>
            <p:nvSpPr>
              <p:cNvPr id="31776" name="Rectangle 33"/>
              <p:cNvSpPr>
                <a:spLocks noChangeArrowheads="1"/>
              </p:cNvSpPr>
              <p:nvPr/>
            </p:nvSpPr>
            <p:spPr bwMode="auto">
              <a:xfrm>
                <a:off x="1655763" y="3843339"/>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30</a:t>
                </a:r>
                <a:endParaRPr lang="en-US" sz="1350"/>
              </a:p>
            </p:txBody>
          </p:sp>
          <p:sp>
            <p:nvSpPr>
              <p:cNvPr id="31777" name="Rectangle 34"/>
              <p:cNvSpPr>
                <a:spLocks noChangeArrowheads="1"/>
              </p:cNvSpPr>
              <p:nvPr/>
            </p:nvSpPr>
            <p:spPr bwMode="auto">
              <a:xfrm>
                <a:off x="3100388" y="3481389"/>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38</a:t>
                </a:r>
                <a:endParaRPr lang="en-US" sz="1350"/>
              </a:p>
            </p:txBody>
          </p:sp>
          <p:sp>
            <p:nvSpPr>
              <p:cNvPr id="31778" name="Rectangle 35"/>
              <p:cNvSpPr>
                <a:spLocks noChangeArrowheads="1"/>
              </p:cNvSpPr>
              <p:nvPr/>
            </p:nvSpPr>
            <p:spPr bwMode="auto">
              <a:xfrm>
                <a:off x="4452938" y="2957514"/>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50</a:t>
                </a:r>
                <a:endParaRPr lang="en-US" sz="1350"/>
              </a:p>
            </p:txBody>
          </p:sp>
          <p:sp>
            <p:nvSpPr>
              <p:cNvPr id="31779" name="Rectangle 36"/>
              <p:cNvSpPr>
                <a:spLocks noChangeArrowheads="1"/>
              </p:cNvSpPr>
              <p:nvPr/>
            </p:nvSpPr>
            <p:spPr bwMode="auto">
              <a:xfrm>
                <a:off x="7196138" y="1643063"/>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90</a:t>
                </a:r>
                <a:endParaRPr lang="en-US" sz="1350"/>
              </a:p>
            </p:txBody>
          </p:sp>
          <p:sp>
            <p:nvSpPr>
              <p:cNvPr id="31780" name="Rectangle 37"/>
              <p:cNvSpPr>
                <a:spLocks noChangeArrowheads="1"/>
              </p:cNvSpPr>
              <p:nvPr/>
            </p:nvSpPr>
            <p:spPr bwMode="auto">
              <a:xfrm>
                <a:off x="5824537" y="2654300"/>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60</a:t>
                </a:r>
                <a:endParaRPr lang="en-US" sz="1350"/>
              </a:p>
            </p:txBody>
          </p:sp>
          <p:sp>
            <p:nvSpPr>
              <p:cNvPr id="31781" name="Rectangle 38"/>
              <p:cNvSpPr>
                <a:spLocks noChangeArrowheads="1"/>
              </p:cNvSpPr>
              <p:nvPr/>
            </p:nvSpPr>
            <p:spPr bwMode="auto">
              <a:xfrm>
                <a:off x="742950" y="5278438"/>
                <a:ext cx="107957"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0</a:t>
                </a:r>
                <a:endParaRPr lang="en-US" sz="1350"/>
              </a:p>
            </p:txBody>
          </p:sp>
          <p:sp>
            <p:nvSpPr>
              <p:cNvPr id="31782" name="Rectangle 39"/>
              <p:cNvSpPr>
                <a:spLocks noChangeArrowheads="1"/>
              </p:cNvSpPr>
              <p:nvPr/>
            </p:nvSpPr>
            <p:spPr bwMode="auto">
              <a:xfrm>
                <a:off x="563563" y="4343400"/>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25</a:t>
                </a:r>
                <a:endParaRPr lang="en-US" sz="1350"/>
              </a:p>
            </p:txBody>
          </p:sp>
          <p:sp>
            <p:nvSpPr>
              <p:cNvPr id="31783" name="Rectangle 40"/>
              <p:cNvSpPr>
                <a:spLocks noChangeArrowheads="1"/>
              </p:cNvSpPr>
              <p:nvPr/>
            </p:nvSpPr>
            <p:spPr bwMode="auto">
              <a:xfrm>
                <a:off x="563563" y="3414713"/>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50</a:t>
                </a:r>
                <a:endParaRPr lang="en-US" sz="1350"/>
              </a:p>
            </p:txBody>
          </p:sp>
          <p:sp>
            <p:nvSpPr>
              <p:cNvPr id="31784" name="Rectangle 41"/>
              <p:cNvSpPr>
                <a:spLocks noChangeArrowheads="1"/>
              </p:cNvSpPr>
              <p:nvPr/>
            </p:nvSpPr>
            <p:spPr bwMode="auto">
              <a:xfrm>
                <a:off x="563563" y="2479675"/>
                <a:ext cx="215914"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75</a:t>
                </a:r>
                <a:endParaRPr lang="en-US" sz="1350"/>
              </a:p>
            </p:txBody>
          </p:sp>
          <p:sp>
            <p:nvSpPr>
              <p:cNvPr id="31785" name="Rectangle 42"/>
              <p:cNvSpPr>
                <a:spLocks noChangeArrowheads="1"/>
              </p:cNvSpPr>
              <p:nvPr/>
            </p:nvSpPr>
            <p:spPr bwMode="auto">
              <a:xfrm>
                <a:off x="382588" y="1544639"/>
                <a:ext cx="323873"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100</a:t>
                </a:r>
                <a:endParaRPr lang="en-US" sz="1350"/>
              </a:p>
            </p:txBody>
          </p:sp>
          <p:sp>
            <p:nvSpPr>
              <p:cNvPr id="31786" name="Rectangle 43"/>
              <p:cNvSpPr>
                <a:spLocks noChangeArrowheads="1"/>
              </p:cNvSpPr>
              <p:nvPr/>
            </p:nvSpPr>
            <p:spPr bwMode="auto">
              <a:xfrm>
                <a:off x="1495425" y="5667375"/>
                <a:ext cx="431830"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1980</a:t>
                </a:r>
                <a:endParaRPr lang="en-US" sz="1350"/>
              </a:p>
            </p:txBody>
          </p:sp>
          <p:sp>
            <p:nvSpPr>
              <p:cNvPr id="31787" name="Rectangle 44"/>
              <p:cNvSpPr>
                <a:spLocks noChangeArrowheads="1"/>
              </p:cNvSpPr>
              <p:nvPr/>
            </p:nvSpPr>
            <p:spPr bwMode="auto">
              <a:xfrm>
                <a:off x="2874963" y="5667375"/>
                <a:ext cx="431830"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1990</a:t>
                </a:r>
                <a:endParaRPr lang="en-US" sz="1350"/>
              </a:p>
            </p:txBody>
          </p:sp>
          <p:sp>
            <p:nvSpPr>
              <p:cNvPr id="31788" name="Rectangle 45"/>
              <p:cNvSpPr>
                <a:spLocks noChangeArrowheads="1"/>
              </p:cNvSpPr>
              <p:nvPr/>
            </p:nvSpPr>
            <p:spPr bwMode="auto">
              <a:xfrm>
                <a:off x="4252913" y="5667375"/>
                <a:ext cx="431830"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2000</a:t>
                </a:r>
                <a:endParaRPr lang="en-US" sz="1350"/>
              </a:p>
            </p:txBody>
          </p:sp>
          <p:sp>
            <p:nvSpPr>
              <p:cNvPr id="31789" name="Rectangle 46"/>
              <p:cNvSpPr>
                <a:spLocks noChangeArrowheads="1"/>
              </p:cNvSpPr>
              <p:nvPr/>
            </p:nvSpPr>
            <p:spPr bwMode="auto">
              <a:xfrm>
                <a:off x="5632450" y="5667375"/>
                <a:ext cx="431830"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2010</a:t>
                </a:r>
                <a:endParaRPr lang="en-US" sz="1350"/>
              </a:p>
            </p:txBody>
          </p:sp>
          <p:sp>
            <p:nvSpPr>
              <p:cNvPr id="31790" name="Rectangle 47"/>
              <p:cNvSpPr>
                <a:spLocks noChangeArrowheads="1"/>
              </p:cNvSpPr>
              <p:nvPr/>
            </p:nvSpPr>
            <p:spPr bwMode="auto">
              <a:xfrm>
                <a:off x="7010400" y="5667375"/>
                <a:ext cx="431830" cy="28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75" b="1">
                    <a:solidFill>
                      <a:srgbClr val="333333"/>
                    </a:solidFill>
                  </a:rPr>
                  <a:t>2020</a:t>
                </a:r>
                <a:endParaRPr lang="en-US" sz="1350"/>
              </a:p>
            </p:txBody>
          </p:sp>
          <p:sp>
            <p:nvSpPr>
              <p:cNvPr id="31791" name="Text Box 50"/>
              <p:cNvSpPr txBox="1">
                <a:spLocks noChangeArrowheads="1"/>
              </p:cNvSpPr>
              <p:nvPr/>
            </p:nvSpPr>
            <p:spPr bwMode="auto">
              <a:xfrm>
                <a:off x="234950" y="1119188"/>
                <a:ext cx="1593850" cy="43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AU" sz="1800" b="1" dirty="0">
                    <a:solidFill>
                      <a:srgbClr val="000000"/>
                    </a:solidFill>
                    <a:latin typeface="Arial" charset="0"/>
                  </a:rPr>
                  <a:t>millions</a:t>
                </a:r>
              </a:p>
            </p:txBody>
          </p:sp>
        </p:grpSp>
      </p:grpSp>
      <p:sp>
        <p:nvSpPr>
          <p:cNvPr id="2" name="TextBox 1">
            <a:extLst>
              <a:ext uri="{FF2B5EF4-FFF2-40B4-BE49-F238E27FC236}">
                <a16:creationId xmlns:a16="http://schemas.microsoft.com/office/drawing/2014/main" id="{0EE9948F-EB8D-43C9-AD37-F64074186EA1}"/>
              </a:ext>
            </a:extLst>
          </p:cNvPr>
          <p:cNvSpPr txBox="1"/>
          <p:nvPr/>
        </p:nvSpPr>
        <p:spPr>
          <a:xfrm>
            <a:off x="1592927" y="6009696"/>
            <a:ext cx="2363981" cy="376783"/>
          </a:xfrm>
          <a:prstGeom prst="rect">
            <a:avLst/>
          </a:prstGeom>
          <a:solidFill>
            <a:schemeClr val="tx1"/>
          </a:solidFill>
        </p:spPr>
        <p:txBody>
          <a:bodyPr wrap="square" rtlCol="0">
            <a:spAutoFit/>
          </a:bodyPr>
          <a:lstStyle/>
          <a:p>
            <a:r>
              <a:rPr lang="en-US" dirty="0">
                <a:solidFill>
                  <a:schemeClr val="bg1"/>
                </a:solidFill>
              </a:rPr>
              <a:t>With VISION 2020</a:t>
            </a:r>
          </a:p>
        </p:txBody>
      </p:sp>
      <p:sp>
        <p:nvSpPr>
          <p:cNvPr id="3" name="TextBox 2">
            <a:extLst>
              <a:ext uri="{FF2B5EF4-FFF2-40B4-BE49-F238E27FC236}">
                <a16:creationId xmlns:a16="http://schemas.microsoft.com/office/drawing/2014/main" id="{80D77611-865B-4B77-BB33-1F845231CB7F}"/>
              </a:ext>
            </a:extLst>
          </p:cNvPr>
          <p:cNvSpPr txBox="1"/>
          <p:nvPr/>
        </p:nvSpPr>
        <p:spPr>
          <a:xfrm>
            <a:off x="6690568" y="6036744"/>
            <a:ext cx="2363981" cy="369332"/>
          </a:xfrm>
          <a:prstGeom prst="rect">
            <a:avLst/>
          </a:prstGeom>
          <a:solidFill>
            <a:srgbClr val="008080"/>
          </a:solidFill>
        </p:spPr>
        <p:txBody>
          <a:bodyPr wrap="square" rtlCol="0">
            <a:spAutoFit/>
          </a:bodyPr>
          <a:lstStyle/>
          <a:p>
            <a:r>
              <a:rPr lang="en-US" dirty="0">
                <a:solidFill>
                  <a:schemeClr val="bg1"/>
                </a:solidFill>
              </a:rPr>
              <a:t>Without VISION 2020</a:t>
            </a:r>
          </a:p>
        </p:txBody>
      </p:sp>
      <p:sp>
        <p:nvSpPr>
          <p:cNvPr id="31757" name="Rectangle 49"/>
          <p:cNvSpPr>
            <a:spLocks noGrp="1" noChangeArrowheads="1"/>
          </p:cNvSpPr>
          <p:nvPr>
            <p:ph type="ctrTitle" idx="4294967295"/>
          </p:nvPr>
        </p:nvSpPr>
        <p:spPr>
          <a:xfrm>
            <a:off x="440654" y="238354"/>
            <a:ext cx="9067800" cy="857250"/>
          </a:xfrm>
        </p:spPr>
        <p:txBody>
          <a:bodyPr>
            <a:noAutofit/>
          </a:bodyPr>
          <a:lstStyle/>
          <a:p>
            <a:r>
              <a:rPr lang="en-US" sz="3200" b="1" dirty="0">
                <a:solidFill>
                  <a:srgbClr val="002060"/>
                </a:solidFill>
                <a:latin typeface="+mn-lt"/>
              </a:rPr>
              <a:t>1996: WHO Projections with &amp; without VISION 2020</a:t>
            </a:r>
          </a:p>
        </p:txBody>
      </p:sp>
      <p:sp>
        <p:nvSpPr>
          <p:cNvPr id="54" name="Segnaposto testo 36">
            <a:extLst>
              <a:ext uri="{FF2B5EF4-FFF2-40B4-BE49-F238E27FC236}">
                <a16:creationId xmlns:a16="http://schemas.microsoft.com/office/drawing/2014/main" id="{D67728DB-69CE-4D2E-8FB5-DA4B6B62D301}"/>
              </a:ext>
            </a:extLst>
          </p:cNvPr>
          <p:cNvSpPr txBox="1">
            <a:spLocks/>
          </p:cNvSpPr>
          <p:nvPr/>
        </p:nvSpPr>
        <p:spPr>
          <a:xfrm>
            <a:off x="1236859" y="1157638"/>
            <a:ext cx="7068941" cy="427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400" dirty="0">
                <a:solidFill>
                  <a:srgbClr val="002060"/>
                </a:solidFill>
              </a:rPr>
              <a:t>Global Blindness (millions affected, all ages)</a:t>
            </a:r>
          </a:p>
        </p:txBody>
      </p:sp>
    </p:spTree>
    <p:extLst>
      <p:ext uri="{BB962C8B-B14F-4D97-AF65-F5344CB8AC3E}">
        <p14:creationId xmlns:p14="http://schemas.microsoft.com/office/powerpoint/2010/main" val="833230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971ED8-D5B3-4444-91C0-8A6396B824D0}"/>
              </a:ext>
            </a:extLst>
          </p:cNvPr>
          <p:cNvSpPr txBox="1"/>
          <p:nvPr/>
        </p:nvSpPr>
        <p:spPr>
          <a:xfrm>
            <a:off x="316607" y="6260068"/>
            <a:ext cx="3703910" cy="369332"/>
          </a:xfrm>
          <a:prstGeom prst="rect">
            <a:avLst/>
          </a:prstGeom>
          <a:noFill/>
        </p:spPr>
        <p:txBody>
          <a:bodyPr wrap="square" rtlCol="0">
            <a:spAutoFit/>
          </a:bodyPr>
          <a:lstStyle/>
          <a:p>
            <a:r>
              <a:rPr lang="en-AU" dirty="0">
                <a:solidFill>
                  <a:srgbClr val="0563C1"/>
                </a:solidFill>
                <a:latin typeface="Calibri" panose="020F0502020204030204" pitchFamily="34" charset="0"/>
                <a:ea typeface="Calibri" panose="020F0502020204030204" pitchFamily="34" charset="0"/>
                <a:hlinkClick r:id="rId3"/>
              </a:rPr>
              <a:t> https://www.iapb.org/vision-atlas</a:t>
            </a:r>
            <a:endParaRPr lang="en-US" dirty="0">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B817D42F-BB8A-4C23-A7DC-7C1E42F0E71F}"/>
              </a:ext>
            </a:extLst>
          </p:cNvPr>
          <p:cNvSpPr txBox="1"/>
          <p:nvPr/>
        </p:nvSpPr>
        <p:spPr>
          <a:xfrm>
            <a:off x="76200" y="5644515"/>
            <a:ext cx="8490284" cy="615553"/>
          </a:xfrm>
          <a:prstGeom prst="rect">
            <a:avLst/>
          </a:prstGeom>
          <a:noFill/>
        </p:spPr>
        <p:txBody>
          <a:bodyPr wrap="square" rtlCol="0">
            <a:spAutoFit/>
          </a:bodyPr>
          <a:lstStyle/>
          <a:p>
            <a:endParaRPr lang="en-US" sz="1000" i="1" dirty="0"/>
          </a:p>
          <a:p>
            <a:pPr algn="ctr"/>
            <a:r>
              <a:rPr lang="en-US" sz="2400" b="1" dirty="0">
                <a:solidFill>
                  <a:srgbClr val="004787"/>
                </a:solidFill>
              </a:rPr>
              <a:t>IAPB Vision Atlas Version 2.0 - </a:t>
            </a:r>
            <a:r>
              <a:rPr lang="en-US" sz="2400" i="1" dirty="0">
                <a:solidFill>
                  <a:srgbClr val="004787"/>
                </a:solidFill>
              </a:rPr>
              <a:t>Launched World Sight Day 2020</a:t>
            </a:r>
          </a:p>
        </p:txBody>
      </p:sp>
      <p:pic>
        <p:nvPicPr>
          <p:cNvPr id="4" name="Picture 3" descr="A picture containing electronics, computer&#10;&#10;Description automatically generated">
            <a:extLst>
              <a:ext uri="{FF2B5EF4-FFF2-40B4-BE49-F238E27FC236}">
                <a16:creationId xmlns:a16="http://schemas.microsoft.com/office/drawing/2014/main" id="{AD492F61-6477-46DB-9A85-F8DED08465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654" y="1266111"/>
            <a:ext cx="7786030" cy="4378404"/>
          </a:xfrm>
          <a:prstGeom prst="rect">
            <a:avLst/>
          </a:prstGeom>
        </p:spPr>
      </p:pic>
      <p:sp>
        <p:nvSpPr>
          <p:cNvPr id="11" name="Rectangle 49">
            <a:extLst>
              <a:ext uri="{FF2B5EF4-FFF2-40B4-BE49-F238E27FC236}">
                <a16:creationId xmlns:a16="http://schemas.microsoft.com/office/drawing/2014/main" id="{9356A0D8-3CF7-0247-83CC-F818D67663F1}"/>
              </a:ext>
            </a:extLst>
          </p:cNvPr>
          <p:cNvSpPr txBox="1">
            <a:spLocks noChangeArrowheads="1"/>
          </p:cNvSpPr>
          <p:nvPr/>
        </p:nvSpPr>
        <p:spPr>
          <a:xfrm>
            <a:off x="440654" y="238354"/>
            <a:ext cx="5579146"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2020: Vision Atlas 2.0 launched</a:t>
            </a:r>
          </a:p>
        </p:txBody>
      </p:sp>
    </p:spTree>
    <p:extLst>
      <p:ext uri="{BB962C8B-B14F-4D97-AF65-F5344CB8AC3E}">
        <p14:creationId xmlns:p14="http://schemas.microsoft.com/office/powerpoint/2010/main" val="361614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17D42F-BB8A-4C23-A7DC-7C1E42F0E71F}"/>
              </a:ext>
            </a:extLst>
          </p:cNvPr>
          <p:cNvSpPr txBox="1"/>
          <p:nvPr/>
        </p:nvSpPr>
        <p:spPr>
          <a:xfrm>
            <a:off x="76200" y="5644515"/>
            <a:ext cx="8490284" cy="615553"/>
          </a:xfrm>
          <a:prstGeom prst="rect">
            <a:avLst/>
          </a:prstGeom>
          <a:noFill/>
        </p:spPr>
        <p:txBody>
          <a:bodyPr wrap="square" rtlCol="0">
            <a:spAutoFit/>
          </a:bodyPr>
          <a:lstStyle/>
          <a:p>
            <a:endParaRPr lang="en-US" sz="1000" i="1" dirty="0"/>
          </a:p>
          <a:p>
            <a:pPr algn="ctr"/>
            <a:endParaRPr lang="en-US" sz="2400" i="1" dirty="0">
              <a:solidFill>
                <a:srgbClr val="004787"/>
              </a:solidFill>
            </a:endParaRPr>
          </a:p>
        </p:txBody>
      </p:sp>
      <p:sp>
        <p:nvSpPr>
          <p:cNvPr id="9" name="TextBox 8">
            <a:extLst>
              <a:ext uri="{FF2B5EF4-FFF2-40B4-BE49-F238E27FC236}">
                <a16:creationId xmlns:a16="http://schemas.microsoft.com/office/drawing/2014/main" id="{A8FDAE3F-3AFA-4AB3-B75B-1993B5B04941}"/>
              </a:ext>
            </a:extLst>
          </p:cNvPr>
          <p:cNvSpPr txBox="1"/>
          <p:nvPr/>
        </p:nvSpPr>
        <p:spPr>
          <a:xfrm>
            <a:off x="457200" y="2707812"/>
            <a:ext cx="9220200" cy="3539430"/>
          </a:xfrm>
          <a:prstGeom prst="rect">
            <a:avLst/>
          </a:prstGeom>
          <a:noFill/>
        </p:spPr>
        <p:txBody>
          <a:bodyPr wrap="square">
            <a:spAutoFit/>
          </a:bodyPr>
          <a:lstStyle/>
          <a:p>
            <a:pPr algn="l"/>
            <a:r>
              <a:rPr lang="en-US" b="0" i="0" dirty="0">
                <a:solidFill>
                  <a:srgbClr val="002060"/>
                </a:solidFill>
                <a:effectLst/>
              </a:rPr>
              <a:t>IAPB believes in a world in which no one is needlessly visually impaired, where everyone has access to the best possible standard of eye health; and where those with irreparable vision loss achieve their full potential.</a:t>
            </a:r>
          </a:p>
          <a:p>
            <a:pPr algn="l"/>
            <a:endParaRPr lang="en-US" sz="800" b="0" i="0" dirty="0">
              <a:solidFill>
                <a:srgbClr val="002060"/>
              </a:solidFill>
              <a:effectLst/>
            </a:endParaRPr>
          </a:p>
          <a:p>
            <a:pPr algn="l"/>
            <a:r>
              <a:rPr lang="en-US" b="0" i="0" u="sng" dirty="0">
                <a:solidFill>
                  <a:srgbClr val="002060"/>
                </a:solidFill>
                <a:effectLst/>
              </a:rPr>
              <a:t>Key priorities:</a:t>
            </a:r>
          </a:p>
          <a:p>
            <a:pPr marL="225425" indent="-225425" algn="l">
              <a:buFont typeface="Arial" panose="020B0604020202020204" pitchFamily="34" charset="0"/>
              <a:buChar char="•"/>
            </a:pPr>
            <a:r>
              <a:rPr lang="en-US" b="1" i="0" dirty="0">
                <a:solidFill>
                  <a:srgbClr val="002060"/>
                </a:solidFill>
                <a:effectLst/>
              </a:rPr>
              <a:t>Global advocacy:</a:t>
            </a:r>
            <a:r>
              <a:rPr lang="en-US" b="0" i="0" dirty="0">
                <a:solidFill>
                  <a:srgbClr val="002060"/>
                </a:solidFill>
                <a:effectLst/>
              </a:rPr>
              <a:t> Raise the profile of eye care with key international institutions to receive the attention and resources needed to achieve universal access to eye health.</a:t>
            </a:r>
          </a:p>
          <a:p>
            <a:pPr marL="225425" indent="-225425" algn="l">
              <a:buFont typeface="Arial" panose="020B0604020202020204" pitchFamily="34" charset="0"/>
              <a:buChar char="•"/>
            </a:pPr>
            <a:r>
              <a:rPr lang="en-US" b="1" i="0" dirty="0">
                <a:solidFill>
                  <a:srgbClr val="002060"/>
                </a:solidFill>
                <a:effectLst/>
              </a:rPr>
              <a:t>Connecting knowledge:</a:t>
            </a:r>
            <a:r>
              <a:rPr lang="en-US" b="0" i="0" dirty="0">
                <a:solidFill>
                  <a:srgbClr val="002060"/>
                </a:solidFill>
                <a:effectLst/>
              </a:rPr>
              <a:t> Underpinning activities is IAPB’s role in providing authoritative data and information and enabling access to up-to-date knowledge, information and practice.</a:t>
            </a:r>
          </a:p>
          <a:p>
            <a:pPr marL="225425" indent="-225425" algn="l">
              <a:buFont typeface="Arial" panose="020B0604020202020204" pitchFamily="34" charset="0"/>
              <a:buChar char="•"/>
            </a:pPr>
            <a:r>
              <a:rPr lang="en-US" b="1" i="0" dirty="0">
                <a:solidFill>
                  <a:srgbClr val="002060"/>
                </a:solidFill>
                <a:effectLst/>
              </a:rPr>
              <a:t>Strengthening the network:</a:t>
            </a:r>
            <a:r>
              <a:rPr lang="en-US" b="0" i="0" dirty="0">
                <a:solidFill>
                  <a:srgbClr val="002060"/>
                </a:solidFill>
                <a:effectLst/>
              </a:rPr>
              <a:t> IAPB supports active partnership building both between members and with other key sectors to tackle the barriers to delivering eye care for all.</a:t>
            </a:r>
          </a:p>
          <a:p>
            <a:pPr marL="225425" indent="-225425" algn="l">
              <a:buFont typeface="Arial" panose="020B0604020202020204" pitchFamily="34" charset="0"/>
              <a:buChar char="•"/>
            </a:pPr>
            <a:r>
              <a:rPr lang="en-US" b="1" i="0" dirty="0">
                <a:solidFill>
                  <a:srgbClr val="002060"/>
                </a:solidFill>
                <a:effectLst/>
              </a:rPr>
              <a:t>Providing services:</a:t>
            </a:r>
            <a:r>
              <a:rPr lang="en-US" b="0" i="0" dirty="0">
                <a:solidFill>
                  <a:srgbClr val="002060"/>
                </a:solidFill>
                <a:effectLst/>
              </a:rPr>
              <a:t> IAPB aims to provide high quality, economically viable services which add value to members. </a:t>
            </a:r>
            <a:endParaRPr lang="en-GB" sz="800" dirty="0">
              <a:solidFill>
                <a:srgbClr val="000099"/>
              </a:solidFill>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029A7DB-6116-4432-B4D0-8FB6FEE60E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11555"/>
            <a:ext cx="2574747" cy="1885801"/>
          </a:xfrm>
          <a:prstGeom prst="rect">
            <a:avLst/>
          </a:prstGeom>
        </p:spPr>
      </p:pic>
      <p:sp>
        <p:nvSpPr>
          <p:cNvPr id="6" name="TextBox 5">
            <a:extLst>
              <a:ext uri="{FF2B5EF4-FFF2-40B4-BE49-F238E27FC236}">
                <a16:creationId xmlns:a16="http://schemas.microsoft.com/office/drawing/2014/main" id="{90C48E50-F2B9-4B08-8BBF-D9EE91E9F42D}"/>
              </a:ext>
            </a:extLst>
          </p:cNvPr>
          <p:cNvSpPr txBox="1"/>
          <p:nvPr/>
        </p:nvSpPr>
        <p:spPr>
          <a:xfrm>
            <a:off x="6186932" y="2237342"/>
            <a:ext cx="3048000" cy="276999"/>
          </a:xfrm>
          <a:prstGeom prst="rect">
            <a:avLst/>
          </a:prstGeom>
          <a:noFill/>
        </p:spPr>
        <p:txBody>
          <a:bodyPr wrap="square" rtlCol="0">
            <a:spAutoFit/>
          </a:bodyPr>
          <a:lstStyle/>
          <a:p>
            <a:r>
              <a:rPr lang="en-US" sz="1200" dirty="0">
                <a:solidFill>
                  <a:srgbClr val="002060"/>
                </a:solidFill>
              </a:rPr>
              <a:t>Photos:  https://www.flickr.com/people/iapb/</a:t>
            </a:r>
          </a:p>
        </p:txBody>
      </p:sp>
      <p:sp>
        <p:nvSpPr>
          <p:cNvPr id="7" name="TextBox 6">
            <a:extLst>
              <a:ext uri="{FF2B5EF4-FFF2-40B4-BE49-F238E27FC236}">
                <a16:creationId xmlns:a16="http://schemas.microsoft.com/office/drawing/2014/main" id="{D6D00F64-DC55-493F-AFF8-480C9C2922DD}"/>
              </a:ext>
            </a:extLst>
          </p:cNvPr>
          <p:cNvSpPr txBox="1"/>
          <p:nvPr/>
        </p:nvSpPr>
        <p:spPr>
          <a:xfrm>
            <a:off x="457200" y="354910"/>
            <a:ext cx="5638800" cy="1969129"/>
          </a:xfrm>
          <a:prstGeom prst="rect">
            <a:avLst/>
          </a:prstGeom>
          <a:solidFill>
            <a:srgbClr val="FFFFCC"/>
          </a:solidFill>
          <a:ln>
            <a:solidFill>
              <a:srgbClr val="003399"/>
            </a:solidFill>
          </a:ln>
        </p:spPr>
        <p:txBody>
          <a:bodyPr wrap="square" rtlCol="0">
            <a:spAutoFit/>
          </a:bodyPr>
          <a:lstStyle/>
          <a:p>
            <a:r>
              <a:rPr lang="en-US" sz="2000" b="1" dirty="0">
                <a:solidFill>
                  <a:srgbClr val="000099"/>
                </a:solidFill>
              </a:rPr>
              <a:t>IAPB’s network includes over 150</a:t>
            </a:r>
          </a:p>
          <a:p>
            <a:pPr marL="225425" marR="0" lvl="0" indent="-225425"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99"/>
                </a:solidFill>
                <a:effectLst/>
                <a:uLnTx/>
                <a:uFillTx/>
                <a:ea typeface="Calibri" panose="020F0502020204030204" pitchFamily="34" charset="0"/>
                <a:cs typeface="Calibri" panose="020F0502020204030204" pitchFamily="34" charset="0"/>
              </a:rPr>
              <a:t>Eye health NGOs</a:t>
            </a:r>
          </a:p>
          <a:p>
            <a:pPr marL="225425" marR="0" lvl="0" indent="-225425"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2000" dirty="0">
                <a:solidFill>
                  <a:srgbClr val="000099"/>
                </a:solidFill>
                <a:ea typeface="Calibri" panose="020F0502020204030204" pitchFamily="34" charset="0"/>
                <a:cs typeface="Calibri" panose="020F0502020204030204" pitchFamily="34" charset="0"/>
              </a:rPr>
              <a:t>Universities and research centres</a:t>
            </a:r>
          </a:p>
          <a:p>
            <a:pPr marL="225425" marR="0" lvl="0" indent="-225425"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99"/>
                </a:solidFill>
                <a:effectLst/>
                <a:uLnTx/>
                <a:uFillTx/>
                <a:ea typeface="Calibri" panose="020F0502020204030204" pitchFamily="34" charset="0"/>
                <a:cs typeface="Calibri" panose="020F0502020204030204" pitchFamily="34" charset="0"/>
              </a:rPr>
              <a:t>Professional bodies</a:t>
            </a:r>
          </a:p>
          <a:p>
            <a:pPr marL="225425" marR="0" lvl="0" indent="-225425"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99"/>
                </a:solidFill>
                <a:effectLst/>
                <a:uLnTx/>
                <a:uFillTx/>
                <a:ea typeface="Calibri" panose="020F0502020204030204" pitchFamily="34" charset="0"/>
                <a:cs typeface="Calibri" panose="020F0502020204030204" pitchFamily="34" charset="0"/>
              </a:rPr>
              <a:t>Private sector</a:t>
            </a:r>
          </a:p>
          <a:p>
            <a:pPr marR="0" lvl="0" defTabSz="914400" rtl="0" eaLnBrk="1" fontAlgn="auto" latinLnBrk="0" hangingPunct="1">
              <a:lnSpc>
                <a:spcPct val="107000"/>
              </a:lnSpc>
              <a:spcBef>
                <a:spcPts val="0"/>
              </a:spcBef>
              <a:spcAft>
                <a:spcPts val="0"/>
              </a:spcAft>
              <a:buClrTx/>
              <a:buSzTx/>
              <a:tabLst/>
              <a:defRPr/>
            </a:pPr>
            <a:r>
              <a:rPr kumimoji="0" lang="en-GB" sz="1600" b="0" i="0" u="none" strike="noStrike" kern="1200" cap="none" spc="0" normalizeH="0" baseline="0" noProof="0" dirty="0">
                <a:ln>
                  <a:noFill/>
                </a:ln>
                <a:solidFill>
                  <a:srgbClr val="000099"/>
                </a:solidFill>
                <a:effectLst/>
                <a:uLnTx/>
                <a:uFillTx/>
                <a:ea typeface="Calibri" panose="020F0502020204030204" pitchFamily="34" charset="0"/>
                <a:cs typeface="Calibri" panose="020F0502020204030204" pitchFamily="34" charset="0"/>
              </a:rPr>
              <a:t>To see the full list of IAPB members, visit www.iapb.org</a:t>
            </a:r>
            <a:endParaRPr lang="en-US" dirty="0"/>
          </a:p>
        </p:txBody>
      </p:sp>
    </p:spTree>
    <p:extLst>
      <p:ext uri="{BB962C8B-B14F-4D97-AF65-F5344CB8AC3E}">
        <p14:creationId xmlns:p14="http://schemas.microsoft.com/office/powerpoint/2010/main" val="1734312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85CC-5F4E-6149-8488-988B3F1D04D1}"/>
              </a:ext>
            </a:extLst>
          </p:cNvPr>
          <p:cNvSpPr>
            <a:spLocks noGrp="1"/>
          </p:cNvSpPr>
          <p:nvPr>
            <p:ph type="ctrTitle"/>
          </p:nvPr>
        </p:nvSpPr>
        <p:spPr/>
        <p:txBody>
          <a:bodyPr anchor="ctr">
            <a:normAutofit/>
          </a:bodyPr>
          <a:lstStyle/>
          <a:p>
            <a:r>
              <a:rPr lang="en-US" sz="8000" dirty="0"/>
              <a:t>Thank You</a:t>
            </a:r>
          </a:p>
        </p:txBody>
      </p:sp>
      <p:pic>
        <p:nvPicPr>
          <p:cNvPr id="5" name="Picture 4">
            <a:extLst>
              <a:ext uri="{FF2B5EF4-FFF2-40B4-BE49-F238E27FC236}">
                <a16:creationId xmlns:a16="http://schemas.microsoft.com/office/drawing/2014/main" id="{C2FFDD27-65D6-A246-972A-97EB55CA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725" y="4648200"/>
            <a:ext cx="1352550" cy="692080"/>
          </a:xfrm>
          <a:prstGeom prst="rect">
            <a:avLst/>
          </a:prstGeom>
        </p:spPr>
      </p:pic>
    </p:spTree>
    <p:extLst>
      <p:ext uri="{BB962C8B-B14F-4D97-AF65-F5344CB8AC3E}">
        <p14:creationId xmlns:p14="http://schemas.microsoft.com/office/powerpoint/2010/main" val="1061264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7A4BD0-4D64-4734-9BE3-7E19250BDCF5}"/>
              </a:ext>
            </a:extLst>
          </p:cNvPr>
          <p:cNvSpPr/>
          <p:nvPr/>
        </p:nvSpPr>
        <p:spPr>
          <a:xfrm>
            <a:off x="462425" y="2957390"/>
            <a:ext cx="9753600" cy="2831544"/>
          </a:xfrm>
          <a:prstGeom prst="rect">
            <a:avLst/>
          </a:prstGeom>
        </p:spPr>
        <p:txBody>
          <a:bodyPr wrap="square">
            <a:spAutoFit/>
          </a:bodyPr>
          <a:lstStyle/>
          <a:p>
            <a:pPr marL="230188" indent="-230188">
              <a:buFont typeface="Arial" panose="020B0604020202020204" pitchFamily="34" charset="0"/>
              <a:buChar char="•"/>
            </a:pPr>
            <a:r>
              <a:rPr lang="en-US" sz="2400" dirty="0">
                <a:solidFill>
                  <a:srgbClr val="002060"/>
                </a:solidFill>
              </a:rPr>
              <a:t>Promote “A world in which nobody is needlessly visually impaired, where those with unavoidable vision loss can achieve their full potential.”</a:t>
            </a:r>
          </a:p>
          <a:p>
            <a:pPr marL="230188" indent="-230188">
              <a:buFont typeface="Arial" panose="020B0604020202020204" pitchFamily="34" charset="0"/>
              <a:buChar char="•"/>
            </a:pPr>
            <a:endParaRPr lang="en-US" sz="900" dirty="0">
              <a:solidFill>
                <a:srgbClr val="002060"/>
              </a:solidFill>
            </a:endParaRPr>
          </a:p>
          <a:p>
            <a:pPr marL="230188" indent="-230188">
              <a:buFont typeface="Arial" panose="020B0604020202020204" pitchFamily="34" charset="0"/>
              <a:buChar char="•"/>
            </a:pPr>
            <a:endParaRPr lang="en-US" sz="800" dirty="0">
              <a:solidFill>
                <a:srgbClr val="002060"/>
              </a:solidFill>
            </a:endParaRPr>
          </a:p>
          <a:p>
            <a:pPr marL="230188" indent="-230188">
              <a:buFont typeface="Arial" panose="020B0604020202020204" pitchFamily="34" charset="0"/>
              <a:buChar char="•"/>
            </a:pPr>
            <a:r>
              <a:rPr lang="en-US" sz="2400" dirty="0">
                <a:solidFill>
                  <a:srgbClr val="002060"/>
                </a:solidFill>
              </a:rPr>
              <a:t>“Intensify and accelerate prevention of blindness activities so as to achieve </a:t>
            </a:r>
            <a:r>
              <a:rPr lang="en-US" sz="2400" b="1" dirty="0">
                <a:solidFill>
                  <a:srgbClr val="002060"/>
                </a:solidFill>
              </a:rPr>
              <a:t>the goal of eliminating avoidable blindness by 2020</a:t>
            </a:r>
            <a:r>
              <a:rPr lang="en-US" sz="2400" dirty="0">
                <a:solidFill>
                  <a:srgbClr val="002060"/>
                </a:solidFill>
              </a:rPr>
              <a:t>.”</a:t>
            </a:r>
          </a:p>
          <a:p>
            <a:pPr marL="230188" indent="-230188">
              <a:buFont typeface="Arial" panose="020B0604020202020204" pitchFamily="34" charset="0"/>
              <a:buChar char="•"/>
            </a:pPr>
            <a:endParaRPr lang="en-US" sz="900" dirty="0">
              <a:solidFill>
                <a:srgbClr val="002060"/>
              </a:solidFill>
            </a:endParaRPr>
          </a:p>
          <a:p>
            <a:endParaRPr lang="en-US" sz="800" dirty="0">
              <a:solidFill>
                <a:srgbClr val="002060"/>
              </a:solidFill>
            </a:endParaRPr>
          </a:p>
          <a:p>
            <a:pPr marL="342900" indent="-342900">
              <a:buFont typeface="Arial" panose="020B0604020202020204" pitchFamily="34" charset="0"/>
              <a:buChar char="•"/>
            </a:pPr>
            <a:r>
              <a:rPr lang="en-US" sz="2400" dirty="0">
                <a:solidFill>
                  <a:srgbClr val="002060"/>
                </a:solidFill>
              </a:rPr>
              <a:t>“Focusing initially on certain diseases which are the main causes of blindness and for which proven cost effective interventions are available.”</a:t>
            </a:r>
          </a:p>
        </p:txBody>
      </p:sp>
      <p:pic>
        <p:nvPicPr>
          <p:cNvPr id="3" name="Picture 2">
            <a:extLst>
              <a:ext uri="{FF2B5EF4-FFF2-40B4-BE49-F238E27FC236}">
                <a16:creationId xmlns:a16="http://schemas.microsoft.com/office/drawing/2014/main" id="{95387930-827A-4D09-B75D-66761072F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539" y="1476850"/>
            <a:ext cx="1343908" cy="1141689"/>
          </a:xfrm>
          <a:prstGeom prst="rect">
            <a:avLst/>
          </a:prstGeom>
        </p:spPr>
      </p:pic>
      <p:pic>
        <p:nvPicPr>
          <p:cNvPr id="4" name="Picture 3">
            <a:extLst>
              <a:ext uri="{FF2B5EF4-FFF2-40B4-BE49-F238E27FC236}">
                <a16:creationId xmlns:a16="http://schemas.microsoft.com/office/drawing/2014/main" id="{D8DBCC48-32E4-4BA0-9EE0-2371A960ED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8589" y="1490980"/>
            <a:ext cx="2112301" cy="1216371"/>
          </a:xfrm>
          <a:prstGeom prst="rect">
            <a:avLst/>
          </a:prstGeom>
        </p:spPr>
      </p:pic>
      <p:pic>
        <p:nvPicPr>
          <p:cNvPr id="5" name="Picture 6" descr="WHO-EN-C-V">
            <a:extLst>
              <a:ext uri="{FF2B5EF4-FFF2-40B4-BE49-F238E27FC236}">
                <a16:creationId xmlns:a16="http://schemas.microsoft.com/office/drawing/2014/main" id="{F2FE7B3C-50F2-4190-B3D3-7081DA410A2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73270" y="1476850"/>
            <a:ext cx="1158054" cy="118269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49">
            <a:extLst>
              <a:ext uri="{FF2B5EF4-FFF2-40B4-BE49-F238E27FC236}">
                <a16:creationId xmlns:a16="http://schemas.microsoft.com/office/drawing/2014/main" id="{5AFDAEFE-C867-2541-BBBC-E82EB04347AA}"/>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1999: Launch of VISION 2020:The Right to Sight</a:t>
            </a:r>
          </a:p>
        </p:txBody>
      </p:sp>
    </p:spTree>
    <p:extLst>
      <p:ext uri="{BB962C8B-B14F-4D97-AF65-F5344CB8AC3E}">
        <p14:creationId xmlns:p14="http://schemas.microsoft.com/office/powerpoint/2010/main" val="635870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451E3DE-A7ED-46EF-A018-25D4ED2848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709"/>
            <a:ext cx="8839200" cy="6830291"/>
          </a:xfrm>
          <a:prstGeom prst="rect">
            <a:avLst/>
          </a:prstGeom>
        </p:spPr>
      </p:pic>
      <p:sp>
        <p:nvSpPr>
          <p:cNvPr id="4" name="TextBox 3">
            <a:extLst>
              <a:ext uri="{FF2B5EF4-FFF2-40B4-BE49-F238E27FC236}">
                <a16:creationId xmlns:a16="http://schemas.microsoft.com/office/drawing/2014/main" id="{D1DAC1AC-BE0C-4BE9-8D51-6A9B5D9575CD}"/>
              </a:ext>
            </a:extLst>
          </p:cNvPr>
          <p:cNvSpPr txBox="1"/>
          <p:nvPr/>
        </p:nvSpPr>
        <p:spPr>
          <a:xfrm>
            <a:off x="457200" y="6459857"/>
            <a:ext cx="7924799" cy="369332"/>
          </a:xfrm>
          <a:prstGeom prst="rect">
            <a:avLst/>
          </a:prstGeom>
          <a:noFill/>
        </p:spPr>
        <p:txBody>
          <a:bodyPr wrap="square" rtlCol="0">
            <a:spAutoFit/>
          </a:bodyPr>
          <a:lstStyle/>
          <a:p>
            <a:r>
              <a:rPr lang="en-US" dirty="0"/>
              <a:t>IAPB Partnership Committee, forerunner of the Council of Members, at WHO 1998</a:t>
            </a:r>
          </a:p>
        </p:txBody>
      </p:sp>
    </p:spTree>
    <p:extLst>
      <p:ext uri="{BB962C8B-B14F-4D97-AF65-F5344CB8AC3E}">
        <p14:creationId xmlns:p14="http://schemas.microsoft.com/office/powerpoint/2010/main" val="2310746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E5D755-9445-D545-9938-E98BB98AD6B2}"/>
              </a:ext>
            </a:extLst>
          </p:cNvPr>
          <p:cNvSpPr/>
          <p:nvPr/>
        </p:nvSpPr>
        <p:spPr>
          <a:xfrm>
            <a:off x="4572000" y="2438400"/>
            <a:ext cx="4753640" cy="365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 name="Rectangle 3"/>
          <p:cNvSpPr>
            <a:spLocks noGrp="1" noChangeArrowheads="1"/>
          </p:cNvSpPr>
          <p:nvPr>
            <p:ph type="subTitle" idx="4294967295"/>
          </p:nvPr>
        </p:nvSpPr>
        <p:spPr>
          <a:xfrm>
            <a:off x="440654" y="1342846"/>
            <a:ext cx="8246146" cy="790754"/>
          </a:xfrm>
        </p:spPr>
        <p:txBody>
          <a:bodyPr>
            <a:noAutofit/>
          </a:bodyPr>
          <a:lstStyle/>
          <a:p>
            <a:pPr marL="0" indent="0">
              <a:buNone/>
            </a:pPr>
            <a:r>
              <a:rPr lang="en-US" sz="2400" dirty="0">
                <a:solidFill>
                  <a:srgbClr val="002060"/>
                </a:solidFill>
              </a:rPr>
              <a:t>Goal:  The elimination of avoidable blindness by 2020, in order to give all people in the world, the right to sight.</a:t>
            </a:r>
          </a:p>
        </p:txBody>
      </p:sp>
      <p:pic>
        <p:nvPicPr>
          <p:cNvPr id="1229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1" y="3314861"/>
            <a:ext cx="3099346" cy="1866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a:extLst>
              <a:ext uri="{FF2B5EF4-FFF2-40B4-BE49-F238E27FC236}">
                <a16:creationId xmlns:a16="http://schemas.microsoft.com/office/drawing/2014/main" id="{D6FBB2BF-1189-CC43-A2B2-D17BC0D2F0FB}"/>
              </a:ext>
            </a:extLst>
          </p:cNvPr>
          <p:cNvSpPr txBox="1">
            <a:spLocks noChangeArrowheads="1"/>
          </p:cNvSpPr>
          <p:nvPr/>
        </p:nvSpPr>
        <p:spPr>
          <a:xfrm>
            <a:off x="4825111" y="2666999"/>
            <a:ext cx="4500529" cy="31873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2060"/>
                </a:solidFill>
              </a:rPr>
              <a:t>1. </a:t>
            </a:r>
            <a:r>
              <a:rPr lang="en-US" sz="2400" b="1" dirty="0">
                <a:solidFill>
                  <a:srgbClr val="002060"/>
                </a:solidFill>
              </a:rPr>
              <a:t>Effective disease control</a:t>
            </a:r>
          </a:p>
          <a:p>
            <a:pPr marL="342900" lvl="1" indent="0">
              <a:buNone/>
            </a:pPr>
            <a:r>
              <a:rPr lang="en-US" sz="2100" dirty="0">
                <a:solidFill>
                  <a:srgbClr val="002060"/>
                </a:solidFill>
              </a:rPr>
              <a:t>Cataract</a:t>
            </a:r>
          </a:p>
          <a:p>
            <a:pPr marL="342900" lvl="1" indent="0">
              <a:buNone/>
            </a:pPr>
            <a:r>
              <a:rPr lang="en-US" sz="2100" dirty="0">
                <a:solidFill>
                  <a:srgbClr val="002060"/>
                </a:solidFill>
              </a:rPr>
              <a:t>Trachoma</a:t>
            </a:r>
          </a:p>
          <a:p>
            <a:pPr marL="342900" lvl="1" indent="0">
              <a:buNone/>
            </a:pPr>
            <a:r>
              <a:rPr lang="en-US" sz="2100" dirty="0">
                <a:solidFill>
                  <a:srgbClr val="002060"/>
                </a:solidFill>
              </a:rPr>
              <a:t>Onchocerciasis</a:t>
            </a:r>
          </a:p>
          <a:p>
            <a:pPr marL="342900" lvl="1" indent="0">
              <a:buNone/>
            </a:pPr>
            <a:r>
              <a:rPr lang="en-US" sz="2100" dirty="0">
                <a:solidFill>
                  <a:srgbClr val="002060"/>
                </a:solidFill>
              </a:rPr>
              <a:t>Childhood Blindness</a:t>
            </a:r>
          </a:p>
          <a:p>
            <a:pPr marL="342900" lvl="1" indent="0">
              <a:buNone/>
            </a:pPr>
            <a:r>
              <a:rPr lang="en-US" sz="2100" dirty="0">
                <a:solidFill>
                  <a:srgbClr val="002060"/>
                </a:solidFill>
              </a:rPr>
              <a:t>Refractive Error and Low Vision</a:t>
            </a:r>
          </a:p>
          <a:p>
            <a:pPr marL="0" indent="0">
              <a:buNone/>
            </a:pPr>
            <a:r>
              <a:rPr lang="en-US" sz="2400" dirty="0">
                <a:solidFill>
                  <a:srgbClr val="002060"/>
                </a:solidFill>
              </a:rPr>
              <a:t>2. </a:t>
            </a:r>
            <a:r>
              <a:rPr lang="en-US" sz="2400" b="1" dirty="0">
                <a:solidFill>
                  <a:srgbClr val="002060"/>
                </a:solidFill>
              </a:rPr>
              <a:t>Human resource development</a:t>
            </a:r>
          </a:p>
          <a:p>
            <a:pPr marL="0" indent="0">
              <a:buNone/>
            </a:pPr>
            <a:r>
              <a:rPr lang="en-US" sz="2400" dirty="0">
                <a:solidFill>
                  <a:srgbClr val="002060"/>
                </a:solidFill>
              </a:rPr>
              <a:t>3. </a:t>
            </a:r>
            <a:r>
              <a:rPr lang="en-US" sz="2400" b="1" dirty="0">
                <a:solidFill>
                  <a:srgbClr val="002060"/>
                </a:solidFill>
              </a:rPr>
              <a:t>Infrastructure development</a:t>
            </a:r>
          </a:p>
        </p:txBody>
      </p:sp>
      <p:sp>
        <p:nvSpPr>
          <p:cNvPr id="8" name="Rectangle 49">
            <a:extLst>
              <a:ext uri="{FF2B5EF4-FFF2-40B4-BE49-F238E27FC236}">
                <a16:creationId xmlns:a16="http://schemas.microsoft.com/office/drawing/2014/main" id="{E0A871CE-F165-9043-AB6F-8B688721646F}"/>
              </a:ext>
            </a:extLst>
          </p:cNvPr>
          <p:cNvSpPr txBox="1">
            <a:spLocks noChangeArrowheads="1"/>
          </p:cNvSpPr>
          <p:nvPr/>
        </p:nvSpPr>
        <p:spPr>
          <a:xfrm>
            <a:off x="440654" y="238354"/>
            <a:ext cx="9084346" cy="909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1999 – VISION 2020: The Right to Sight</a:t>
            </a:r>
          </a:p>
        </p:txBody>
      </p:sp>
    </p:spTree>
    <p:extLst>
      <p:ext uri="{BB962C8B-B14F-4D97-AF65-F5344CB8AC3E}">
        <p14:creationId xmlns:p14="http://schemas.microsoft.com/office/powerpoint/2010/main" val="217047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759086" y="1959016"/>
            <a:ext cx="6451997" cy="36004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AU" sz="1350" dirty="0">
              <a:cs typeface="Arial Unicode MS" charset="0"/>
            </a:endParaRPr>
          </a:p>
        </p:txBody>
      </p:sp>
      <p:sp>
        <p:nvSpPr>
          <p:cNvPr id="23558" name="Text Box 6"/>
          <p:cNvSpPr txBox="1">
            <a:spLocks noChangeArrowheads="1"/>
          </p:cNvSpPr>
          <p:nvPr/>
        </p:nvSpPr>
        <p:spPr bwMode="auto">
          <a:xfrm>
            <a:off x="1496549" y="3226319"/>
            <a:ext cx="157519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b="1" dirty="0">
                <a:solidFill>
                  <a:schemeClr val="accent4"/>
                </a:solidFill>
                <a:cs typeface="Arial Unicode MS" charset="0"/>
              </a:rPr>
              <a:t>Technical Assistance</a:t>
            </a:r>
          </a:p>
        </p:txBody>
      </p:sp>
      <p:sp>
        <p:nvSpPr>
          <p:cNvPr id="23559" name="Text Box 7"/>
          <p:cNvSpPr txBox="1">
            <a:spLocks noChangeArrowheads="1"/>
          </p:cNvSpPr>
          <p:nvPr/>
        </p:nvSpPr>
        <p:spPr bwMode="auto">
          <a:xfrm>
            <a:off x="7609250" y="3181322"/>
            <a:ext cx="133111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b="1" dirty="0">
                <a:solidFill>
                  <a:srgbClr val="014183"/>
                </a:solidFill>
                <a:cs typeface="Arial Unicode MS" charset="0"/>
              </a:rPr>
              <a:t>Capacity</a:t>
            </a:r>
          </a:p>
          <a:p>
            <a:pPr algn="ctr">
              <a:defRPr/>
            </a:pPr>
            <a:r>
              <a:rPr lang="en-US" b="1" dirty="0">
                <a:solidFill>
                  <a:srgbClr val="014183"/>
                </a:solidFill>
                <a:cs typeface="Arial Unicode MS" charset="0"/>
              </a:rPr>
              <a:t>Building</a:t>
            </a:r>
          </a:p>
        </p:txBody>
      </p:sp>
      <p:sp>
        <p:nvSpPr>
          <p:cNvPr id="23560" name="Text Box 8"/>
          <p:cNvSpPr txBox="1">
            <a:spLocks noChangeArrowheads="1"/>
          </p:cNvSpPr>
          <p:nvPr/>
        </p:nvSpPr>
        <p:spPr bwMode="auto">
          <a:xfrm>
            <a:off x="1327041" y="5060474"/>
            <a:ext cx="7848600" cy="1015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000" b="1" dirty="0">
                <a:solidFill>
                  <a:srgbClr val="002060"/>
                </a:solidFill>
                <a:latin typeface="Arial Black" charset="0"/>
                <a:cs typeface="Arial Unicode MS" charset="0"/>
              </a:rPr>
              <a:t>National Partners - National Vision 2020 Plans</a:t>
            </a:r>
          </a:p>
          <a:p>
            <a:pPr algn="ctr">
              <a:defRPr/>
            </a:pPr>
            <a:r>
              <a:rPr lang="en-US" sz="2000" b="1" dirty="0">
                <a:solidFill>
                  <a:srgbClr val="002060"/>
                </a:solidFill>
                <a:cs typeface="Arial Unicode MS" charset="0"/>
              </a:rPr>
              <a:t>Sustainable program delivery</a:t>
            </a:r>
          </a:p>
          <a:p>
            <a:pPr algn="ctr">
              <a:defRPr/>
            </a:pPr>
            <a:r>
              <a:rPr lang="en-US" sz="2000" b="1" dirty="0">
                <a:solidFill>
                  <a:srgbClr val="002060"/>
                </a:solidFill>
              </a:rPr>
              <a:t>Government, NGOs, civil society working together</a:t>
            </a:r>
          </a:p>
        </p:txBody>
      </p:sp>
      <p:grpSp>
        <p:nvGrpSpPr>
          <p:cNvPr id="11271" name="Group 9"/>
          <p:cNvGrpSpPr>
            <a:grpSpLocks/>
          </p:cNvGrpSpPr>
          <p:nvPr/>
        </p:nvGrpSpPr>
        <p:grpSpPr bwMode="auto">
          <a:xfrm>
            <a:off x="3181442" y="1385440"/>
            <a:ext cx="4049316" cy="3521758"/>
            <a:chOff x="1536" y="912"/>
            <a:chExt cx="3183" cy="2671"/>
          </a:xfrm>
        </p:grpSpPr>
        <p:sp>
          <p:nvSpPr>
            <p:cNvPr id="23562" name="Oval 10"/>
            <p:cNvSpPr>
              <a:spLocks noChangeArrowheads="1"/>
            </p:cNvSpPr>
            <p:nvPr/>
          </p:nvSpPr>
          <p:spPr bwMode="auto">
            <a:xfrm>
              <a:off x="1536" y="912"/>
              <a:ext cx="2080" cy="2032"/>
            </a:xfrm>
            <a:prstGeom prst="ellipse">
              <a:avLst/>
            </a:prstGeom>
            <a:solidFill>
              <a:schemeClr val="accent1">
                <a:alpha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dirty="0">
                <a:cs typeface="Arial Unicode MS" charset="0"/>
              </a:endParaRPr>
            </a:p>
          </p:txBody>
        </p:sp>
        <p:sp>
          <p:nvSpPr>
            <p:cNvPr id="23563" name="Oval 11"/>
            <p:cNvSpPr>
              <a:spLocks noChangeArrowheads="1"/>
            </p:cNvSpPr>
            <p:nvPr/>
          </p:nvSpPr>
          <p:spPr bwMode="auto">
            <a:xfrm>
              <a:off x="2639" y="912"/>
              <a:ext cx="2080" cy="2032"/>
            </a:xfrm>
            <a:prstGeom prst="ellipse">
              <a:avLst/>
            </a:prstGeom>
            <a:solidFill>
              <a:schemeClr val="accent2">
                <a:alpha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dirty="0">
                <a:cs typeface="Arial Unicode MS" charset="0"/>
              </a:endParaRPr>
            </a:p>
          </p:txBody>
        </p:sp>
        <p:sp>
          <p:nvSpPr>
            <p:cNvPr id="23564" name="Oval 12"/>
            <p:cNvSpPr>
              <a:spLocks noChangeArrowheads="1"/>
            </p:cNvSpPr>
            <p:nvPr/>
          </p:nvSpPr>
          <p:spPr bwMode="auto">
            <a:xfrm>
              <a:off x="2064" y="1551"/>
              <a:ext cx="2081" cy="2032"/>
            </a:xfrm>
            <a:prstGeom prst="ellipse">
              <a:avLst/>
            </a:prstGeom>
            <a:solidFill>
              <a:schemeClr val="folHlink">
                <a:alpha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dirty="0">
                <a:cs typeface="Arial Unicode MS" charset="0"/>
              </a:endParaRPr>
            </a:p>
          </p:txBody>
        </p:sp>
      </p:grpSp>
      <p:pic>
        <p:nvPicPr>
          <p:cNvPr id="11273"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9667" y="2515590"/>
            <a:ext cx="2123349" cy="1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80339" y="2116794"/>
            <a:ext cx="1639886"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descr="Logo, company name&#10;&#10;Description automatically generated">
            <a:extLst>
              <a:ext uri="{FF2B5EF4-FFF2-40B4-BE49-F238E27FC236}">
                <a16:creationId xmlns:a16="http://schemas.microsoft.com/office/drawing/2014/main" id="{C67B4033-B7FB-4934-BC14-DD63E97B15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3415" y="1965224"/>
            <a:ext cx="1684520" cy="1107819"/>
          </a:xfrm>
          <a:prstGeom prst="rect">
            <a:avLst/>
          </a:prstGeom>
        </p:spPr>
      </p:pic>
      <p:sp>
        <p:nvSpPr>
          <p:cNvPr id="16" name="Rectangle 49">
            <a:extLst>
              <a:ext uri="{FF2B5EF4-FFF2-40B4-BE49-F238E27FC236}">
                <a16:creationId xmlns:a16="http://schemas.microsoft.com/office/drawing/2014/main" id="{880ABAD7-0FE7-474C-AC0F-17A3D1ADE7A0}"/>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VISION 2020: The Right to Sight</a:t>
            </a:r>
          </a:p>
        </p:txBody>
      </p:sp>
    </p:spTree>
    <p:extLst>
      <p:ext uri="{BB962C8B-B14F-4D97-AF65-F5344CB8AC3E}">
        <p14:creationId xmlns:p14="http://schemas.microsoft.com/office/powerpoint/2010/main" val="25721826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WHA room">
            <a:extLst>
              <a:ext uri="{FF2B5EF4-FFF2-40B4-BE49-F238E27FC236}">
                <a16:creationId xmlns:a16="http://schemas.microsoft.com/office/drawing/2014/main" id="{6B44982B-8DBF-456A-B1ED-7DFC54C1DE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1945852"/>
            <a:ext cx="3565730" cy="2168948"/>
          </a:xfrm>
          <a:prstGeom prst="rect">
            <a:avLst/>
          </a:prstGeom>
          <a:noFill/>
          <a:ln w="127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B9D7B0-FD3E-43F7-9B37-F25A4C6364CF}"/>
              </a:ext>
            </a:extLst>
          </p:cNvPr>
          <p:cNvSpPr txBox="1"/>
          <p:nvPr/>
        </p:nvSpPr>
        <p:spPr>
          <a:xfrm>
            <a:off x="367343" y="1647603"/>
            <a:ext cx="6061996" cy="4832092"/>
          </a:xfrm>
          <a:prstGeom prst="rect">
            <a:avLst/>
          </a:prstGeom>
          <a:noFill/>
        </p:spPr>
        <p:txBody>
          <a:bodyPr wrap="square" rtlCol="0">
            <a:spAutoFit/>
          </a:bodyPr>
          <a:lstStyle/>
          <a:p>
            <a:r>
              <a:rPr lang="en-US" sz="2200" dirty="0">
                <a:solidFill>
                  <a:srgbClr val="002060"/>
                </a:solidFill>
              </a:rPr>
              <a:t>28 May 2003</a:t>
            </a:r>
          </a:p>
          <a:p>
            <a:r>
              <a:rPr lang="en-US" sz="2200" dirty="0">
                <a:solidFill>
                  <a:srgbClr val="002060"/>
                </a:solidFill>
              </a:rPr>
              <a:t>WHA56.26 Elimination of avoidable blindness</a:t>
            </a:r>
          </a:p>
          <a:p>
            <a:endParaRPr lang="en-US" sz="2200" dirty="0">
              <a:solidFill>
                <a:srgbClr val="002060"/>
              </a:solidFill>
            </a:endParaRPr>
          </a:p>
          <a:p>
            <a:r>
              <a:rPr lang="en-US" sz="2200" dirty="0">
                <a:solidFill>
                  <a:srgbClr val="002060"/>
                </a:solidFill>
              </a:rPr>
              <a:t>27 May 2006</a:t>
            </a:r>
          </a:p>
          <a:p>
            <a:r>
              <a:rPr lang="en-US" sz="2200" dirty="0">
                <a:solidFill>
                  <a:srgbClr val="002060"/>
                </a:solidFill>
              </a:rPr>
              <a:t>WHA59.25 Prevention of avoidable blindness and visual impairment</a:t>
            </a:r>
          </a:p>
          <a:p>
            <a:endParaRPr lang="en-US" sz="2200" dirty="0">
              <a:solidFill>
                <a:srgbClr val="002060"/>
              </a:solidFill>
            </a:endParaRPr>
          </a:p>
          <a:p>
            <a:r>
              <a:rPr lang="en-US" sz="2200" dirty="0">
                <a:solidFill>
                  <a:srgbClr val="002060"/>
                </a:solidFill>
              </a:rPr>
              <a:t>21 May 2009</a:t>
            </a:r>
          </a:p>
          <a:p>
            <a:r>
              <a:rPr lang="en-US" sz="2200" dirty="0">
                <a:solidFill>
                  <a:srgbClr val="002060"/>
                </a:solidFill>
              </a:rPr>
              <a:t>WHA62.1 Prevention of avoidable blindness and visual impairment</a:t>
            </a:r>
          </a:p>
          <a:p>
            <a:endParaRPr lang="en-US" sz="2200" dirty="0">
              <a:solidFill>
                <a:srgbClr val="002060"/>
              </a:solidFill>
            </a:endParaRPr>
          </a:p>
          <a:p>
            <a:r>
              <a:rPr lang="en-US" sz="2200" b="1" dirty="0">
                <a:solidFill>
                  <a:srgbClr val="002060"/>
                </a:solidFill>
              </a:rPr>
              <a:t>May 2013</a:t>
            </a:r>
          </a:p>
          <a:p>
            <a:r>
              <a:rPr lang="en-US" sz="2200" b="1" dirty="0">
                <a:solidFill>
                  <a:srgbClr val="002060"/>
                </a:solidFill>
              </a:rPr>
              <a:t>WHA66.4 Towards universal eye health: a global action plan 2014-2019</a:t>
            </a:r>
          </a:p>
        </p:txBody>
      </p:sp>
      <p:pic>
        <p:nvPicPr>
          <p:cNvPr id="11" name="Picture 2">
            <a:extLst>
              <a:ext uri="{FF2B5EF4-FFF2-40B4-BE49-F238E27FC236}">
                <a16:creationId xmlns:a16="http://schemas.microsoft.com/office/drawing/2014/main" id="{9E22376C-C36F-40F7-80C7-658CD2122ED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955418">
            <a:off x="6764575" y="4053817"/>
            <a:ext cx="1686185" cy="2426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CBB3BDB-19FD-49A0-A38E-D131576C5E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26496">
            <a:off x="8422805" y="4144933"/>
            <a:ext cx="1584485" cy="2244229"/>
          </a:xfrm>
          <a:prstGeom prst="rect">
            <a:avLst/>
          </a:prstGeom>
        </p:spPr>
      </p:pic>
      <p:sp>
        <p:nvSpPr>
          <p:cNvPr id="10" name="Rectangle 49">
            <a:extLst>
              <a:ext uri="{FF2B5EF4-FFF2-40B4-BE49-F238E27FC236}">
                <a16:creationId xmlns:a16="http://schemas.microsoft.com/office/drawing/2014/main" id="{8ECCBB9D-D1F7-7D41-9FAE-E055AA76888C}"/>
              </a:ext>
            </a:extLst>
          </p:cNvPr>
          <p:cNvSpPr txBox="1">
            <a:spLocks noChangeArrowheads="1"/>
          </p:cNvSpPr>
          <p:nvPr/>
        </p:nvSpPr>
        <p:spPr>
          <a:xfrm>
            <a:off x="367343" y="508662"/>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Four World Health Assembly &amp; Executive Board resolutions</a:t>
            </a:r>
          </a:p>
        </p:txBody>
      </p:sp>
    </p:spTree>
    <p:extLst>
      <p:ext uri="{BB962C8B-B14F-4D97-AF65-F5344CB8AC3E}">
        <p14:creationId xmlns:p14="http://schemas.microsoft.com/office/powerpoint/2010/main" val="991079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0654" y="1736168"/>
            <a:ext cx="6120063" cy="3740349"/>
          </a:xfrm>
        </p:spPr>
        <p:txBody>
          <a:bodyPr>
            <a:normAutofit fontScale="92500" lnSpcReduction="10000"/>
          </a:bodyPr>
          <a:lstStyle/>
          <a:p>
            <a:pPr marL="0" indent="0">
              <a:buNone/>
            </a:pPr>
            <a:r>
              <a:rPr lang="en-US" sz="3000" dirty="0">
                <a:solidFill>
                  <a:srgbClr val="002060"/>
                </a:solidFill>
              </a:rPr>
              <a:t>Global Target</a:t>
            </a:r>
          </a:p>
          <a:p>
            <a:pPr lvl="1"/>
            <a:r>
              <a:rPr lang="en-US" dirty="0">
                <a:solidFill>
                  <a:srgbClr val="002060"/>
                </a:solidFill>
              </a:rPr>
              <a:t>25% reduction in avoidable visual impairment from 2010 to 2019</a:t>
            </a:r>
          </a:p>
          <a:p>
            <a:pPr lvl="1"/>
            <a:endParaRPr lang="en-US" sz="900" dirty="0">
              <a:solidFill>
                <a:srgbClr val="002060"/>
              </a:solidFill>
            </a:endParaRPr>
          </a:p>
          <a:p>
            <a:pPr marL="0" indent="0">
              <a:buNone/>
            </a:pPr>
            <a:r>
              <a:rPr lang="en-US" sz="3000" dirty="0">
                <a:solidFill>
                  <a:srgbClr val="002060"/>
                </a:solidFill>
              </a:rPr>
              <a:t>Indicators</a:t>
            </a:r>
          </a:p>
          <a:p>
            <a:pPr lvl="1"/>
            <a:r>
              <a:rPr lang="en-US" dirty="0">
                <a:solidFill>
                  <a:srgbClr val="002060"/>
                </a:solidFill>
              </a:rPr>
              <a:t>Prevalence and cause of visual impairment</a:t>
            </a:r>
          </a:p>
          <a:p>
            <a:pPr lvl="1"/>
            <a:r>
              <a:rPr lang="en-US" dirty="0">
                <a:solidFill>
                  <a:srgbClr val="002060"/>
                </a:solidFill>
              </a:rPr>
              <a:t>Cataract surgery rate and coverage</a:t>
            </a:r>
          </a:p>
          <a:p>
            <a:pPr lvl="1"/>
            <a:r>
              <a:rPr lang="en-US" dirty="0">
                <a:solidFill>
                  <a:srgbClr val="002060"/>
                </a:solidFill>
              </a:rPr>
              <a:t>Eye care personnel by cadre</a:t>
            </a:r>
          </a:p>
          <a:p>
            <a:pPr lvl="1"/>
            <a:endParaRPr lang="en-US" sz="900" dirty="0">
              <a:solidFill>
                <a:srgbClr val="002060"/>
              </a:solidFill>
            </a:endParaRPr>
          </a:p>
          <a:p>
            <a:pPr marL="0" indent="0">
              <a:buNone/>
            </a:pPr>
            <a:r>
              <a:rPr lang="en-US" sz="3000" dirty="0">
                <a:solidFill>
                  <a:srgbClr val="002060"/>
                </a:solidFill>
              </a:rPr>
              <a:t>Reporting</a:t>
            </a:r>
          </a:p>
          <a:p>
            <a:pPr lvl="1"/>
            <a:r>
              <a:rPr lang="en-US" dirty="0">
                <a:solidFill>
                  <a:srgbClr val="002060"/>
                </a:solidFill>
              </a:rPr>
              <a:t>To WHA in 2017 and 2020</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15515">
            <a:off x="8178167" y="1850160"/>
            <a:ext cx="2660572" cy="3768374"/>
          </a:xfrm>
          <a:prstGeom prst="rect">
            <a:avLst/>
          </a:prstGeom>
        </p:spPr>
      </p:pic>
      <p:pic>
        <p:nvPicPr>
          <p:cNvPr id="7" name="Image 5" descr="WHA 61 high resolution.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44714" y="4315690"/>
            <a:ext cx="3098316"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9">
            <a:extLst>
              <a:ext uri="{FF2B5EF4-FFF2-40B4-BE49-F238E27FC236}">
                <a16:creationId xmlns:a16="http://schemas.microsoft.com/office/drawing/2014/main" id="{79D1B291-53AE-9248-86EE-E90719A62B94}"/>
              </a:ext>
            </a:extLst>
          </p:cNvPr>
          <p:cNvSpPr txBox="1">
            <a:spLocks noChangeArrowheads="1"/>
          </p:cNvSpPr>
          <p:nvPr/>
        </p:nvSpPr>
        <p:spPr>
          <a:xfrm>
            <a:off x="440654" y="238354"/>
            <a:ext cx="90678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mn-lt"/>
              </a:rPr>
              <a:t>2013: WHO Global Action Plan, 65</a:t>
            </a:r>
            <a:r>
              <a:rPr lang="en-US" sz="3200" b="1" baseline="30000" dirty="0">
                <a:solidFill>
                  <a:srgbClr val="002060"/>
                </a:solidFill>
                <a:latin typeface="+mn-lt"/>
              </a:rPr>
              <a:t>th</a:t>
            </a:r>
            <a:r>
              <a:rPr lang="en-US" sz="3200" b="1" dirty="0">
                <a:solidFill>
                  <a:srgbClr val="002060"/>
                </a:solidFill>
                <a:latin typeface="+mn-lt"/>
              </a:rPr>
              <a:t> WHA</a:t>
            </a:r>
          </a:p>
        </p:txBody>
      </p:sp>
    </p:spTree>
    <p:extLst>
      <p:ext uri="{BB962C8B-B14F-4D97-AF65-F5344CB8AC3E}">
        <p14:creationId xmlns:p14="http://schemas.microsoft.com/office/powerpoint/2010/main" val="4624039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8.9|4.5|4.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6F4ACF350DEC4CAB868C29E865EB05" ma:contentTypeVersion="12" ma:contentTypeDescription="Create a new document." ma:contentTypeScope="" ma:versionID="1e306864ef5375bdee122e506bef8e66">
  <xsd:schema xmlns:xsd="http://www.w3.org/2001/XMLSchema" xmlns:xs="http://www.w3.org/2001/XMLSchema" xmlns:p="http://schemas.microsoft.com/office/2006/metadata/properties" xmlns:ns2="63564cba-ca77-4127-a528-c9f6c45541b0" xmlns:ns3="549f7c43-502d-4833-b356-08b62674dd6a" targetNamespace="http://schemas.microsoft.com/office/2006/metadata/properties" ma:root="true" ma:fieldsID="902b2aca6e7c514db42f87bb5040dd7a" ns2:_="" ns3:_="">
    <xsd:import namespace="63564cba-ca77-4127-a528-c9f6c45541b0"/>
    <xsd:import namespace="549f7c43-502d-4833-b356-08b62674dd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64cba-ca77-4127-a528-c9f6c45541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9f7c43-502d-4833-b356-08b62674dd6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6B9D36-D1C2-4774-8BF4-C8A2BC29418D}">
  <ds:schemaRefs>
    <ds:schemaRef ds:uri="http://schemas.microsoft.com/sharepoint/v3/contenttype/forms"/>
  </ds:schemaRefs>
</ds:datastoreItem>
</file>

<file path=customXml/itemProps2.xml><?xml version="1.0" encoding="utf-8"?>
<ds:datastoreItem xmlns:ds="http://schemas.openxmlformats.org/officeDocument/2006/customXml" ds:itemID="{FE56DC49-1177-4E4A-B9FE-C86386B10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64cba-ca77-4127-a528-c9f6c45541b0"/>
    <ds:schemaRef ds:uri="549f7c43-502d-4833-b356-08b62674d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9FD086-BCBF-4BE0-9919-4C676FDA5479}">
  <ds:schemaRefs>
    <ds:schemaRef ds:uri="http://schemas.microsoft.com/office/2006/metadata/longProperties"/>
  </ds:schemaRefs>
</ds:datastoreItem>
</file>

<file path=customXml/itemProps4.xml><?xml version="1.0" encoding="utf-8"?>
<ds:datastoreItem xmlns:ds="http://schemas.openxmlformats.org/officeDocument/2006/customXml" ds:itemID="{BF4A1F85-BC65-4F9E-9BE4-18C905E6579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4741</TotalTime>
  <Words>3972</Words>
  <Application>Microsoft Office PowerPoint</Application>
  <PresentationFormat>Widescreen</PresentationFormat>
  <Paragraphs>409</Paragraphs>
  <Slides>32</Slides>
  <Notes>31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 Black</vt:lpstr>
      <vt:lpstr>Arial Unicode MS</vt:lpstr>
      <vt:lpstr>Calibri</vt:lpstr>
      <vt:lpstr>Calibri Light</vt:lpstr>
      <vt:lpstr>Garamond</vt:lpstr>
      <vt:lpstr>Symbol</vt:lpstr>
      <vt:lpstr>Times</vt:lpstr>
      <vt:lpstr>Times New Roman</vt:lpstr>
      <vt:lpstr>Office Theme</vt:lpstr>
      <vt:lpstr>PowerPoint Presentation</vt:lpstr>
      <vt:lpstr>PowerPoint Presentation</vt:lpstr>
      <vt:lpstr>1996: WHO Projections with &amp; without VISION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ICEH Vitamin A Deficiency: 2020 Twenty years of childhood blindness: what have we learnt?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International Eye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GTU Review Course 2005 Ophthalmology in Developing Countries</dc:title>
  <dc:subject/>
  <dc:creator>Victoria M. Sheffield</dc:creator>
  <dc:description>2004 WHO Data</dc:description>
  <cp:lastModifiedBy>Victoria Sheffield</cp:lastModifiedBy>
  <cp:revision>363</cp:revision>
  <cp:lastPrinted>2002-07-12T14:11:35Z</cp:lastPrinted>
  <dcterms:created xsi:type="dcterms:W3CDTF">1997-09-17T10:32:52Z</dcterms:created>
  <dcterms:modified xsi:type="dcterms:W3CDTF">2021-01-12T22:52:26Z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1867000.00000000</vt:lpwstr>
  </property>
  <property fmtid="{D5CDD505-2E9C-101B-9397-08002B2CF9AE}" pid="3" name="ContentTypeId">
    <vt:lpwstr>0x010100F26F4ACF350DEC4CAB868C29E865EB05</vt:lpwstr>
  </property>
</Properties>
</file>