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301" r:id="rId6"/>
    <p:sldId id="311" r:id="rId7"/>
    <p:sldId id="300" r:id="rId8"/>
    <p:sldId id="303" r:id="rId9"/>
    <p:sldId id="304" r:id="rId10"/>
    <p:sldId id="305" r:id="rId11"/>
    <p:sldId id="309" r:id="rId12"/>
    <p:sldId id="287" r:id="rId13"/>
    <p:sldId id="308" r:id="rId14"/>
    <p:sldId id="307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e Gray" initials="ZG" lastIdx="1" clrIdx="0">
    <p:extLst>
      <p:ext uri="{19B8F6BF-5375-455C-9EA6-DF929625EA0E}">
        <p15:presenceInfo xmlns:p15="http://schemas.microsoft.com/office/powerpoint/2012/main" userId="Zoe Gray" providerId="None"/>
      </p:ext>
    </p:extLst>
  </p:cmAuthor>
  <p:cmAuthor id="2" name="Jessica Crofts-Lawrence" initials="JCL" lastIdx="6" clrIdx="1">
    <p:extLst>
      <p:ext uri="{19B8F6BF-5375-455C-9EA6-DF929625EA0E}">
        <p15:presenceInfo xmlns:p15="http://schemas.microsoft.com/office/powerpoint/2012/main" userId="S::JCrofts-Lawrence@iapb.org::41d2628c-f9f2-4872-9a1a-210543d62b64" providerId="AD"/>
      </p:ext>
    </p:extLst>
  </p:cmAuthor>
  <p:cmAuthor id="3" name="Zoe Gray" initials="ZG [2]" lastIdx="11" clrIdx="2">
    <p:extLst>
      <p:ext uri="{19B8F6BF-5375-455C-9EA6-DF929625EA0E}">
        <p15:presenceInfo xmlns:p15="http://schemas.microsoft.com/office/powerpoint/2012/main" userId="S::zgray@iapb.org::ca3e5eb2-2df8-4d3b-b2f0-57d59d768e1c" providerId="AD"/>
      </p:ext>
    </p:extLst>
  </p:cmAuthor>
  <p:cmAuthor id="4" name="Yuddha Sapkota" initials="YS" lastIdx="1" clrIdx="3">
    <p:extLst>
      <p:ext uri="{19B8F6BF-5375-455C-9EA6-DF929625EA0E}">
        <p15:presenceInfo xmlns:p15="http://schemas.microsoft.com/office/powerpoint/2012/main" userId="S::ysapkota@iapb.org::ec09ac89-f7e1-4c2c-b871-e58e4f3443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2F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96"/>
  </p:normalViewPr>
  <p:slideViewPr>
    <p:cSldViewPr snapToGrid="0">
      <p:cViewPr varScale="1">
        <p:scale>
          <a:sx n="68" d="100"/>
          <a:sy n="68" d="100"/>
        </p:scale>
        <p:origin x="21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7383B-7B81-448C-B1ED-0290BF617D0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AC308FE-22CB-4330-B22B-ECE5613ED7B8}">
      <dgm:prSet phldrT="[Text]"/>
      <dgm:spPr/>
      <dgm:t>
        <a:bodyPr/>
        <a:lstStyle/>
        <a:p>
          <a:r>
            <a:rPr lang="en-US"/>
            <a:t>Strategic Guidance</a:t>
          </a:r>
        </a:p>
      </dgm:t>
    </dgm:pt>
    <dgm:pt modelId="{078E10F9-5400-45AD-9997-17AA78A969DD}" type="parTrans" cxnId="{F2A4A7C5-E1CD-493C-AB00-0DB77509AF93}">
      <dgm:prSet/>
      <dgm:spPr/>
      <dgm:t>
        <a:bodyPr/>
        <a:lstStyle/>
        <a:p>
          <a:endParaRPr lang="en-US"/>
        </a:p>
      </dgm:t>
    </dgm:pt>
    <dgm:pt modelId="{AD60EBAF-76D6-4FCC-9DD4-C1ED3187D269}" type="sibTrans" cxnId="{F2A4A7C5-E1CD-493C-AB00-0DB77509AF93}">
      <dgm:prSet/>
      <dgm:spPr/>
      <dgm:t>
        <a:bodyPr/>
        <a:lstStyle/>
        <a:p>
          <a:endParaRPr lang="en-US"/>
        </a:p>
      </dgm:t>
    </dgm:pt>
    <dgm:pt modelId="{61A55035-FCFE-45A9-9F02-7A9F07543F76}">
      <dgm:prSet phldrT="[Text]"/>
      <dgm:spPr/>
      <dgm:t>
        <a:bodyPr/>
        <a:lstStyle/>
        <a:p>
          <a:r>
            <a:rPr lang="en-US"/>
            <a:t>Guide For Action</a:t>
          </a:r>
        </a:p>
      </dgm:t>
    </dgm:pt>
    <dgm:pt modelId="{E36714CC-7A3C-4EA7-B58E-5F4695205C0D}" type="parTrans" cxnId="{482DA85D-6FCA-4231-BB5E-1BD410346EEF}">
      <dgm:prSet/>
      <dgm:spPr/>
      <dgm:t>
        <a:bodyPr/>
        <a:lstStyle/>
        <a:p>
          <a:endParaRPr lang="en-US"/>
        </a:p>
      </dgm:t>
    </dgm:pt>
    <dgm:pt modelId="{3D5FFF1D-C967-47A3-8464-2EF3E786FA66}" type="sibTrans" cxnId="{482DA85D-6FCA-4231-BB5E-1BD410346EEF}">
      <dgm:prSet/>
      <dgm:spPr/>
      <dgm:t>
        <a:bodyPr/>
        <a:lstStyle/>
        <a:p>
          <a:endParaRPr lang="en-US"/>
        </a:p>
      </dgm:t>
    </dgm:pt>
    <dgm:pt modelId="{E31C2856-DD2B-4C64-830F-F6E89E45D181}">
      <dgm:prSet phldrT="[Text]"/>
      <dgm:spPr/>
      <dgm:t>
        <a:bodyPr/>
        <a:lstStyle/>
        <a:p>
          <a:r>
            <a:rPr lang="en-US"/>
            <a:t>Package of Eye Care Interventions</a:t>
          </a:r>
        </a:p>
      </dgm:t>
    </dgm:pt>
    <dgm:pt modelId="{6C685C49-4A0A-49C4-9C19-CBCE8DF30AF4}" type="parTrans" cxnId="{CDFD232B-B903-45BC-AC98-15F8B8F1063D}">
      <dgm:prSet/>
      <dgm:spPr/>
      <dgm:t>
        <a:bodyPr/>
        <a:lstStyle/>
        <a:p>
          <a:endParaRPr lang="en-US"/>
        </a:p>
      </dgm:t>
    </dgm:pt>
    <dgm:pt modelId="{7D532CC3-31B5-4939-BE39-52802786E644}" type="sibTrans" cxnId="{CDFD232B-B903-45BC-AC98-15F8B8F1063D}">
      <dgm:prSet/>
      <dgm:spPr/>
      <dgm:t>
        <a:bodyPr/>
        <a:lstStyle/>
        <a:p>
          <a:endParaRPr lang="en-US"/>
        </a:p>
      </dgm:t>
    </dgm:pt>
    <dgm:pt modelId="{CE9B70ED-4169-487C-8B2B-C26E80219775}">
      <dgm:prSet phldrT="[Text]"/>
      <dgm:spPr/>
      <dgm:t>
        <a:bodyPr/>
        <a:lstStyle/>
        <a:p>
          <a:r>
            <a:rPr lang="en-US" dirty="0"/>
            <a:t>Monitoring framework menu of indicators</a:t>
          </a:r>
        </a:p>
      </dgm:t>
    </dgm:pt>
    <dgm:pt modelId="{DEE28A03-491D-44E7-955C-A34AF6E4287B}" type="parTrans" cxnId="{8BE0BD92-12EA-4D94-99D9-F09F23B1007A}">
      <dgm:prSet/>
      <dgm:spPr/>
      <dgm:t>
        <a:bodyPr/>
        <a:lstStyle/>
        <a:p>
          <a:endParaRPr lang="en-US"/>
        </a:p>
      </dgm:t>
    </dgm:pt>
    <dgm:pt modelId="{C5D4E3C7-2E2B-4484-A901-A097DE2F4D0A}" type="sibTrans" cxnId="{8BE0BD92-12EA-4D94-99D9-F09F23B1007A}">
      <dgm:prSet/>
      <dgm:spPr/>
      <dgm:t>
        <a:bodyPr/>
        <a:lstStyle/>
        <a:p>
          <a:endParaRPr lang="en-US"/>
        </a:p>
      </dgm:t>
    </dgm:pt>
    <dgm:pt modelId="{D9DF17C2-5BF1-4C3A-8D3F-F7AB387BA556}">
      <dgm:prSet phldrT="[Text]"/>
      <dgm:spPr/>
      <dgm:t>
        <a:bodyPr/>
        <a:lstStyle/>
        <a:p>
          <a:r>
            <a:rPr lang="en-US" dirty="0"/>
            <a:t>Eye Care Competency Framework</a:t>
          </a:r>
        </a:p>
      </dgm:t>
    </dgm:pt>
    <dgm:pt modelId="{0F603E0D-3C26-459B-AAC9-E41B3D6E6CB2}" type="parTrans" cxnId="{D26A39C7-0E37-4719-8912-11135F2FC12F}">
      <dgm:prSet/>
      <dgm:spPr/>
      <dgm:t>
        <a:bodyPr/>
        <a:lstStyle/>
        <a:p>
          <a:endParaRPr lang="en-US"/>
        </a:p>
      </dgm:t>
    </dgm:pt>
    <dgm:pt modelId="{FEDE14EF-3D53-492A-9517-810D09B8A99C}" type="sibTrans" cxnId="{D26A39C7-0E37-4719-8912-11135F2FC12F}">
      <dgm:prSet/>
      <dgm:spPr/>
      <dgm:t>
        <a:bodyPr/>
        <a:lstStyle/>
        <a:p>
          <a:endParaRPr lang="en-US"/>
        </a:p>
      </dgm:t>
    </dgm:pt>
    <dgm:pt modelId="{5ECB27C2-8343-4842-B48A-B8F603455C15}" type="pres">
      <dgm:prSet presAssocID="{3B37383B-7B81-448C-B1ED-0290BF617D03}" presName="Name0" presStyleCnt="0">
        <dgm:presLayoutVars>
          <dgm:dir/>
          <dgm:resizeHandles val="exact"/>
        </dgm:presLayoutVars>
      </dgm:prSet>
      <dgm:spPr/>
    </dgm:pt>
    <dgm:pt modelId="{E7742526-332C-45B4-9FA2-273320E03AFD}" type="pres">
      <dgm:prSet presAssocID="{3B37383B-7B81-448C-B1ED-0290BF617D03}" presName="arrow" presStyleLbl="bgShp" presStyleIdx="0" presStyleCnt="1" custLinFactNeighborY="1794"/>
      <dgm:spPr/>
    </dgm:pt>
    <dgm:pt modelId="{FC53F272-D2B6-41FD-9E01-2D3E8AD55342}" type="pres">
      <dgm:prSet presAssocID="{3B37383B-7B81-448C-B1ED-0290BF617D03}" presName="points" presStyleCnt="0"/>
      <dgm:spPr/>
    </dgm:pt>
    <dgm:pt modelId="{B93ACBC2-F67D-4F9D-8B52-0BC42C4F9752}" type="pres">
      <dgm:prSet presAssocID="{9AC308FE-22CB-4330-B22B-ECE5613ED7B8}" presName="compositeA" presStyleCnt="0"/>
      <dgm:spPr/>
    </dgm:pt>
    <dgm:pt modelId="{0451E9CA-9AC0-4A89-8628-615A82113DDF}" type="pres">
      <dgm:prSet presAssocID="{9AC308FE-22CB-4330-B22B-ECE5613ED7B8}" presName="textA" presStyleLbl="revTx" presStyleIdx="0" presStyleCnt="5">
        <dgm:presLayoutVars>
          <dgm:bulletEnabled val="1"/>
        </dgm:presLayoutVars>
      </dgm:prSet>
      <dgm:spPr/>
    </dgm:pt>
    <dgm:pt modelId="{6A22CB50-EF72-4F43-9FEB-14A0619451CE}" type="pres">
      <dgm:prSet presAssocID="{9AC308FE-22CB-4330-B22B-ECE5613ED7B8}" presName="circleA" presStyleLbl="node1" presStyleIdx="0" presStyleCnt="5"/>
      <dgm:spPr/>
    </dgm:pt>
    <dgm:pt modelId="{A68D0C07-DDF6-491B-AF2B-F05424596D15}" type="pres">
      <dgm:prSet presAssocID="{9AC308FE-22CB-4330-B22B-ECE5613ED7B8}" presName="spaceA" presStyleCnt="0"/>
      <dgm:spPr/>
    </dgm:pt>
    <dgm:pt modelId="{199AB4B9-3BF7-4287-9CE2-35F15D161B3E}" type="pres">
      <dgm:prSet presAssocID="{AD60EBAF-76D6-4FCC-9DD4-C1ED3187D269}" presName="space" presStyleCnt="0"/>
      <dgm:spPr/>
    </dgm:pt>
    <dgm:pt modelId="{1EEBC996-05B8-4289-A76E-A3E2DFC500B4}" type="pres">
      <dgm:prSet presAssocID="{61A55035-FCFE-45A9-9F02-7A9F07543F76}" presName="compositeB" presStyleCnt="0"/>
      <dgm:spPr/>
    </dgm:pt>
    <dgm:pt modelId="{555754DC-A299-4600-8081-7BC3C9459E63}" type="pres">
      <dgm:prSet presAssocID="{61A55035-FCFE-45A9-9F02-7A9F07543F76}" presName="textB" presStyleLbl="revTx" presStyleIdx="1" presStyleCnt="5">
        <dgm:presLayoutVars>
          <dgm:bulletEnabled val="1"/>
        </dgm:presLayoutVars>
      </dgm:prSet>
      <dgm:spPr/>
    </dgm:pt>
    <dgm:pt modelId="{9C27E1FD-E184-4019-9F71-898C783560CA}" type="pres">
      <dgm:prSet presAssocID="{61A55035-FCFE-45A9-9F02-7A9F07543F76}" presName="circleB" presStyleLbl="node1" presStyleIdx="1" presStyleCnt="5"/>
      <dgm:spPr/>
    </dgm:pt>
    <dgm:pt modelId="{557AE379-B641-46D7-8180-55606CA3E53E}" type="pres">
      <dgm:prSet presAssocID="{61A55035-FCFE-45A9-9F02-7A9F07543F76}" presName="spaceB" presStyleCnt="0"/>
      <dgm:spPr/>
    </dgm:pt>
    <dgm:pt modelId="{BF4DA8DB-6C73-4D82-A0A3-EB2ADF4A011B}" type="pres">
      <dgm:prSet presAssocID="{3D5FFF1D-C967-47A3-8464-2EF3E786FA66}" presName="space" presStyleCnt="0"/>
      <dgm:spPr/>
    </dgm:pt>
    <dgm:pt modelId="{A896DD4C-16A0-417C-847D-6BE73AB9DEAB}" type="pres">
      <dgm:prSet presAssocID="{E31C2856-DD2B-4C64-830F-F6E89E45D181}" presName="compositeA" presStyleCnt="0"/>
      <dgm:spPr/>
    </dgm:pt>
    <dgm:pt modelId="{5B22B787-91BD-4530-BA40-17A1B004507A}" type="pres">
      <dgm:prSet presAssocID="{E31C2856-DD2B-4C64-830F-F6E89E45D181}" presName="textA" presStyleLbl="revTx" presStyleIdx="2" presStyleCnt="5">
        <dgm:presLayoutVars>
          <dgm:bulletEnabled val="1"/>
        </dgm:presLayoutVars>
      </dgm:prSet>
      <dgm:spPr/>
    </dgm:pt>
    <dgm:pt modelId="{B6303D73-DCD1-4772-B167-4CA0B2F1BDC0}" type="pres">
      <dgm:prSet presAssocID="{E31C2856-DD2B-4C64-830F-F6E89E45D181}" presName="circleA" presStyleLbl="node1" presStyleIdx="2" presStyleCnt="5"/>
      <dgm:spPr/>
    </dgm:pt>
    <dgm:pt modelId="{00370919-15DD-4103-A82F-D68E5C9F8F22}" type="pres">
      <dgm:prSet presAssocID="{E31C2856-DD2B-4C64-830F-F6E89E45D181}" presName="spaceA" presStyleCnt="0"/>
      <dgm:spPr/>
    </dgm:pt>
    <dgm:pt modelId="{96953C43-06A9-4931-B9A9-D2299B677092}" type="pres">
      <dgm:prSet presAssocID="{7D532CC3-31B5-4939-BE39-52802786E644}" presName="space" presStyleCnt="0"/>
      <dgm:spPr/>
    </dgm:pt>
    <dgm:pt modelId="{EACDF809-E7A5-8C47-8E42-CC832DC873E0}" type="pres">
      <dgm:prSet presAssocID="{D9DF17C2-5BF1-4C3A-8D3F-F7AB387BA556}" presName="compositeB" presStyleCnt="0"/>
      <dgm:spPr/>
    </dgm:pt>
    <dgm:pt modelId="{56E7ED9B-BCA3-8146-9125-4A2533B23E35}" type="pres">
      <dgm:prSet presAssocID="{D9DF17C2-5BF1-4C3A-8D3F-F7AB387BA556}" presName="textB" presStyleLbl="revTx" presStyleIdx="3" presStyleCnt="5">
        <dgm:presLayoutVars>
          <dgm:bulletEnabled val="1"/>
        </dgm:presLayoutVars>
      </dgm:prSet>
      <dgm:spPr/>
    </dgm:pt>
    <dgm:pt modelId="{9D2128F9-BAD9-0E4D-9F8F-613D29EA08AA}" type="pres">
      <dgm:prSet presAssocID="{D9DF17C2-5BF1-4C3A-8D3F-F7AB387BA556}" presName="circleB" presStyleLbl="node1" presStyleIdx="3" presStyleCnt="5"/>
      <dgm:spPr/>
    </dgm:pt>
    <dgm:pt modelId="{8A11A93B-09BA-5248-9817-2F541961149D}" type="pres">
      <dgm:prSet presAssocID="{D9DF17C2-5BF1-4C3A-8D3F-F7AB387BA556}" presName="spaceB" presStyleCnt="0"/>
      <dgm:spPr/>
    </dgm:pt>
    <dgm:pt modelId="{ABA5BB3C-5588-4276-B18C-E24CCAD6C13F}" type="pres">
      <dgm:prSet presAssocID="{FEDE14EF-3D53-492A-9517-810D09B8A99C}" presName="space" presStyleCnt="0"/>
      <dgm:spPr/>
    </dgm:pt>
    <dgm:pt modelId="{38485D40-39AD-2E4C-99CA-9FCF22E81B6F}" type="pres">
      <dgm:prSet presAssocID="{CE9B70ED-4169-487C-8B2B-C26E80219775}" presName="compositeA" presStyleCnt="0"/>
      <dgm:spPr/>
    </dgm:pt>
    <dgm:pt modelId="{B018C7FE-DF66-E44C-A907-53E04060AE84}" type="pres">
      <dgm:prSet presAssocID="{CE9B70ED-4169-487C-8B2B-C26E80219775}" presName="textA" presStyleLbl="revTx" presStyleIdx="4" presStyleCnt="5">
        <dgm:presLayoutVars>
          <dgm:bulletEnabled val="1"/>
        </dgm:presLayoutVars>
      </dgm:prSet>
      <dgm:spPr/>
    </dgm:pt>
    <dgm:pt modelId="{7E0B61D8-7803-5E4D-8FB8-FE9977C0F8E5}" type="pres">
      <dgm:prSet presAssocID="{CE9B70ED-4169-487C-8B2B-C26E80219775}" presName="circleA" presStyleLbl="node1" presStyleIdx="4" presStyleCnt="5"/>
      <dgm:spPr/>
    </dgm:pt>
    <dgm:pt modelId="{3A1E9A8F-E3E4-AA44-A0D4-862A0BB01242}" type="pres">
      <dgm:prSet presAssocID="{CE9B70ED-4169-487C-8B2B-C26E80219775}" presName="spaceA" presStyleCnt="0"/>
      <dgm:spPr/>
    </dgm:pt>
  </dgm:ptLst>
  <dgm:cxnLst>
    <dgm:cxn modelId="{CDFD232B-B903-45BC-AC98-15F8B8F1063D}" srcId="{3B37383B-7B81-448C-B1ED-0290BF617D03}" destId="{E31C2856-DD2B-4C64-830F-F6E89E45D181}" srcOrd="2" destOrd="0" parTransId="{6C685C49-4A0A-49C4-9C19-CBCE8DF30AF4}" sibTransId="{7D532CC3-31B5-4939-BE39-52802786E644}"/>
    <dgm:cxn modelId="{114C3A2B-AA3D-4730-AF64-2F9DF833AE6D}" type="presOf" srcId="{61A55035-FCFE-45A9-9F02-7A9F07543F76}" destId="{555754DC-A299-4600-8081-7BC3C9459E63}" srcOrd="0" destOrd="0" presId="urn:microsoft.com/office/officeart/2005/8/layout/hProcess11"/>
    <dgm:cxn modelId="{482DA85D-6FCA-4231-BB5E-1BD410346EEF}" srcId="{3B37383B-7B81-448C-B1ED-0290BF617D03}" destId="{61A55035-FCFE-45A9-9F02-7A9F07543F76}" srcOrd="1" destOrd="0" parTransId="{E36714CC-7A3C-4EA7-B58E-5F4695205C0D}" sibTransId="{3D5FFF1D-C967-47A3-8464-2EF3E786FA66}"/>
    <dgm:cxn modelId="{AD57DF64-5C28-4D1E-9D9B-59D2EF07F248}" type="presOf" srcId="{9AC308FE-22CB-4330-B22B-ECE5613ED7B8}" destId="{0451E9CA-9AC0-4A89-8628-615A82113DDF}" srcOrd="0" destOrd="0" presId="urn:microsoft.com/office/officeart/2005/8/layout/hProcess11"/>
    <dgm:cxn modelId="{8BE0BD92-12EA-4D94-99D9-F09F23B1007A}" srcId="{3B37383B-7B81-448C-B1ED-0290BF617D03}" destId="{CE9B70ED-4169-487C-8B2B-C26E80219775}" srcOrd="4" destOrd="0" parTransId="{DEE28A03-491D-44E7-955C-A34AF6E4287B}" sibTransId="{C5D4E3C7-2E2B-4484-A901-A097DE2F4D0A}"/>
    <dgm:cxn modelId="{7CA1489A-6F98-45DA-8791-F4C0A2065CE4}" type="presOf" srcId="{E31C2856-DD2B-4C64-830F-F6E89E45D181}" destId="{5B22B787-91BD-4530-BA40-17A1B004507A}" srcOrd="0" destOrd="0" presId="urn:microsoft.com/office/officeart/2005/8/layout/hProcess11"/>
    <dgm:cxn modelId="{EC34E5B3-9768-0444-864C-D45F9E3C28FF}" type="presOf" srcId="{D9DF17C2-5BF1-4C3A-8D3F-F7AB387BA556}" destId="{56E7ED9B-BCA3-8146-9125-4A2533B23E35}" srcOrd="0" destOrd="0" presId="urn:microsoft.com/office/officeart/2005/8/layout/hProcess11"/>
    <dgm:cxn modelId="{AAEECEB7-894A-BD49-8C4D-8F6E7092F5DE}" type="presOf" srcId="{CE9B70ED-4169-487C-8B2B-C26E80219775}" destId="{B018C7FE-DF66-E44C-A907-53E04060AE84}" srcOrd="0" destOrd="0" presId="urn:microsoft.com/office/officeart/2005/8/layout/hProcess11"/>
    <dgm:cxn modelId="{F2A4A7C5-E1CD-493C-AB00-0DB77509AF93}" srcId="{3B37383B-7B81-448C-B1ED-0290BF617D03}" destId="{9AC308FE-22CB-4330-B22B-ECE5613ED7B8}" srcOrd="0" destOrd="0" parTransId="{078E10F9-5400-45AD-9997-17AA78A969DD}" sibTransId="{AD60EBAF-76D6-4FCC-9DD4-C1ED3187D269}"/>
    <dgm:cxn modelId="{D26A39C7-0E37-4719-8912-11135F2FC12F}" srcId="{3B37383B-7B81-448C-B1ED-0290BF617D03}" destId="{D9DF17C2-5BF1-4C3A-8D3F-F7AB387BA556}" srcOrd="3" destOrd="0" parTransId="{0F603E0D-3C26-459B-AAC9-E41B3D6E6CB2}" sibTransId="{FEDE14EF-3D53-492A-9517-810D09B8A99C}"/>
    <dgm:cxn modelId="{15C46DEB-819E-4973-A3F7-18D8FDC8ABD4}" type="presOf" srcId="{3B37383B-7B81-448C-B1ED-0290BF617D03}" destId="{5ECB27C2-8343-4842-B48A-B8F603455C15}" srcOrd="0" destOrd="0" presId="urn:microsoft.com/office/officeart/2005/8/layout/hProcess11"/>
    <dgm:cxn modelId="{51EB90C4-A3B6-499F-BA23-92F7D7A37AFA}" type="presParOf" srcId="{5ECB27C2-8343-4842-B48A-B8F603455C15}" destId="{E7742526-332C-45B4-9FA2-273320E03AFD}" srcOrd="0" destOrd="0" presId="urn:microsoft.com/office/officeart/2005/8/layout/hProcess11"/>
    <dgm:cxn modelId="{161CF254-5BA0-4571-9A54-784E90960BC6}" type="presParOf" srcId="{5ECB27C2-8343-4842-B48A-B8F603455C15}" destId="{FC53F272-D2B6-41FD-9E01-2D3E8AD55342}" srcOrd="1" destOrd="0" presId="urn:microsoft.com/office/officeart/2005/8/layout/hProcess11"/>
    <dgm:cxn modelId="{8C87F6C7-052E-44A6-A052-C412DFB1648D}" type="presParOf" srcId="{FC53F272-D2B6-41FD-9E01-2D3E8AD55342}" destId="{B93ACBC2-F67D-4F9D-8B52-0BC42C4F9752}" srcOrd="0" destOrd="0" presId="urn:microsoft.com/office/officeart/2005/8/layout/hProcess11"/>
    <dgm:cxn modelId="{1CC87D3C-4860-443C-A7C7-17C7466B2762}" type="presParOf" srcId="{B93ACBC2-F67D-4F9D-8B52-0BC42C4F9752}" destId="{0451E9CA-9AC0-4A89-8628-615A82113DDF}" srcOrd="0" destOrd="0" presId="urn:microsoft.com/office/officeart/2005/8/layout/hProcess11"/>
    <dgm:cxn modelId="{1C4E3E63-DB51-4232-9D32-A7B73C7AFD88}" type="presParOf" srcId="{B93ACBC2-F67D-4F9D-8B52-0BC42C4F9752}" destId="{6A22CB50-EF72-4F43-9FEB-14A0619451CE}" srcOrd="1" destOrd="0" presId="urn:microsoft.com/office/officeart/2005/8/layout/hProcess11"/>
    <dgm:cxn modelId="{04745F7E-3549-4DE8-9824-541223EA8C7B}" type="presParOf" srcId="{B93ACBC2-F67D-4F9D-8B52-0BC42C4F9752}" destId="{A68D0C07-DDF6-491B-AF2B-F05424596D15}" srcOrd="2" destOrd="0" presId="urn:microsoft.com/office/officeart/2005/8/layout/hProcess11"/>
    <dgm:cxn modelId="{B4AA912F-7B61-429E-B48C-36C35E5F9730}" type="presParOf" srcId="{FC53F272-D2B6-41FD-9E01-2D3E8AD55342}" destId="{199AB4B9-3BF7-4287-9CE2-35F15D161B3E}" srcOrd="1" destOrd="0" presId="urn:microsoft.com/office/officeart/2005/8/layout/hProcess11"/>
    <dgm:cxn modelId="{5E9F38BD-C5C7-4660-8EC3-D18953C6943D}" type="presParOf" srcId="{FC53F272-D2B6-41FD-9E01-2D3E8AD55342}" destId="{1EEBC996-05B8-4289-A76E-A3E2DFC500B4}" srcOrd="2" destOrd="0" presId="urn:microsoft.com/office/officeart/2005/8/layout/hProcess11"/>
    <dgm:cxn modelId="{AC5F0F85-9F1C-46F7-9405-EB3816E7C0F3}" type="presParOf" srcId="{1EEBC996-05B8-4289-A76E-A3E2DFC500B4}" destId="{555754DC-A299-4600-8081-7BC3C9459E63}" srcOrd="0" destOrd="0" presId="urn:microsoft.com/office/officeart/2005/8/layout/hProcess11"/>
    <dgm:cxn modelId="{1A87078B-C9F0-49BC-8478-B9A9C0580C09}" type="presParOf" srcId="{1EEBC996-05B8-4289-A76E-A3E2DFC500B4}" destId="{9C27E1FD-E184-4019-9F71-898C783560CA}" srcOrd="1" destOrd="0" presId="urn:microsoft.com/office/officeart/2005/8/layout/hProcess11"/>
    <dgm:cxn modelId="{BA456536-A892-4885-974B-83569593D053}" type="presParOf" srcId="{1EEBC996-05B8-4289-A76E-A3E2DFC500B4}" destId="{557AE379-B641-46D7-8180-55606CA3E53E}" srcOrd="2" destOrd="0" presId="urn:microsoft.com/office/officeart/2005/8/layout/hProcess11"/>
    <dgm:cxn modelId="{A92C08CC-A398-4E11-A5B3-9BA1200BCA28}" type="presParOf" srcId="{FC53F272-D2B6-41FD-9E01-2D3E8AD55342}" destId="{BF4DA8DB-6C73-4D82-A0A3-EB2ADF4A011B}" srcOrd="3" destOrd="0" presId="urn:microsoft.com/office/officeart/2005/8/layout/hProcess11"/>
    <dgm:cxn modelId="{852C2987-C764-404F-AB92-13B903D2EC4E}" type="presParOf" srcId="{FC53F272-D2B6-41FD-9E01-2D3E8AD55342}" destId="{A896DD4C-16A0-417C-847D-6BE73AB9DEAB}" srcOrd="4" destOrd="0" presId="urn:microsoft.com/office/officeart/2005/8/layout/hProcess11"/>
    <dgm:cxn modelId="{6F6F2BFA-2458-4B1A-B1BC-8A2A6A8A9916}" type="presParOf" srcId="{A896DD4C-16A0-417C-847D-6BE73AB9DEAB}" destId="{5B22B787-91BD-4530-BA40-17A1B004507A}" srcOrd="0" destOrd="0" presId="urn:microsoft.com/office/officeart/2005/8/layout/hProcess11"/>
    <dgm:cxn modelId="{CF95C800-B3C3-41C2-97FC-CDDF73708FE7}" type="presParOf" srcId="{A896DD4C-16A0-417C-847D-6BE73AB9DEAB}" destId="{B6303D73-DCD1-4772-B167-4CA0B2F1BDC0}" srcOrd="1" destOrd="0" presId="urn:microsoft.com/office/officeart/2005/8/layout/hProcess11"/>
    <dgm:cxn modelId="{2A7AC9D0-AF9C-42BD-A083-B9E522BA9B23}" type="presParOf" srcId="{A896DD4C-16A0-417C-847D-6BE73AB9DEAB}" destId="{00370919-15DD-4103-A82F-D68E5C9F8F22}" srcOrd="2" destOrd="0" presId="urn:microsoft.com/office/officeart/2005/8/layout/hProcess11"/>
    <dgm:cxn modelId="{8A60EAA8-F6BB-4960-ADC5-D8AFA6189EBC}" type="presParOf" srcId="{FC53F272-D2B6-41FD-9E01-2D3E8AD55342}" destId="{96953C43-06A9-4931-B9A9-D2299B677092}" srcOrd="5" destOrd="0" presId="urn:microsoft.com/office/officeart/2005/8/layout/hProcess11"/>
    <dgm:cxn modelId="{8A4D6852-6C7F-1B40-9EBC-604CE2C6C4AF}" type="presParOf" srcId="{FC53F272-D2B6-41FD-9E01-2D3E8AD55342}" destId="{EACDF809-E7A5-8C47-8E42-CC832DC873E0}" srcOrd="6" destOrd="0" presId="urn:microsoft.com/office/officeart/2005/8/layout/hProcess11"/>
    <dgm:cxn modelId="{BA1C3BDD-8D70-5446-AAC7-8D9025095CDE}" type="presParOf" srcId="{EACDF809-E7A5-8C47-8E42-CC832DC873E0}" destId="{56E7ED9B-BCA3-8146-9125-4A2533B23E35}" srcOrd="0" destOrd="0" presId="urn:microsoft.com/office/officeart/2005/8/layout/hProcess11"/>
    <dgm:cxn modelId="{F7ABD653-1D49-E043-910E-114AAB509D21}" type="presParOf" srcId="{EACDF809-E7A5-8C47-8E42-CC832DC873E0}" destId="{9D2128F9-BAD9-0E4D-9F8F-613D29EA08AA}" srcOrd="1" destOrd="0" presId="urn:microsoft.com/office/officeart/2005/8/layout/hProcess11"/>
    <dgm:cxn modelId="{4ED4EF61-063C-1D4E-A6EB-18F372647AD3}" type="presParOf" srcId="{EACDF809-E7A5-8C47-8E42-CC832DC873E0}" destId="{8A11A93B-09BA-5248-9817-2F541961149D}" srcOrd="2" destOrd="0" presId="urn:microsoft.com/office/officeart/2005/8/layout/hProcess11"/>
    <dgm:cxn modelId="{834098DE-C44B-4AB0-B6BB-7FB17AB51E1F}" type="presParOf" srcId="{FC53F272-D2B6-41FD-9E01-2D3E8AD55342}" destId="{ABA5BB3C-5588-4276-B18C-E24CCAD6C13F}" srcOrd="7" destOrd="0" presId="urn:microsoft.com/office/officeart/2005/8/layout/hProcess11"/>
    <dgm:cxn modelId="{FEB4FC28-D8A5-D64F-A448-F0C616EE94CD}" type="presParOf" srcId="{FC53F272-D2B6-41FD-9E01-2D3E8AD55342}" destId="{38485D40-39AD-2E4C-99CA-9FCF22E81B6F}" srcOrd="8" destOrd="0" presId="urn:microsoft.com/office/officeart/2005/8/layout/hProcess11"/>
    <dgm:cxn modelId="{046D9859-54BF-E44B-9911-42B8C9490355}" type="presParOf" srcId="{38485D40-39AD-2E4C-99CA-9FCF22E81B6F}" destId="{B018C7FE-DF66-E44C-A907-53E04060AE84}" srcOrd="0" destOrd="0" presId="urn:microsoft.com/office/officeart/2005/8/layout/hProcess11"/>
    <dgm:cxn modelId="{16BA3C4D-017A-4E46-9266-95288DBB8B86}" type="presParOf" srcId="{38485D40-39AD-2E4C-99CA-9FCF22E81B6F}" destId="{7E0B61D8-7803-5E4D-8FB8-FE9977C0F8E5}" srcOrd="1" destOrd="0" presId="urn:microsoft.com/office/officeart/2005/8/layout/hProcess11"/>
    <dgm:cxn modelId="{7B119D83-10D6-984D-8835-E79037A39032}" type="presParOf" srcId="{38485D40-39AD-2E4C-99CA-9FCF22E81B6F}" destId="{3A1E9A8F-E3E4-AA44-A0D4-862A0BB0124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2526-332C-45B4-9FA2-273320E03AFD}">
      <dsp:nvSpPr>
        <dsp:cNvPr id="0" name=""/>
        <dsp:cNvSpPr/>
      </dsp:nvSpPr>
      <dsp:spPr>
        <a:xfrm>
          <a:off x="0" y="1103082"/>
          <a:ext cx="11554246" cy="143641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1E9CA-9AC0-4A89-8628-615A82113DDF}">
      <dsp:nvSpPr>
        <dsp:cNvPr id="0" name=""/>
        <dsp:cNvSpPr/>
      </dsp:nvSpPr>
      <dsp:spPr>
        <a:xfrm>
          <a:off x="4569" y="0"/>
          <a:ext cx="1998015" cy="143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Strategic Guidance</a:t>
          </a:r>
        </a:p>
      </dsp:txBody>
      <dsp:txXfrm>
        <a:off x="4569" y="0"/>
        <a:ext cx="1998015" cy="1436417"/>
      </dsp:txXfrm>
    </dsp:sp>
    <dsp:sp modelId="{6A22CB50-EF72-4F43-9FEB-14A0619451CE}">
      <dsp:nvSpPr>
        <dsp:cNvPr id="0" name=""/>
        <dsp:cNvSpPr/>
      </dsp:nvSpPr>
      <dsp:spPr>
        <a:xfrm>
          <a:off x="824025" y="1615969"/>
          <a:ext cx="359104" cy="35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754DC-A299-4600-8081-7BC3C9459E63}">
      <dsp:nvSpPr>
        <dsp:cNvPr id="0" name=""/>
        <dsp:cNvSpPr/>
      </dsp:nvSpPr>
      <dsp:spPr>
        <a:xfrm>
          <a:off x="2102486" y="2154625"/>
          <a:ext cx="1998015" cy="143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Guide For Action</a:t>
          </a:r>
        </a:p>
      </dsp:txBody>
      <dsp:txXfrm>
        <a:off x="2102486" y="2154625"/>
        <a:ext cx="1998015" cy="1436417"/>
      </dsp:txXfrm>
    </dsp:sp>
    <dsp:sp modelId="{9C27E1FD-E184-4019-9F71-898C783560CA}">
      <dsp:nvSpPr>
        <dsp:cNvPr id="0" name=""/>
        <dsp:cNvSpPr/>
      </dsp:nvSpPr>
      <dsp:spPr>
        <a:xfrm>
          <a:off x="2921942" y="1615969"/>
          <a:ext cx="359104" cy="35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2B787-91BD-4530-BA40-17A1B004507A}">
      <dsp:nvSpPr>
        <dsp:cNvPr id="0" name=""/>
        <dsp:cNvSpPr/>
      </dsp:nvSpPr>
      <dsp:spPr>
        <a:xfrm>
          <a:off x="4200402" y="0"/>
          <a:ext cx="1998015" cy="143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Package of Eye Care Interventions</a:t>
          </a:r>
        </a:p>
      </dsp:txBody>
      <dsp:txXfrm>
        <a:off x="4200402" y="0"/>
        <a:ext cx="1998015" cy="1436417"/>
      </dsp:txXfrm>
    </dsp:sp>
    <dsp:sp modelId="{B6303D73-DCD1-4772-B167-4CA0B2F1BDC0}">
      <dsp:nvSpPr>
        <dsp:cNvPr id="0" name=""/>
        <dsp:cNvSpPr/>
      </dsp:nvSpPr>
      <dsp:spPr>
        <a:xfrm>
          <a:off x="5019858" y="1615969"/>
          <a:ext cx="359104" cy="35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7ED9B-BCA3-8146-9125-4A2533B23E35}">
      <dsp:nvSpPr>
        <dsp:cNvPr id="0" name=""/>
        <dsp:cNvSpPr/>
      </dsp:nvSpPr>
      <dsp:spPr>
        <a:xfrm>
          <a:off x="6298319" y="2154625"/>
          <a:ext cx="1998015" cy="143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Eye Care Competency Framework</a:t>
          </a:r>
        </a:p>
      </dsp:txBody>
      <dsp:txXfrm>
        <a:off x="6298319" y="2154625"/>
        <a:ext cx="1998015" cy="1436417"/>
      </dsp:txXfrm>
    </dsp:sp>
    <dsp:sp modelId="{9D2128F9-BAD9-0E4D-9F8F-613D29EA08AA}">
      <dsp:nvSpPr>
        <dsp:cNvPr id="0" name=""/>
        <dsp:cNvSpPr/>
      </dsp:nvSpPr>
      <dsp:spPr>
        <a:xfrm>
          <a:off x="7117775" y="1615969"/>
          <a:ext cx="359104" cy="35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C7FE-DF66-E44C-A907-53E04060AE84}">
      <dsp:nvSpPr>
        <dsp:cNvPr id="0" name=""/>
        <dsp:cNvSpPr/>
      </dsp:nvSpPr>
      <dsp:spPr>
        <a:xfrm>
          <a:off x="8396235" y="0"/>
          <a:ext cx="1998015" cy="143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Monitoring framework menu of indicators</a:t>
          </a:r>
        </a:p>
      </dsp:txBody>
      <dsp:txXfrm>
        <a:off x="8396235" y="0"/>
        <a:ext cx="1998015" cy="1436417"/>
      </dsp:txXfrm>
    </dsp:sp>
    <dsp:sp modelId="{7E0B61D8-7803-5E4D-8FB8-FE9977C0F8E5}">
      <dsp:nvSpPr>
        <dsp:cNvPr id="0" name=""/>
        <dsp:cNvSpPr/>
      </dsp:nvSpPr>
      <dsp:spPr>
        <a:xfrm>
          <a:off x="9215691" y="1615969"/>
          <a:ext cx="359104" cy="359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B222B-EE61-4931-9B5B-C89B905515F4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6973-00DE-40CC-80E8-1C142B9B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3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59a7bc7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59a7bc746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24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7103-8F9D-4F19-B91D-E0B26FD28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B8EE1-49FE-4D3F-9954-4373CA3BD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C2FDF-729B-4548-AF49-111AA973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4E6D-A10F-495C-8B59-4BA9ACAC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3E036-A6DA-4BD1-ABBA-1631E1E1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1A62E-3787-AF4B-BA96-F7826B568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10591"/>
          <a:stretch/>
        </p:blipFill>
        <p:spPr>
          <a:xfrm>
            <a:off x="-10906" y="-13460"/>
            <a:ext cx="12202906" cy="687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en-IN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321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8940-2117-4E18-9842-B17B8BDCF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9192"/>
            <a:ext cx="6996545" cy="2087130"/>
          </a:xfrm>
        </p:spPr>
        <p:txBody>
          <a:bodyPr anchor="t">
            <a:noAutofit/>
          </a:bodyPr>
          <a:lstStyle>
            <a:lvl1pPr>
              <a:defRPr sz="4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FA36-B9E3-45E8-AF48-97095E8E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709"/>
            <a:ext cx="6996545" cy="31012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F550-C72A-4A6E-80E7-B1A6270A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91584-C0B5-4164-9A8E-BE3265B7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CA0AC-9EF1-42EF-A03F-7A1B038D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795B-EFCA-48A3-B359-4B08F1F9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E69B1-4ED9-45CF-9EC8-C5D4E1DF7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A09C-C6CB-4F48-87DA-806EBF9A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B7BC7-17FA-4DDF-9852-425258DB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76A5D-84DB-4274-8CF9-47A8E014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F225-A2EB-4A31-8019-193BFE4B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59DA-3C31-41AB-89DF-33B144F65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F2536-BB65-4056-A5AC-E1318DF88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4B600-8D6A-4649-A359-870DC4A0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960C5-80B2-4406-857A-A828292D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DC23A-DCC0-4B7E-9582-9BAF0989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2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F09D-C1CF-4602-B21A-CC1F5D31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11830-E10E-4529-980A-1BD3EFE69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E7022-7E0F-4A53-8229-6F4331655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269D4-CB77-4EBB-AC95-53D6719EC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E86BF-1B77-47C7-843D-DEB121A41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E2E78-5D63-4B1E-82F7-9DE0C4C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CBBDA-9CD6-4C34-8708-78EC1FB8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C7D8C-F73D-4338-B7E6-040BF6D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1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363A-A77B-4893-8510-E3850B05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5F612-DB10-49A1-8D90-55BF0A5F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4BCC6-B69D-4843-B240-058F6F7B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88EF5-9661-423E-B34D-82205AB1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0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E1671-266B-45BD-9132-70B26ECD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ADF8E-6B21-41E7-8BAB-D4230939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C6FFD-5CD9-4D18-8366-A8ED23E2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8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DA044-DE4E-4B79-9B1E-C0C1606F8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0A09-CFB0-4E4D-81A6-46134C252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D46ED-0D1D-4CCA-8D38-9582A9FF8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82A80-E2E8-4B5B-A710-B8959E85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06A7E-6FCE-4CD8-AAF4-7B8F77EE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8C2CD-2437-4A59-B46A-2DB31141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B314-CBB8-49BB-9CCB-165910B1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659B7-CDEA-420C-9766-532283004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190B2-B265-4394-83D2-B71E6F88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A17B4-7214-4985-BA3E-BC44B310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D1435-6527-49C3-A74B-3F92AB86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BC79E-EEC8-4DE5-A93E-844B9282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ADDE4-7338-49B3-9FA5-59B6A5EB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6C8ED-329A-4BAF-B128-C0E7653CE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3804-8C51-40F4-964A-608F2B2BA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5CB1-C0AF-4345-A929-E5DFAD2B52E9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9E231-D440-4721-9955-651D6E0B2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E6221-A1B4-44E5-8B3A-80FF8383C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EECE-15A3-4DF8-A2F2-396681C4D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0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4319081"/>
            <a:ext cx="9942490" cy="1590704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360000" algn="l">
              <a:lnSpc>
                <a:spcPct val="100000"/>
              </a:lnSpc>
              <a:spcBef>
                <a:spcPts val="0"/>
              </a:spcBef>
            </a:pPr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Roadmap To Universal Health Coverage for Eye Health through Integrated People-centred Eye Care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87D1E-00DF-024A-8218-03EBC8CD6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9" y="3482501"/>
            <a:ext cx="1110956" cy="6707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AB62-8855-476D-B62C-93A147F9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192"/>
            <a:ext cx="8035636" cy="1061172"/>
          </a:xfrm>
        </p:spPr>
        <p:txBody>
          <a:bodyPr/>
          <a:lstStyle/>
          <a:p>
            <a:r>
              <a:rPr lang="en-GB" dirty="0"/>
              <a:t>WHO's tools for IPEC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6A19A-D193-4B6D-AFAB-1BAA4979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92" y="2496272"/>
            <a:ext cx="5392305" cy="430039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Sets out core components of IPEC, steps for implementation, roles and responsibilities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Comprehensive guide and instruments for government for situation assessment, planning and implementation of IPEC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Resource for intervention selection, prioritization, budgeting to integrate in health insurance essential packages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Tool to collect data on global targets on cataract and refractive error, and menu for comprehensive measurement of progress at national level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Handbook and library to guide governments to scale health </a:t>
            </a:r>
            <a:r>
              <a:rPr lang="en-US" sz="2000" dirty="0" err="1"/>
              <a:t>programmes</a:t>
            </a:r>
            <a:r>
              <a:rPr lang="en-US" sz="2000" dirty="0"/>
              <a:t> on myopia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A golden standard of competencies to assist planning and set practice standards for eye health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6150-18F2-41A5-9CE0-30B68C6F52F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2496272"/>
            <a:ext cx="4686300" cy="41140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Strategic Guidance on IPEC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Guide for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Package of Eye Care Interventions (PECI)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Global Targets and Menu of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solidFill>
                  <a:schemeClr val="accent1"/>
                </a:solidFill>
              </a:rPr>
              <a:t>mMyopia</a:t>
            </a:r>
            <a:r>
              <a:rPr lang="en-GB" b="1" dirty="0">
                <a:solidFill>
                  <a:schemeClr val="accent1"/>
                </a:solidFill>
              </a:rPr>
              <a:t> Toolkit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Eye Care Competency framework</a:t>
            </a: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CDCA1-1A2E-BB40-9A71-40513869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17" y="303102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6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356967"/>
            <a:ext cx="4624233" cy="146243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cs typeface="Arial"/>
              </a:rPr>
              <a:t>World Report on Vision 2019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cs typeface="Arial"/>
              </a:rPr>
              <a:t>WHA Resolution political commitment 2020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cs typeface="Arial"/>
              </a:rPr>
              <a:t>WHO Global targets for IPEC 2021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WHO suite of instruments 2020-2021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dk1"/>
                </a:solidFill>
                <a:latin typeface="Arial"/>
                <a:cs typeface="Arial"/>
              </a:rPr>
              <a:t>Advocacy and policy at national level 2021+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B86AF4-A424-604D-97D5-8B26C30B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ADVOCACY TO IPEC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DBAC9-FAB8-D847-AE42-27AB91429804}"/>
              </a:ext>
            </a:extLst>
          </p:cNvPr>
          <p:cNvSpPr txBox="1"/>
          <p:nvPr/>
        </p:nvSpPr>
        <p:spPr>
          <a:xfrm>
            <a:off x="415600" y="3397797"/>
            <a:ext cx="7265058" cy="314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200" b="1" dirty="0">
                <a:solidFill>
                  <a:schemeClr val="accent1"/>
                </a:solidFill>
              </a:rPr>
              <a:t>Participate in WHO and IAPB’s webinar series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200" b="1" dirty="0">
                <a:solidFill>
                  <a:schemeClr val="accent1"/>
                </a:solidFill>
              </a:rPr>
              <a:t>Lead on in-country Policy dialogues/ support a national implementation process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200" b="1" dirty="0">
                <a:solidFill>
                  <a:schemeClr val="accent1"/>
                </a:solidFill>
              </a:rPr>
              <a:t>Discuss this agenda at Eye Care Working Group, National Prevention of Blindness Committees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200" b="1" dirty="0">
                <a:solidFill>
                  <a:schemeClr val="accent1"/>
                </a:solidFill>
              </a:rPr>
              <a:t>Promote IPEC and integration of eye health within UHC schemes such as national health insurance to national and district stakeholders, including governments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959AE-454C-2E47-8E39-46ECDAD79614}"/>
              </a:ext>
            </a:extLst>
          </p:cNvPr>
          <p:cNvSpPr/>
          <p:nvPr/>
        </p:nvSpPr>
        <p:spPr>
          <a:xfrm>
            <a:off x="8374624" y="3727981"/>
            <a:ext cx="144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35FB-6825-004D-90F4-41DD39CB421D}"/>
              </a:ext>
            </a:extLst>
          </p:cNvPr>
          <p:cNvSpPr/>
          <p:nvPr/>
        </p:nvSpPr>
        <p:spPr>
          <a:xfrm>
            <a:off x="9863595" y="4447981"/>
            <a:ext cx="144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8A052F-2625-074E-9609-D1C1E98B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r="20996"/>
          <a:stretch/>
        </p:blipFill>
        <p:spPr>
          <a:xfrm>
            <a:off x="8975190" y="0"/>
            <a:ext cx="3216810" cy="32168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20A99C-1E99-AD4B-A72C-70F87DA1C01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81" y="6175569"/>
            <a:ext cx="989065" cy="50609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86BE4EF-AE32-2D4E-A9CD-4494E2E7A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1292" y="3941563"/>
            <a:ext cx="1026664" cy="102666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286B5D4-610D-1C40-A748-49FCA2554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5687" y="4660311"/>
            <a:ext cx="1015340" cy="10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DB7A2-D409-0C4E-9EDE-E931F5DCE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t="4492" r="2473" b="19696"/>
          <a:stretch/>
        </p:blipFill>
        <p:spPr>
          <a:xfrm flipH="1">
            <a:off x="-63246" y="-1"/>
            <a:ext cx="12255246" cy="685800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DF10C-64A8-164D-BEC5-6BF9D18468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2" y="3637979"/>
            <a:ext cx="1333324" cy="682242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43F7E6AD-41AD-7343-86B3-052252F2BBFC}"/>
              </a:ext>
            </a:extLst>
          </p:cNvPr>
          <p:cNvSpPr txBox="1">
            <a:spLocks/>
          </p:cNvSpPr>
          <p:nvPr/>
        </p:nvSpPr>
        <p:spPr>
          <a:xfrm>
            <a:off x="-63246" y="4464463"/>
            <a:ext cx="6063996" cy="1908174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792000">
              <a:lnSpc>
                <a:spcPct val="150000"/>
              </a:lnSpc>
              <a:spcBef>
                <a:spcPts val="0"/>
              </a:spcBef>
            </a:pPr>
            <a:r>
              <a:rPr lang="en-IN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792000">
              <a:lnSpc>
                <a:spcPct val="150000"/>
              </a:lnSpc>
              <a:spcBef>
                <a:spcPts val="0"/>
              </a:spcBef>
            </a:pPr>
            <a:r>
              <a:rPr lang="en-IN" sz="18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WWW.IAPB.ORG/ADVOCACY</a:t>
            </a:r>
            <a:endParaRPr lang="en-IN" sz="20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1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68" y="2020963"/>
            <a:ext cx="4807226" cy="3777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4472C4"/>
                </a:solidFill>
              </a:rPr>
              <a:t>Over 1 billion people worldwide do not have access to the eye care that they need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DF145-0171-3340-A1BC-4D28E43BF181}"/>
              </a:ext>
            </a:extLst>
          </p:cNvPr>
          <p:cNvSpPr/>
          <p:nvPr/>
        </p:nvSpPr>
        <p:spPr>
          <a:xfrm>
            <a:off x="6082747" y="2020963"/>
            <a:ext cx="5744817" cy="3903319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3641-6D5B-394C-BB23-A1FD9FF113FD}"/>
              </a:ext>
            </a:extLst>
          </p:cNvPr>
          <p:cNvSpPr txBox="1"/>
          <p:nvPr/>
        </p:nvSpPr>
        <p:spPr>
          <a:xfrm>
            <a:off x="6317499" y="2217211"/>
            <a:ext cx="5275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Inequities in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Changing population demographics and a growth in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Inadequate government prioritisation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Fragmented services that are poorly integrated into health systems and coordinated with other health areas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Insufficient and uncoordinated workforce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Lack of resources and financial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Gaps in data</a:t>
            </a:r>
            <a:endParaRPr lang="en-GB" sz="2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B30F1-E4E6-854C-A81E-12D611DA2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17" y="303102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C971-C53C-4349-807B-BCC1AE77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192"/>
            <a:ext cx="9954296" cy="2087130"/>
          </a:xfrm>
        </p:spPr>
        <p:txBody>
          <a:bodyPr/>
          <a:lstStyle/>
          <a:p>
            <a:r>
              <a:rPr lang="en-US" dirty="0"/>
              <a:t>WORLD REPORT ON VISION - Strategic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7CDA-CD30-EF42-8197-B5875607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92374"/>
            <a:ext cx="4957294" cy="26162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3200" b="1" dirty="0">
                <a:solidFill>
                  <a:srgbClr val="4472C4"/>
                </a:solidFill>
              </a:rPr>
              <a:t>Make eye care an integral part of Universal Health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53803-F941-C548-80E3-32FD229E4A1B}"/>
              </a:ext>
            </a:extLst>
          </p:cNvPr>
          <p:cNvSpPr txBox="1"/>
          <p:nvPr/>
        </p:nvSpPr>
        <p:spPr>
          <a:xfrm>
            <a:off x="838200" y="5539685"/>
            <a:ext cx="641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cs typeface="Calibri"/>
              </a:rPr>
              <a:t>So all people have access to the eye care they need, where and when they need it without suffering financial hardship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6012D8-35D8-E449-B093-8FD6C031EE20}"/>
              </a:ext>
            </a:extLst>
          </p:cNvPr>
          <p:cNvSpPr txBox="1">
            <a:spLocks/>
          </p:cNvSpPr>
          <p:nvPr/>
        </p:nvSpPr>
        <p:spPr>
          <a:xfrm>
            <a:off x="6143224" y="2792374"/>
            <a:ext cx="4997002" cy="310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sz="3200" b="1" dirty="0">
                <a:solidFill>
                  <a:srgbClr val="4472C4"/>
                </a:solidFill>
              </a:rPr>
              <a:t>Implement integrated people-centred eye care in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203625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8075"/>
            <a:ext cx="5230092" cy="366628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 dirty="0"/>
              <a:t>The World Report on Vision defines Integrated People Centred Eye Care -</a:t>
            </a:r>
          </a:p>
          <a:p>
            <a:pPr marL="0" indent="0">
              <a:buNone/>
            </a:pPr>
            <a:r>
              <a:rPr lang="en-GB" sz="1800" i="1" dirty="0"/>
              <a:t>‘services that are managed and delivered so that people receive a continuum of health interventions covering </a:t>
            </a:r>
            <a:r>
              <a:rPr lang="en-GB" sz="1800" i="1" u="sng" dirty="0"/>
              <a:t>promotion, prevention, treatment and rehabilitation</a:t>
            </a:r>
            <a:r>
              <a:rPr lang="en-GB" sz="1800" i="1" dirty="0"/>
              <a:t>, to address the full spectrum of eye conditions according to their needs, </a:t>
            </a:r>
            <a:r>
              <a:rPr lang="en-GB" sz="1800" i="1" u="sng" dirty="0"/>
              <a:t>coordinated</a:t>
            </a:r>
            <a:r>
              <a:rPr lang="en-GB" sz="1800" i="1" dirty="0"/>
              <a:t> across the different levels and sites of care within and beyond the health sector, and that recognizes </a:t>
            </a:r>
            <a:r>
              <a:rPr lang="en-GB" sz="1800" i="1" u="sng" dirty="0"/>
              <a:t>people as participants and beneficiaries</a:t>
            </a:r>
            <a:r>
              <a:rPr lang="en-GB" sz="1800" i="1" dirty="0"/>
              <a:t> of these services, throughout their life course’.</a:t>
            </a:r>
            <a:endParaRPr lang="en-GB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926F38-1E5C-9845-B786-289D609EF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40576"/>
          <a:stretch/>
        </p:blipFill>
        <p:spPr>
          <a:xfrm>
            <a:off x="7093527" y="-13855"/>
            <a:ext cx="5098473" cy="68802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2836FC-276C-684C-A12A-9F57FCDFF6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6497782" cy="1962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NEW PARADIGM </a:t>
            </a:r>
            <a:br>
              <a:rPr lang="en-GB" sz="48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GB" sz="48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EYE CARE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56338-9A8D-1B40-ABE7-ADA31FB41A7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81" y="6175569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4" y="2233738"/>
            <a:ext cx="5735782" cy="43610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/>
              <a:t>Increase demand on eye care services including rehabilitation, through improving felt need and rights-based approaches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GB" dirty="0"/>
              <a:t>Improve timely and appropriate health seeking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Increase access via community - based approaches, telehealth and other means to reach underserved and remote communities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B2B624-351C-FF4C-9859-4D8C7154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192"/>
            <a:ext cx="6996545" cy="1424546"/>
          </a:xfrm>
        </p:spPr>
        <p:txBody>
          <a:bodyPr/>
          <a:lstStyle/>
          <a:p>
            <a:r>
              <a:rPr lang="en-US" dirty="0"/>
              <a:t>ACHIEVING</a:t>
            </a:r>
            <a:br>
              <a:rPr lang="en-US" dirty="0"/>
            </a:br>
            <a:r>
              <a:rPr lang="en-US" dirty="0"/>
              <a:t>IPEC 1.</a:t>
            </a: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F6235DA1-0681-874D-890B-144F87EF1FD7}"/>
              </a:ext>
            </a:extLst>
          </p:cNvPr>
          <p:cNvSpPr txBox="1">
            <a:spLocks/>
          </p:cNvSpPr>
          <p:nvPr/>
        </p:nvSpPr>
        <p:spPr>
          <a:xfrm>
            <a:off x="0" y="2233739"/>
            <a:ext cx="5569527" cy="2920151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7920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AND ENGAGING PEOPLE AND COMMUNITIES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E82FD0-A5F2-5742-BDA5-DC94E6054A9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17" y="303102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4" y="2233740"/>
            <a:ext cx="5874328" cy="46242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/>
              <a:t>Increase emphasis on primary care and accounting for the life course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Facilitate access across the levels of care from promotion to rehabilitation, with appropriate referral systems</a:t>
            </a:r>
            <a:endParaRPr lang="en-GB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dirty="0"/>
              <a:t>Improve timeliness of diagnosis and interventions to catch diseases and conditions early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Establish quality assurance and monitoring mechanisms at all levels of eye care</a:t>
            </a:r>
            <a:endParaRPr lang="en-GB" dirty="0"/>
          </a:p>
          <a:p>
            <a:pPr>
              <a:buFont typeface="Wingdings" pitchFamily="2" charset="2"/>
              <a:buChar char="§"/>
            </a:pPr>
            <a:r>
              <a:rPr lang="en-GB" dirty="0"/>
              <a:t>Promote affordability and access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547A86-B232-964A-A1CA-8F08B5FD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192"/>
            <a:ext cx="6996545" cy="1424548"/>
          </a:xfrm>
        </p:spPr>
        <p:txBody>
          <a:bodyPr>
            <a:normAutofit/>
          </a:bodyPr>
          <a:lstStyle/>
          <a:p>
            <a:r>
              <a:rPr lang="en-GB" b="1" dirty="0"/>
              <a:t>ACHIEVING </a:t>
            </a:r>
            <a:br>
              <a:rPr lang="en-GB" b="1" dirty="0"/>
            </a:br>
            <a:r>
              <a:rPr lang="en-GB" b="1" dirty="0"/>
              <a:t>IPEC 2.</a:t>
            </a:r>
            <a:endParaRPr lang="en-GB" b="1" dirty="0">
              <a:cs typeface="Calibri Light"/>
            </a:endParaRPr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96DBE977-FEA6-EF4A-AB35-A0C320B1A769}"/>
              </a:ext>
            </a:extLst>
          </p:cNvPr>
          <p:cNvSpPr txBox="1">
            <a:spLocks/>
          </p:cNvSpPr>
          <p:nvPr/>
        </p:nvSpPr>
        <p:spPr>
          <a:xfrm>
            <a:off x="0" y="2233740"/>
            <a:ext cx="5569527" cy="2449098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7920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REORIENTING THE MODEL OF CARE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9CB3C9-6A05-BC47-97DD-BD234F41D4F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17" y="303102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8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4" y="2233740"/>
            <a:ext cx="6234545" cy="46242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/>
              <a:t>Ensure individual continuity of care/ patient-centred care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Coordinate eye health within healthcare including neonatal, NCDs, occupational health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Reframe eye health as also a development issue contributing to the Sustainable Development Goals</a:t>
            </a:r>
          </a:p>
          <a:p>
            <a:pPr>
              <a:buFont typeface="Wingdings" pitchFamily="2" charset="2"/>
              <a:buChar char="§"/>
            </a:pPr>
            <a:r>
              <a:rPr lang="en-GB" dirty="0"/>
              <a:t>Work across sectors and ministries including work, education and with private sector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9FD2DD-AF0D-3D4F-AFDC-093C6DF2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192"/>
            <a:ext cx="6996545" cy="1424548"/>
          </a:xfrm>
        </p:spPr>
        <p:txBody>
          <a:bodyPr/>
          <a:lstStyle/>
          <a:p>
            <a:r>
              <a:rPr lang="en-US" dirty="0"/>
              <a:t>ACHIEVING</a:t>
            </a:r>
            <a:br>
              <a:rPr lang="en-US" dirty="0"/>
            </a:br>
            <a:r>
              <a:rPr lang="en-US" dirty="0"/>
              <a:t>IPEC 3.</a:t>
            </a: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1743E102-E9E3-9746-B6DC-C496CE739601}"/>
              </a:ext>
            </a:extLst>
          </p:cNvPr>
          <p:cNvSpPr txBox="1">
            <a:spLocks/>
          </p:cNvSpPr>
          <p:nvPr/>
        </p:nvSpPr>
        <p:spPr>
          <a:xfrm>
            <a:off x="0" y="2233740"/>
            <a:ext cx="5569527" cy="3003278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7920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SERVICES WITHIN AND ACROSS SECTORS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1557CF-AEA4-5840-8CAD-598D823C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17" y="303102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7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9192"/>
            <a:ext cx="6996545" cy="1424548"/>
          </a:xfrm>
        </p:spPr>
        <p:txBody>
          <a:bodyPr>
            <a:normAutofit/>
          </a:bodyPr>
          <a:lstStyle/>
          <a:p>
            <a:r>
              <a:rPr lang="en-GB" b="1" dirty="0"/>
              <a:t>ACHIEVING </a:t>
            </a:r>
            <a:br>
              <a:rPr lang="en-GB" b="1" dirty="0"/>
            </a:br>
            <a:r>
              <a:rPr lang="en-GB" b="1" dirty="0"/>
              <a:t>IPEC 4.</a:t>
            </a:r>
            <a:endParaRPr lang="en-GB" b="1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090" y="2233740"/>
            <a:ext cx="5839692" cy="46242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>
                <a:ea typeface="+mn-lt"/>
                <a:cs typeface="+mn-lt"/>
              </a:rPr>
              <a:t>Enhance eye health planning integrated in health strategies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ea typeface="+mn-lt"/>
                <a:cs typeface="+mn-lt"/>
              </a:rPr>
              <a:t>Establish effective governance and strong regulatory systems 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ea typeface="+mn-lt"/>
                <a:cs typeface="+mn-lt"/>
              </a:rPr>
              <a:t>Prioritise investment in and development of the eye health workforce, with needs-based planning and distribution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ea typeface="+mn-lt"/>
                <a:cs typeface="+mn-lt"/>
              </a:rPr>
              <a:t>Establish quality control and accreditation systems for training institutions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ea typeface="+mn-lt"/>
                <a:cs typeface="+mn-lt"/>
              </a:rPr>
              <a:t>Integration of eye care data within health information systems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46D14B13-4D32-3D43-B851-82B14D6C1F9D}"/>
              </a:ext>
            </a:extLst>
          </p:cNvPr>
          <p:cNvSpPr txBox="1">
            <a:spLocks/>
          </p:cNvSpPr>
          <p:nvPr/>
        </p:nvSpPr>
        <p:spPr>
          <a:xfrm>
            <a:off x="0" y="2233740"/>
            <a:ext cx="5569527" cy="2449098"/>
          </a:xfrm>
          <a:prstGeom prst="rect">
            <a:avLst/>
          </a:prstGeom>
          <a:solidFill>
            <a:schemeClr val="accent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7920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ENABLING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D507D-2B73-6C4A-9224-1F3244B0756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17" y="303102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2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86104" y="1356967"/>
            <a:ext cx="9174000" cy="1458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cs typeface="Arial"/>
              </a:rPr>
              <a:t>World Report on Vision 2019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cs typeface="Arial"/>
              </a:rPr>
              <a:t>WHA Resolution political commitment 2020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cs typeface="Arial"/>
              </a:rPr>
              <a:t>WHO Global targets for IPEC 2021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cs typeface="Arial"/>
              </a:rPr>
              <a:t>WHO suite of instruments 2020-2021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cs typeface="Arial"/>
              </a:rPr>
              <a:t>Advocacy and policy at national level 2021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8117722"/>
              </p:ext>
            </p:extLst>
          </p:nvPr>
        </p:nvGraphicFramePr>
        <p:xfrm>
          <a:off x="386104" y="3288074"/>
          <a:ext cx="11554246" cy="359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8FC763D-3606-8348-89C2-CA3EA38C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ADVOCACY TO IPEC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69A41-6D19-7A46-AB1D-8BD3765EC7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20719" r="28069" b="9176"/>
          <a:stretch/>
        </p:blipFill>
        <p:spPr>
          <a:xfrm>
            <a:off x="8943110" y="0"/>
            <a:ext cx="3248890" cy="3248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7AD66-5422-F44F-8D57-0B6E0430B6AB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81" y="6175569"/>
            <a:ext cx="989065" cy="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PB Digital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004180"/>
      </a:accent2>
      <a:accent3>
        <a:srgbClr val="6BA3C9"/>
      </a:accent3>
      <a:accent4>
        <a:srgbClr val="FAB803"/>
      </a:accent4>
      <a:accent5>
        <a:srgbClr val="DE6340"/>
      </a:accent5>
      <a:accent6>
        <a:srgbClr val="A6002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676F0C4280E4A96A47EF57E2339E2" ma:contentTypeVersion="12" ma:contentTypeDescription="Create a new document." ma:contentTypeScope="" ma:versionID="eb0be54dd4d650f7442a4c37774a6890">
  <xsd:schema xmlns:xsd="http://www.w3.org/2001/XMLSchema" xmlns:xs="http://www.w3.org/2001/XMLSchema" xmlns:p="http://schemas.microsoft.com/office/2006/metadata/properties" xmlns:ns2="6492ad76-73d2-4d7c-bab5-fc6487b9524c" xmlns:ns3="7a6a961b-5d88-4949-a226-38e18dc1b23a" targetNamespace="http://schemas.microsoft.com/office/2006/metadata/properties" ma:root="true" ma:fieldsID="674692d32a45298b69364970af1ec09f" ns2:_="" ns3:_="">
    <xsd:import namespace="6492ad76-73d2-4d7c-bab5-fc6487b9524c"/>
    <xsd:import namespace="7a6a961b-5d88-4949-a226-38e18dc1b2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2ad76-73d2-4d7c-bab5-fc6487b952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a961b-5d88-4949-a226-38e18dc1b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BF071C-40F8-4FFD-A8F1-4CB4351FB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2ad76-73d2-4d7c-bab5-fc6487b9524c"/>
    <ds:schemaRef ds:uri="7a6a961b-5d88-4949-a226-38e18dc1b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BB84CC-7280-4C51-92AA-128562101F2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8dc4a511-b4cc-4049-9280-7f6add7a3bef"/>
    <ds:schemaRef ds:uri="http://schemas.microsoft.com/office/2006/documentManagement/types"/>
    <ds:schemaRef ds:uri="http://purl.org/dc/elements/1.1/"/>
    <ds:schemaRef ds:uri="http://purl.org/dc/dcmitype/"/>
    <ds:schemaRef ds:uri="151420ab-5a08-470b-9772-25551df2f287"/>
  </ds:schemaRefs>
</ds:datastoreItem>
</file>

<file path=customXml/itemProps3.xml><?xml version="1.0" encoding="utf-8"?>
<ds:datastoreItem xmlns:ds="http://schemas.openxmlformats.org/officeDocument/2006/customXml" ds:itemID="{21A85F14-764B-483C-9B53-45A6CAFCB3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661</Words>
  <Application>Microsoft Office PowerPoint</Application>
  <PresentationFormat>Widescreen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Roadmap To Universal Health Coverage for Eye Health through Integrated People-centred Eye Care </vt:lpstr>
      <vt:lpstr>THE CHALLENGE</vt:lpstr>
      <vt:lpstr>WORLD REPORT ON VISION - Strategic Framework</vt:lpstr>
      <vt:lpstr>PowerPoint Presentation</vt:lpstr>
      <vt:lpstr>ACHIEVING IPEC 1.</vt:lpstr>
      <vt:lpstr>ACHIEVING  IPEC 2.</vt:lpstr>
      <vt:lpstr>ACHIEVING IPEC 3.</vt:lpstr>
      <vt:lpstr>ACHIEVING  IPEC 4.</vt:lpstr>
      <vt:lpstr>ADVOCACY TO IPEC</vt:lpstr>
      <vt:lpstr>WHO's tools for IPEC</vt:lpstr>
      <vt:lpstr>ADVOCACY TO IPEC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People Centred Eye Care</dc:title>
  <dc:creator>Jessica Crofts-Lawrence</dc:creator>
  <cp:lastModifiedBy>Ishwarya Teeparthi</cp:lastModifiedBy>
  <cp:revision>67</cp:revision>
  <dcterms:created xsi:type="dcterms:W3CDTF">2021-02-02T17:11:56Z</dcterms:created>
  <dcterms:modified xsi:type="dcterms:W3CDTF">2021-04-14T05:57:07Z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0x010100F39676F0C4280E4A96A47EF57E2339E2</vt:lpwstr>
  </property>
</Properties>
</file>