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56" r:id="rId5"/>
    <p:sldId id="258" r:id="rId6"/>
    <p:sldId id="281" r:id="rId7"/>
    <p:sldId id="284" r:id="rId8"/>
    <p:sldId id="288" r:id="rId9"/>
    <p:sldId id="261" r:id="rId10"/>
    <p:sldId id="289" r:id="rId11"/>
    <p:sldId id="283" r:id="rId12"/>
    <p:sldId id="263" r:id="rId13"/>
    <p:sldId id="286" r:id="rId14"/>
    <p:sldId id="285" r:id="rId15"/>
    <p:sldId id="287" r:id="rId16"/>
    <p:sldId id="295" r:id="rId17"/>
    <p:sldId id="268" r:id="rId18"/>
    <p:sldId id="260" r:id="rId19"/>
    <p:sldId id="294" r:id="rId20"/>
    <p:sldId id="272" r:id="rId21"/>
    <p:sldId id="290" r:id="rId22"/>
    <p:sldId id="291" r:id="rId23"/>
    <p:sldId id="293" r:id="rId24"/>
    <p:sldId id="277" r:id="rId25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Fira Sans" panose="020B0503050000020004" pitchFamily="34" charset="0"/>
      <p:regular r:id="rId32"/>
      <p:bold r:id="rId33"/>
      <p:italic r:id="rId34"/>
      <p:boldItalic r:id="rId35"/>
    </p:embeddedFont>
    <p:embeddedFont>
      <p:font typeface="Fira Sans Medium" panose="020B0603050000020004" pitchFamily="34" charset="0"/>
      <p:regular r:id="rId36"/>
      <p:italic r:id="rId37"/>
    </p:embeddedFont>
    <p:embeddedFont>
      <p:font typeface="Noto Sans" panose="020B0502040504020204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8C23C18-1AE5-2B22-96E5-53D92C015B28}" name="Anthea Burnett" initials="AB" userId="Anthea Burnett" providerId="None"/>
  <p188:author id="{49CA1743-A864-7F3B-26D9-C5509439D237}" name="Jissa James" initials="JJ" userId="S::jjames@iapb.org::98eea4c9-4477-43b3-99ba-43852c859bfd" providerId="AD"/>
  <p188:author id="{2AB4F46F-BC32-A588-B589-24390BDDB5C8}" name="Junu Shrestha" initials="JS" userId="S::jshrestha@iapb.org::b4afb936-3b7d-49bd-ba36-cafc6bf4ab73" providerId="AD"/>
  <p188:author id="{E72D4194-0B82-E2C9-3C21-17507729DC62}" name="Michael Morton" initials="MM" userId="Michael Morton" providerId="None"/>
  <p188:author id="{4DD775A1-D7A9-A3C3-A6CE-5AE0FADF56C3}" name="Michael Morton" initials="MM" userId="S::mmorton@iapb.org::06f099ce-e105-4066-9570-b16f48125421" providerId="AD"/>
  <p188:author id="{17DA77F4-8591-091B-3626-A256BA9ED2C9}" name="Jude Stern" initials="JS" userId="S::JStern@iapb.org::d1ca0a5e-6890-459c-9750-45c14bbaffc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280"/>
    <a:srgbClr val="DE6340"/>
    <a:srgbClr val="C00000"/>
    <a:srgbClr val="D9E8E8"/>
    <a:srgbClr val="FA9959"/>
    <a:srgbClr val="6BA3C9"/>
    <a:srgbClr val="1A12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9401F6-7906-9747-A2A7-24B05A8F0F6C}" v="6" dt="2022-11-07T11:21:36.670"/>
    <p1510:client id="{B519AE1F-25F9-4F5D-BABE-27E996782AF7}" v="231" dt="2022-11-08T05:29:06.1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50" y="96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47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5A9D58E-9054-4353-9E57-0889F497AF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BAB1C9-ED3E-49E2-BDD0-86AACE3015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0F5767-A38B-4E8F-AAD4-F2928DC2854E}" type="datetimeFigureOut">
              <a:rPr lang="en-AU" smtClean="0"/>
              <a:t>8/11/2022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C5593-AFC7-43FC-BF36-6846289176D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8E88F9-7611-46E0-B7EE-0F779B848A2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7A853-80D2-4A9B-A589-20B5BB48207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85645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E0CC3-3576-424B-8955-8816C5A84DF8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C00F30-C32F-F544-86DE-A868AF739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25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00F30-C32F-F544-86DE-A868AF73929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66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2000: 35.7</a:t>
            </a:r>
          </a:p>
          <a:p>
            <a:r>
              <a:rPr lang="en-US"/>
              <a:t>2010: 39.1</a:t>
            </a:r>
          </a:p>
          <a:p>
            <a:r>
              <a:rPr lang="en-US"/>
              <a:t>2021: 42.9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00F30-C32F-F544-86DE-A868AF7392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210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00F30-C32F-F544-86DE-A868AF73929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37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2000: 35.7</a:t>
            </a:r>
          </a:p>
          <a:p>
            <a:r>
              <a:rPr lang="en-US"/>
              <a:t>2010: 39.1</a:t>
            </a:r>
          </a:p>
          <a:p>
            <a:r>
              <a:rPr lang="en-US"/>
              <a:t>2021: 42.9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00F30-C32F-F544-86DE-A868AF7392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00F30-C32F-F544-86DE-A868AF7392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75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00F30-C32F-F544-86DE-A868AF73929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240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00F30-C32F-F544-86DE-A868AF73929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53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2000: 35.7</a:t>
            </a:r>
          </a:p>
          <a:p>
            <a:r>
              <a:rPr lang="en-US"/>
              <a:t>2010: 39.1</a:t>
            </a:r>
          </a:p>
          <a:p>
            <a:r>
              <a:rPr lang="en-US"/>
              <a:t>2021: 42.9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00F30-C32F-F544-86DE-A868AF73929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56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5327336-6C1B-4914-A28E-3CD9A2A482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10355" y="0"/>
            <a:ext cx="7681645" cy="6858000"/>
          </a:xfrm>
        </p:spPr>
        <p:txBody>
          <a:bodyPr>
            <a:normAutofit/>
          </a:bodyPr>
          <a:lstStyle>
            <a:lvl1pPr>
              <a:defRPr sz="200"/>
            </a:lvl1pPr>
          </a:lstStyle>
          <a:p>
            <a:endParaRPr lang="en-AU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4615FD2-7856-4D68-B831-5C2D34092A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V="1">
            <a:off x="0" y="0"/>
            <a:ext cx="7058026" cy="6858000"/>
          </a:xfrm>
          <a:blipFill>
            <a:blip r:embed="rId2"/>
            <a:stretch>
              <a:fillRect l="-88956" r="4463"/>
            </a:stretch>
          </a:blipFill>
        </p:spPr>
        <p:txBody>
          <a:bodyPr lIns="288000" anchor="ctr" anchorCtr="0">
            <a:normAutofit/>
          </a:bodyPr>
          <a:lstStyle>
            <a:lvl1pPr>
              <a:defRPr sz="200">
                <a:solidFill>
                  <a:srgbClr val="6BA3C9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11F2B7E-25DE-491D-B9E1-9C661CF11D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700" y="5904085"/>
            <a:ext cx="4475645" cy="309747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References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58E2BD4-F55E-4A74-A518-3EBCCB45FF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1615360"/>
            <a:ext cx="5047247" cy="2387600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39A7659-E6C4-405B-9C9D-22B90D4D31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0" y="4229972"/>
            <a:ext cx="5047247" cy="138834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83522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AA0C306-64D7-4675-A908-B5C31CEA0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37" y="365126"/>
            <a:ext cx="11257085" cy="8827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6280AC2-DB85-4AB6-9571-5500033E6ED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03800" y="1542049"/>
            <a:ext cx="6742722" cy="4382501"/>
          </a:xfrm>
        </p:spPr>
        <p:txBody>
          <a:bodyPr/>
          <a:lstStyle>
            <a:lvl1pPr>
              <a:defRPr>
                <a:solidFill>
                  <a:srgbClr val="1A1238"/>
                </a:solidFill>
              </a:defRPr>
            </a:lvl1pPr>
            <a:lvl2pPr>
              <a:defRPr>
                <a:solidFill>
                  <a:srgbClr val="1A1238"/>
                </a:solidFill>
              </a:defRPr>
            </a:lvl2pPr>
            <a:lvl3pPr>
              <a:defRPr>
                <a:solidFill>
                  <a:srgbClr val="1A1238"/>
                </a:solidFill>
              </a:defRPr>
            </a:lvl3pPr>
            <a:lvl4pPr>
              <a:defRPr>
                <a:solidFill>
                  <a:srgbClr val="1A1238"/>
                </a:solidFill>
              </a:defRPr>
            </a:lvl4pPr>
            <a:lvl5pPr>
              <a:defRPr>
                <a:solidFill>
                  <a:srgbClr val="1A12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908AB0C-8849-44C0-918B-229605B4B4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437" y="1542049"/>
            <a:ext cx="4332103" cy="4382500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A2DF04E-1842-4793-9346-523D9624CB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7400" y="2276475"/>
            <a:ext cx="2917825" cy="304006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rgbClr val="004280"/>
                </a:solidFill>
              </a:defRPr>
            </a:lvl1pPr>
          </a:lstStyle>
          <a:p>
            <a:endParaRPr lang="en-AU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B5DE41-8549-4D5B-94AC-1530C6AD13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38" y="6229177"/>
            <a:ext cx="11256597" cy="4069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96DD41-D2A4-436F-B85C-02AF2D4DE0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57" y="6308468"/>
            <a:ext cx="1102046" cy="248383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601EF21-AFA5-4843-B030-F0489408D3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950" y="6008860"/>
            <a:ext cx="11257085" cy="163306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602489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AA0C306-64D7-4675-A908-B5C31CEA0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37" y="365126"/>
            <a:ext cx="11257085" cy="8827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6280AC2-DB85-4AB6-9571-5500033E6ED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03800" y="1542049"/>
            <a:ext cx="6742722" cy="4382501"/>
          </a:xfrm>
        </p:spPr>
        <p:txBody>
          <a:bodyPr/>
          <a:lstStyle>
            <a:lvl1pPr>
              <a:defRPr>
                <a:solidFill>
                  <a:srgbClr val="1A1238"/>
                </a:solidFill>
              </a:defRPr>
            </a:lvl1pPr>
            <a:lvl2pPr>
              <a:defRPr>
                <a:solidFill>
                  <a:srgbClr val="1A1238"/>
                </a:solidFill>
              </a:defRPr>
            </a:lvl2pPr>
            <a:lvl3pPr>
              <a:defRPr>
                <a:solidFill>
                  <a:srgbClr val="1A1238"/>
                </a:solidFill>
              </a:defRPr>
            </a:lvl3pPr>
            <a:lvl4pPr>
              <a:defRPr>
                <a:solidFill>
                  <a:srgbClr val="1A1238"/>
                </a:solidFill>
              </a:defRPr>
            </a:lvl4pPr>
            <a:lvl5pPr>
              <a:defRPr>
                <a:solidFill>
                  <a:srgbClr val="1A12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908AB0C-8849-44C0-918B-229605B4B4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437" y="1542049"/>
            <a:ext cx="4332103" cy="4382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03324D-3364-459E-89C9-0852414705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38" y="6229177"/>
            <a:ext cx="11256597" cy="4069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51661D-DC5D-4868-8914-51CB7A2F10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57" y="6308468"/>
            <a:ext cx="1102046" cy="248383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32B25E3-4090-4183-984F-D5F8060DD1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950" y="6008860"/>
            <a:ext cx="11257085" cy="163306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References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87F9927B-DBE2-4A22-BB1A-39E5C97FF3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7400" y="2276475"/>
            <a:ext cx="2917825" cy="304006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rgbClr val="004280"/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4343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AA0C306-64D7-4675-A908-B5C31CEA0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37" y="365126"/>
            <a:ext cx="11257085" cy="8827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6280AC2-DB85-4AB6-9571-5500033E6ED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03800" y="1542049"/>
            <a:ext cx="6742722" cy="4382501"/>
          </a:xfrm>
        </p:spPr>
        <p:txBody>
          <a:bodyPr/>
          <a:lstStyle>
            <a:lvl1pPr>
              <a:defRPr>
                <a:solidFill>
                  <a:srgbClr val="1A1238"/>
                </a:solidFill>
              </a:defRPr>
            </a:lvl1pPr>
            <a:lvl2pPr>
              <a:defRPr>
                <a:solidFill>
                  <a:srgbClr val="1A1238"/>
                </a:solidFill>
              </a:defRPr>
            </a:lvl2pPr>
            <a:lvl3pPr>
              <a:defRPr>
                <a:solidFill>
                  <a:srgbClr val="1A1238"/>
                </a:solidFill>
              </a:defRPr>
            </a:lvl3pPr>
            <a:lvl4pPr>
              <a:defRPr>
                <a:solidFill>
                  <a:srgbClr val="1A1238"/>
                </a:solidFill>
              </a:defRPr>
            </a:lvl4pPr>
            <a:lvl5pPr>
              <a:defRPr>
                <a:solidFill>
                  <a:srgbClr val="1A12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908AB0C-8849-44C0-918B-229605B4B4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437" y="1542049"/>
            <a:ext cx="4332102" cy="4382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68D5AD-ABC4-4E9A-9327-2BC76045E8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38" y="6229177"/>
            <a:ext cx="11256597" cy="4069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4F14EB-6A1D-4AFC-BE0B-21468B79DD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57" y="6308468"/>
            <a:ext cx="1102046" cy="248383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3DD8CA8-E3C2-4591-8AEE-F7A0F2D9CA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950" y="6008860"/>
            <a:ext cx="11257085" cy="163306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References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BBF140B4-89CA-4C09-8A43-3F58B10DC1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7400" y="2276475"/>
            <a:ext cx="2917825" cy="304006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rgbClr val="004280"/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2409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AA0C306-64D7-4675-A908-B5C31CEA0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37" y="365126"/>
            <a:ext cx="11257085" cy="8827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6280AC2-DB85-4AB6-9571-5500033E6ED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03800" y="1542049"/>
            <a:ext cx="6742722" cy="4382501"/>
          </a:xfrm>
        </p:spPr>
        <p:txBody>
          <a:bodyPr/>
          <a:lstStyle>
            <a:lvl1pPr>
              <a:defRPr>
                <a:solidFill>
                  <a:srgbClr val="1A1238"/>
                </a:solidFill>
              </a:defRPr>
            </a:lvl1pPr>
            <a:lvl2pPr>
              <a:defRPr>
                <a:solidFill>
                  <a:srgbClr val="1A1238"/>
                </a:solidFill>
              </a:defRPr>
            </a:lvl2pPr>
            <a:lvl3pPr>
              <a:defRPr>
                <a:solidFill>
                  <a:srgbClr val="1A1238"/>
                </a:solidFill>
              </a:defRPr>
            </a:lvl3pPr>
            <a:lvl4pPr>
              <a:defRPr>
                <a:solidFill>
                  <a:srgbClr val="1A1238"/>
                </a:solidFill>
              </a:defRPr>
            </a:lvl4pPr>
            <a:lvl5pPr>
              <a:defRPr>
                <a:solidFill>
                  <a:srgbClr val="1A12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908AB0C-8849-44C0-918B-229605B4B4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437" y="1542049"/>
            <a:ext cx="4332102" cy="43824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68D5AD-ABC4-4E9A-9327-2BC76045E8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38" y="6229177"/>
            <a:ext cx="11256597" cy="4069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4F14EB-6A1D-4AFC-BE0B-21468B79DD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57" y="6308468"/>
            <a:ext cx="1102046" cy="248383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2ACB78B-BDB2-40C8-B378-9B72562F8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950" y="6008860"/>
            <a:ext cx="11257085" cy="163306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References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E087036F-CC37-4F34-B088-FCBBF1FC23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7400" y="2276475"/>
            <a:ext cx="2917825" cy="304006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9914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5327336-6C1B-4914-A28E-3CD9A2A482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10355" y="0"/>
            <a:ext cx="7681645" cy="6858000"/>
          </a:xfrm>
        </p:spPr>
        <p:txBody>
          <a:bodyPr>
            <a:normAutofit/>
          </a:bodyPr>
          <a:lstStyle>
            <a:lvl1pPr>
              <a:defRPr sz="200"/>
            </a:lvl1pPr>
          </a:lstStyle>
          <a:p>
            <a:endParaRPr lang="en-AU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4615FD2-7856-4D68-B831-5C2D34092A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V="1">
            <a:off x="0" y="0"/>
            <a:ext cx="6096000" cy="6858000"/>
          </a:xfrm>
          <a:blipFill>
            <a:blip r:embed="rId2"/>
            <a:stretch>
              <a:fillRect l="-88956" r="4463"/>
            </a:stretch>
          </a:blipFill>
        </p:spPr>
        <p:txBody>
          <a:bodyPr lIns="288000" anchor="ctr" anchorCtr="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C774EDB1-F90A-4932-BEA8-A066A3D6FF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1368" y="969089"/>
            <a:ext cx="3948987" cy="4682447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0">
                <a:solidFill>
                  <a:srgbClr val="1A1238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11F2B7E-25DE-491D-B9E1-9C661CF11D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1368" y="5942185"/>
            <a:ext cx="3948987" cy="309747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492793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5327336-6C1B-4914-A28E-3CD9A2A482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660809" cy="6858000"/>
          </a:xfrm>
        </p:spPr>
        <p:txBody>
          <a:bodyPr>
            <a:normAutofit/>
          </a:bodyPr>
          <a:lstStyle>
            <a:lvl1pPr>
              <a:defRPr sz="200"/>
            </a:lvl1pPr>
          </a:lstStyle>
          <a:p>
            <a:endParaRPr lang="en-AU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4615FD2-7856-4D68-B831-5C2D34092A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 flipV="1">
            <a:off x="6096000" y="0"/>
            <a:ext cx="6096000" cy="6858000"/>
          </a:xfrm>
          <a:blipFill>
            <a:blip r:embed="rId2"/>
            <a:stretch>
              <a:fillRect l="-88956" r="4463"/>
            </a:stretch>
          </a:blipFill>
        </p:spPr>
        <p:txBody>
          <a:bodyPr lIns="288000" anchor="ctr" anchorCtr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F5714FE5-9AD4-40CE-A561-ACFEBC70FB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0810" y="911939"/>
            <a:ext cx="3948987" cy="4682447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0">
                <a:solidFill>
                  <a:srgbClr val="1A1238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884DC3B-6717-4186-868F-CA805CED0F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60810" y="5942185"/>
            <a:ext cx="3948987" cy="309747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4026283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06E42BC-2CA7-4A1E-915F-5FFD2F5C3939}"/>
              </a:ext>
            </a:extLst>
          </p:cNvPr>
          <p:cNvSpPr/>
          <p:nvPr userDrawn="1"/>
        </p:nvSpPr>
        <p:spPr>
          <a:xfrm>
            <a:off x="489439" y="371475"/>
            <a:ext cx="11257084" cy="5518541"/>
          </a:xfrm>
          <a:prstGeom prst="rect">
            <a:avLst/>
          </a:prstGeom>
          <a:solidFill>
            <a:srgbClr val="D9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228D94-BAAD-47C0-9095-37F1695ED8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38" y="6229177"/>
            <a:ext cx="11257084" cy="4069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FBF3BD-1BDB-413F-8614-A3D66219D2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57" y="6308468"/>
            <a:ext cx="1102046" cy="2483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1B49DD-25FC-474F-87E1-D023FF437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1560" y="920945"/>
            <a:ext cx="3342494" cy="426930"/>
          </a:xfrm>
        </p:spPr>
        <p:txBody>
          <a:bodyPr>
            <a:normAutofit/>
          </a:bodyPr>
          <a:lstStyle>
            <a:lvl1pPr>
              <a:buFontTx/>
              <a:buNone/>
              <a:defRPr sz="1100">
                <a:solidFill>
                  <a:srgbClr val="004280"/>
                </a:solidFill>
                <a:latin typeface="Fira Sans Medium" panose="020B06030500000200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100F4D69-3969-4B4D-ACDD-0AE474E8393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04644" y="861414"/>
            <a:ext cx="3721241" cy="4538663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AU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59F3D1F-DA28-4101-B86B-1F2BD5C0A08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87357" y="1192396"/>
            <a:ext cx="4295775" cy="1176337"/>
          </a:xfrm>
          <a:blipFill dpi="0" rotWithShape="0">
            <a:blip r:embed="rId4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200">
                <a:solidFill>
                  <a:srgbClr val="FFC000"/>
                </a:solidFill>
              </a:defRPr>
            </a:lvl1pPr>
          </a:lstStyle>
          <a:p>
            <a:endParaRPr lang="en-AU"/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09CE8083-104E-4A5A-AC97-D9B1AA6237D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87357" y="2532309"/>
            <a:ext cx="4295775" cy="1176337"/>
          </a:xfrm>
          <a:blipFill dpi="0" rotWithShape="0">
            <a:blip r:embed="rId5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200">
                <a:solidFill>
                  <a:srgbClr val="FA9959"/>
                </a:solidFill>
              </a:defRPr>
            </a:lvl1pPr>
          </a:lstStyle>
          <a:p>
            <a:endParaRPr lang="en-AU"/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E362963F-8A34-4EAA-AA2C-FAD6C12D1A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357" y="3872222"/>
            <a:ext cx="4295775" cy="1176337"/>
          </a:xfrm>
          <a:blipFill dpi="0" rotWithShape="0">
            <a:blip r:embed="rId6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200">
                <a:solidFill>
                  <a:srgbClr val="DE6340"/>
                </a:solidFill>
              </a:defRPr>
            </a:lvl1pPr>
          </a:lstStyle>
          <a:p>
            <a:endParaRPr lang="en-AU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B1CAC2B-07C2-4801-88CB-4B9F1C8BF5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33938" y="1439863"/>
            <a:ext cx="1262062" cy="741362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4400">
                <a:solidFill>
                  <a:srgbClr val="1A1238"/>
                </a:solidFill>
                <a:latin typeface="Fira Sans" panose="020B0803050000020004" pitchFamily="34" charset="0"/>
              </a:defRPr>
            </a:lvl1pPr>
          </a:lstStyle>
          <a:p>
            <a:pPr lvl="0"/>
            <a:r>
              <a:rPr lang="en-US"/>
              <a:t>X%</a:t>
            </a:r>
            <a:endParaRPr lang="en-AU"/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FF0C756B-7FDD-4687-98DB-029643D5F8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33938" y="2749796"/>
            <a:ext cx="1262062" cy="741362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4400">
                <a:solidFill>
                  <a:srgbClr val="1A1238"/>
                </a:solidFill>
                <a:latin typeface="Fira Sans" panose="020B0803050000020004" pitchFamily="34" charset="0"/>
              </a:defRPr>
            </a:lvl1pPr>
          </a:lstStyle>
          <a:p>
            <a:pPr lvl="0"/>
            <a:r>
              <a:rPr lang="en-US"/>
              <a:t>X%</a:t>
            </a:r>
            <a:endParaRPr lang="en-AU"/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9B5B98D1-78D9-462F-ACAC-8B4FB067227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3938" y="4089709"/>
            <a:ext cx="1262062" cy="741362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4400">
                <a:solidFill>
                  <a:srgbClr val="1A1238"/>
                </a:solidFill>
                <a:latin typeface="Fira Sans" panose="020B0803050000020004" pitchFamily="34" charset="0"/>
              </a:defRPr>
            </a:lvl1pPr>
          </a:lstStyle>
          <a:p>
            <a:pPr lvl="0"/>
            <a:r>
              <a:rPr lang="en-US"/>
              <a:t>X%</a:t>
            </a:r>
            <a:endParaRPr lang="en-AU"/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A8151A56-D4FF-40E7-B96B-D5E1465A9AB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6345" y="1439863"/>
            <a:ext cx="2032142" cy="741362"/>
          </a:xfrm>
        </p:spPr>
        <p:txBody>
          <a:bodyPr anchor="ctr" anchorCtr="0">
            <a:norm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FontTx/>
              <a:buNone/>
              <a:defRPr sz="14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endParaRPr lang="en-AU"/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B3AADF13-C157-45E7-96CA-96E07C54A1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686345" y="2749796"/>
            <a:ext cx="2032142" cy="741362"/>
          </a:xfrm>
        </p:spPr>
        <p:txBody>
          <a:bodyPr anchor="ctr" anchorCtr="0">
            <a:norm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FontTx/>
              <a:buNone/>
              <a:defRPr sz="14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endParaRPr lang="en-AU"/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B8718904-D59E-4C6E-ADE9-8B0EEFC661A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686345" y="4089709"/>
            <a:ext cx="2032142" cy="741362"/>
          </a:xfrm>
        </p:spPr>
        <p:txBody>
          <a:bodyPr anchor="ctr" anchorCtr="0">
            <a:norm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FontTx/>
              <a:buNone/>
              <a:defRPr sz="14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endParaRPr lang="en-AU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98B0FED0-ACF8-4797-8549-A880C0930CA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41560" y="1470415"/>
            <a:ext cx="3342494" cy="426930"/>
          </a:xfrm>
        </p:spPr>
        <p:txBody>
          <a:bodyPr>
            <a:normAutofit/>
          </a:bodyPr>
          <a:lstStyle>
            <a:lvl1pPr>
              <a:buFontTx/>
              <a:buNone/>
              <a:defRPr sz="1100">
                <a:solidFill>
                  <a:srgbClr val="1A1238"/>
                </a:solidFill>
                <a:latin typeface="Fira Sans Medium" panose="020B06030500000200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471C2BDE-ABB1-4DBE-8678-C2C316387C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41560" y="2022384"/>
            <a:ext cx="3342494" cy="1049939"/>
          </a:xfrm>
        </p:spPr>
        <p:txBody>
          <a:bodyPr>
            <a:normAutofit/>
          </a:bodyPr>
          <a:lstStyle>
            <a:lvl1pPr>
              <a:buFontTx/>
              <a:buNone/>
              <a:defRPr sz="11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4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57745CE-37BE-433F-9F15-73E4737BB0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38" y="6229177"/>
            <a:ext cx="11257084" cy="406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327C84-E41A-4755-8DB1-69C70EDA4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2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F370A-8EE8-4025-822D-FB4A8582F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437" y="1498294"/>
            <a:ext cx="11257085" cy="4413855"/>
          </a:xfrm>
        </p:spPr>
        <p:txBody>
          <a:bodyPr/>
          <a:lstStyle>
            <a:lvl1pPr>
              <a:defRPr>
                <a:solidFill>
                  <a:srgbClr val="1A1238"/>
                </a:solidFill>
              </a:defRPr>
            </a:lvl1pPr>
            <a:lvl2pPr>
              <a:defRPr>
                <a:solidFill>
                  <a:srgbClr val="1A1238"/>
                </a:solidFill>
              </a:defRPr>
            </a:lvl2pPr>
            <a:lvl3pPr>
              <a:defRPr>
                <a:solidFill>
                  <a:srgbClr val="1A1238"/>
                </a:solidFill>
              </a:defRPr>
            </a:lvl3pPr>
            <a:lvl4pPr>
              <a:defRPr>
                <a:solidFill>
                  <a:srgbClr val="1A1238"/>
                </a:solidFill>
              </a:defRPr>
            </a:lvl4pPr>
            <a:lvl5pPr>
              <a:defRPr>
                <a:solidFill>
                  <a:srgbClr val="1A12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E394DE-671A-4516-A750-AB689432FD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57" y="6308468"/>
            <a:ext cx="1102046" cy="248383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64CCB29-54FA-4E82-A4FB-EC7FDC0A2F0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951" y="5991442"/>
            <a:ext cx="11257084" cy="163306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275556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9A4F2-66CF-4E35-A1BF-089EB7B24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9ADFE9D-0520-48B1-9235-1AAE5ACA6A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38" y="6229177"/>
            <a:ext cx="11257084" cy="4069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EB5825-9F04-4131-92B1-DD0BA6E53D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57" y="6308468"/>
            <a:ext cx="1102046" cy="248383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F09640E-3F08-47F4-9AC2-98FDEDD6A2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951" y="5991442"/>
            <a:ext cx="11257084" cy="163306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717676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228D94-BAAD-47C0-9095-37F1695ED8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38" y="6229177"/>
            <a:ext cx="11257084" cy="4069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FBF3BD-1BDB-413F-8614-A3D66219D2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57" y="6308468"/>
            <a:ext cx="1102046" cy="24838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149BB6-3154-4FD0-B471-505A43C16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951" y="5991442"/>
            <a:ext cx="11257084" cy="163306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570030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53436-CED9-4FB0-A287-6A62C14F9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37" y="365126"/>
            <a:ext cx="11208101" cy="882761"/>
          </a:xfrm>
        </p:spPr>
        <p:txBody>
          <a:bodyPr/>
          <a:lstStyle>
            <a:lvl1pPr>
              <a:defRPr>
                <a:solidFill>
                  <a:srgbClr val="0042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0E8E2-4307-4CA0-8E02-8917B2F9D69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89437" y="1553379"/>
            <a:ext cx="5445592" cy="4298781"/>
          </a:xfrm>
        </p:spPr>
        <p:txBody>
          <a:bodyPr/>
          <a:lstStyle>
            <a:lvl1pPr>
              <a:buFontTx/>
              <a:buNone/>
              <a:defRPr>
                <a:solidFill>
                  <a:srgbClr val="1A1238"/>
                </a:solidFill>
              </a:defRPr>
            </a:lvl1pPr>
            <a:lvl2pPr>
              <a:defRPr>
                <a:solidFill>
                  <a:srgbClr val="1A1238"/>
                </a:solidFill>
              </a:defRPr>
            </a:lvl2pPr>
            <a:lvl3pPr>
              <a:defRPr>
                <a:solidFill>
                  <a:srgbClr val="1A1238"/>
                </a:solidFill>
              </a:defRPr>
            </a:lvl3pPr>
            <a:lvl4pPr>
              <a:defRPr>
                <a:solidFill>
                  <a:srgbClr val="1A1238"/>
                </a:solidFill>
              </a:defRPr>
            </a:lvl4pPr>
            <a:lvl5pPr>
              <a:defRPr>
                <a:solidFill>
                  <a:srgbClr val="1A1238"/>
                </a:solidFill>
              </a:defRPr>
            </a:lvl5pPr>
          </a:lstStyle>
          <a:p>
            <a:pPr lvl="0"/>
            <a:r>
              <a:rPr lang="en-US"/>
              <a:t>Click to add text, image or media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C870D4-AE70-4C59-9E00-AE6703CEF41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00930" y="1553379"/>
            <a:ext cx="5445592" cy="4298781"/>
          </a:xfrm>
        </p:spPr>
        <p:txBody>
          <a:bodyPr>
            <a:normAutofit/>
          </a:bodyPr>
          <a:lstStyle>
            <a:lvl1pPr>
              <a:buNone/>
              <a:defRPr lang="en-US" sz="2000" kern="1200" dirty="0" smtClean="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>
              <a:defRPr sz="1800">
                <a:solidFill>
                  <a:srgbClr val="1A1238"/>
                </a:solidFill>
              </a:defRPr>
            </a:lvl2pPr>
            <a:lvl3pPr>
              <a:defRPr sz="1600">
                <a:solidFill>
                  <a:srgbClr val="1A1238"/>
                </a:solidFill>
              </a:defRPr>
            </a:lvl3pPr>
            <a:lvl4pPr>
              <a:defRPr sz="1400">
                <a:solidFill>
                  <a:srgbClr val="1A1238"/>
                </a:solidFill>
              </a:defRPr>
            </a:lvl4pPr>
            <a:lvl5pPr>
              <a:defRPr sz="1400">
                <a:solidFill>
                  <a:srgbClr val="1A1238"/>
                </a:solidFill>
              </a:defRPr>
            </a:lvl5pPr>
          </a:lstStyle>
          <a:p>
            <a:pPr lvl="0"/>
            <a:r>
              <a:rPr lang="en-US"/>
              <a:t>Click to add text, image or media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D4974F6E-70F8-4957-8028-978A321E37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951" y="5991442"/>
            <a:ext cx="11257084" cy="163306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References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CC6C909-3D30-4258-81B7-3B11724124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38" y="6229177"/>
            <a:ext cx="11257084" cy="4069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CD5C3D-2ABB-4EC1-97E1-A55BFF07F3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57" y="6308468"/>
            <a:ext cx="1102046" cy="24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7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F78226C-0238-4E27-B059-5F106890036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7400" y="365126"/>
            <a:ext cx="10958634" cy="5559425"/>
          </a:xfrm>
        </p:spPr>
        <p:txBody>
          <a:bodyPr/>
          <a:lstStyle/>
          <a:p>
            <a:endParaRPr lang="en-AU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1301760B-B199-48C0-95C7-05BA679838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8950" y="365126"/>
            <a:ext cx="6102396" cy="555942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rIns="288000" anchor="ctr" anchorCtr="0">
            <a:normAutofit/>
          </a:bodyPr>
          <a:lstStyle>
            <a:lvl1pPr marL="180000" indent="0">
              <a:buNone/>
              <a:defRPr sz="1800" b="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marR="0" algn="l" rtl="0"/>
            <a:endParaRPr lang="en-US" err="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3618C7-C508-4053-853E-27B8DAEE91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950" y="6008860"/>
            <a:ext cx="11257084" cy="163306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References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20D601C-D21F-4662-AEC9-B91C1221EB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38" y="6229177"/>
            <a:ext cx="11257084" cy="4069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9BA5CE-3C72-490F-AA84-17F0552EE4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57" y="6308468"/>
            <a:ext cx="1102046" cy="24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9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F78226C-0238-4E27-B059-5F106890036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9438" y="365126"/>
            <a:ext cx="11220020" cy="5559425"/>
          </a:xfrm>
        </p:spPr>
        <p:txBody>
          <a:bodyPr>
            <a:normAutofit/>
          </a:bodyPr>
          <a:lstStyle>
            <a:lvl1pPr algn="r">
              <a:defRPr sz="700"/>
            </a:lvl1pPr>
          </a:lstStyle>
          <a:p>
            <a:endParaRPr lang="en-AU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1301760B-B199-48C0-95C7-05BA679838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flipH="1">
            <a:off x="5607062" y="365126"/>
            <a:ext cx="6102396" cy="555942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rIns="288000" anchor="ctr" anchorCtr="0">
            <a:normAutofit/>
          </a:bodyPr>
          <a:lstStyle>
            <a:lvl1pPr marL="180000" indent="0">
              <a:buNone/>
              <a:defRPr sz="1800" b="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marR="0" algn="l" rtl="0"/>
            <a:endParaRPr lang="en-US" err="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3618C7-C508-4053-853E-27B8DAEE91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438" y="6008860"/>
            <a:ext cx="11220020" cy="163306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References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20D601C-D21F-4662-AEC9-B91C1221EB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38" y="6229177"/>
            <a:ext cx="11257084" cy="4069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9BA5CE-3C72-490F-AA84-17F0552EE4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81" y="6308468"/>
            <a:ext cx="1102046" cy="24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5327336-6C1B-4914-A28E-3CD9A2A482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10355" y="0"/>
            <a:ext cx="7681645" cy="6858000"/>
          </a:xfrm>
        </p:spPr>
        <p:txBody>
          <a:bodyPr>
            <a:normAutofit/>
          </a:bodyPr>
          <a:lstStyle>
            <a:lvl1pPr>
              <a:defRPr sz="200"/>
            </a:lvl1pPr>
          </a:lstStyle>
          <a:p>
            <a:endParaRPr lang="en-AU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4615FD2-7856-4D68-B831-5C2D34092A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V="1">
            <a:off x="0" y="0"/>
            <a:ext cx="7058026" cy="6858000"/>
          </a:xfrm>
          <a:blipFill>
            <a:blip r:embed="rId2"/>
            <a:stretch>
              <a:fillRect l="-88956" r="4463"/>
            </a:stretch>
          </a:blipFill>
        </p:spPr>
        <p:txBody>
          <a:bodyPr lIns="288000" anchor="ctr" anchorCtr="0">
            <a:normAutofit/>
          </a:bodyPr>
          <a:lstStyle>
            <a:lvl1pPr>
              <a:defRPr sz="200">
                <a:solidFill>
                  <a:srgbClr val="6BA3C9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11F2B7E-25DE-491D-B9E1-9C661CF11D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700" y="5904085"/>
            <a:ext cx="4475645" cy="309747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References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5AD90B8C-8FC3-4EE5-9BDA-2455D81255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700" y="1297577"/>
            <a:ext cx="4475645" cy="4018961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4286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F78226C-0238-4E27-B059-5F106890036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979506" y="1541463"/>
            <a:ext cx="8767016" cy="4383088"/>
          </a:xfrm>
        </p:spPr>
        <p:txBody>
          <a:bodyPr>
            <a:normAutofit/>
          </a:bodyPr>
          <a:lstStyle>
            <a:lvl1pPr>
              <a:defRPr sz="200"/>
            </a:lvl1pPr>
          </a:lstStyle>
          <a:p>
            <a:endParaRPr lang="en-AU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4A41191-81AE-4D77-A7DA-BA2BCF385B2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9437" y="1541463"/>
            <a:ext cx="4390538" cy="438308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AA0C306-64D7-4675-A908-B5C31CEA0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37" y="365126"/>
            <a:ext cx="11342201" cy="8827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A2DF04E-1842-4793-9346-523D9624CB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7400" y="2387600"/>
            <a:ext cx="2984500" cy="2928938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rgbClr val="1A1238"/>
                </a:solidFill>
              </a:defRPr>
            </a:lvl1pPr>
          </a:lstStyle>
          <a:p>
            <a:pPr lvl="0"/>
            <a:r>
              <a:rPr lang="en-US"/>
              <a:t>Click to edit Master</a:t>
            </a:r>
            <a:endParaRPr lang="en-AU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F3BAB36-E93E-4F08-89AF-8529D2E58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950" y="6008860"/>
            <a:ext cx="11257084" cy="163306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References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3AC8B09-3F37-4521-86CE-5F5D8884F4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38" y="6229177"/>
            <a:ext cx="11257084" cy="4069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50ACA22-3C6D-4EAF-A5DF-9B435B6CDF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57" y="6308468"/>
            <a:ext cx="1102046" cy="24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224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CB7651-FCC7-4C5A-9FCA-D3694C6B3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37" y="365126"/>
            <a:ext cx="11257085" cy="882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6E36DE-2350-40ED-8517-C43B69325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9437" y="1524000"/>
            <a:ext cx="11257085" cy="44547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8182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50" r:id="rId2"/>
    <p:sldLayoutId id="2147483654" r:id="rId3"/>
    <p:sldLayoutId id="2147483658" r:id="rId4"/>
    <p:sldLayoutId id="2147483652" r:id="rId5"/>
    <p:sldLayoutId id="2147483655" r:id="rId6"/>
    <p:sldLayoutId id="2147483669" r:id="rId7"/>
    <p:sldLayoutId id="2147483668" r:id="rId8"/>
    <p:sldLayoutId id="2147483662" r:id="rId9"/>
    <p:sldLayoutId id="2147483661" r:id="rId10"/>
    <p:sldLayoutId id="2147483659" r:id="rId11"/>
    <p:sldLayoutId id="2147483660" r:id="rId12"/>
    <p:sldLayoutId id="2147483663" r:id="rId13"/>
    <p:sldLayoutId id="2147483664" r:id="rId14"/>
    <p:sldLayoutId id="2147483665" r:id="rId15"/>
    <p:sldLayoutId id="214748366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rgbClr val="004280"/>
          </a:solidFill>
          <a:latin typeface="Fira Sans Medium" panose="020B06030500000200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rgbClr val="1A1238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rgbClr val="1A1238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600" kern="1200">
          <a:solidFill>
            <a:srgbClr val="1A1238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400" kern="1200">
          <a:solidFill>
            <a:srgbClr val="1A1238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400" kern="1200">
          <a:solidFill>
            <a:srgbClr val="1A1238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doi.org/10.1016/S2214-109X(22)00419-3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hyperlink" Target="https://www.who.int/publications/i/item/9789240058002" TargetMode="External"/><Relationship Id="rId12" Type="http://schemas.openxmlformats.org/officeDocument/2006/relationships/image" Target="../media/image22.png"/><Relationship Id="rId2" Type="http://schemas.openxmlformats.org/officeDocument/2006/relationships/hyperlink" Target="https://doi.org/10.1016/S2214-109X(22)00433-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16/S2214-109X(22)00419-3" TargetMode="External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hyperlink" Target=").%20https:/doi.org/10.1016/S2214-109X(22)00419-3" TargetMode="External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Placeholder 61">
            <a:extLst>
              <a:ext uri="{FF2B5EF4-FFF2-40B4-BE49-F238E27FC236}">
                <a16:creationId xmlns:a16="http://schemas.microsoft.com/office/drawing/2014/main" id="{7CD6E0B1-06E2-427B-9E9B-8FB677E6A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3" r="12643"/>
          <a:stretch/>
        </p:blipFill>
        <p:spPr>
          <a:xfrm>
            <a:off x="3438075" y="-1"/>
            <a:ext cx="8823529" cy="7877175"/>
          </a:xfr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DA68D44-DD1E-4F8A-9FD0-B1CA12290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8C2CF2C-9EEE-443E-BBE4-BA0CAF44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9" name="Picture 48" descr="IAPB logo">
            <a:extLst>
              <a:ext uri="{FF2B5EF4-FFF2-40B4-BE49-F238E27FC236}">
                <a16:creationId xmlns:a16="http://schemas.microsoft.com/office/drawing/2014/main" id="{DCC93492-30D3-4A1F-B644-9EC171609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699" y="640891"/>
            <a:ext cx="3484109" cy="491873"/>
          </a:xfrm>
          <a:prstGeom prst="rect">
            <a:avLst/>
          </a:prstGeom>
        </p:spPr>
      </p:pic>
      <p:sp>
        <p:nvSpPr>
          <p:cNvPr id="58" name="Title 57">
            <a:extLst>
              <a:ext uri="{FF2B5EF4-FFF2-40B4-BE49-F238E27FC236}">
                <a16:creationId xmlns:a16="http://schemas.microsoft.com/office/drawing/2014/main" id="{AFB0285C-4F6E-4D7D-8FB7-A8B35E7D8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1615360"/>
            <a:ext cx="5047247" cy="1388347"/>
          </a:xfrm>
        </p:spPr>
        <p:txBody>
          <a:bodyPr/>
          <a:lstStyle/>
          <a:p>
            <a:r>
              <a:rPr lang="en-US"/>
              <a:t>Effective Coverage of Eye Care</a:t>
            </a:r>
            <a:endParaRPr lang="en-AU" b="1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9EB712F0-541F-4BBE-A108-B178012603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0" y="4229972"/>
            <a:ext cx="5047247" cy="1388347"/>
          </a:xfrm>
        </p:spPr>
        <p:txBody>
          <a:bodyPr/>
          <a:lstStyle/>
          <a:p>
            <a:r>
              <a:rPr lang="en-AU"/>
              <a:t>October 2022</a:t>
            </a:r>
          </a:p>
        </p:txBody>
      </p:sp>
    </p:spTree>
    <p:extLst>
      <p:ext uri="{BB962C8B-B14F-4D97-AF65-F5344CB8AC3E}">
        <p14:creationId xmlns:p14="http://schemas.microsoft.com/office/powerpoint/2010/main" val="2093475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8D9ED8-E545-46CE-BDE0-11DC8414B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eCSC</a:t>
            </a:r>
            <a:r>
              <a:rPr lang="en-US"/>
              <a:t>: Significant variation in coverage by income level (6/18)</a:t>
            </a:r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4B3D49-D375-422B-9E7D-6F10727B2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5196" y="2151636"/>
            <a:ext cx="3572280" cy="3040063"/>
          </a:xfrm>
        </p:spPr>
        <p:txBody>
          <a:bodyPr>
            <a:noAutofit/>
          </a:bodyPr>
          <a:lstStyle/>
          <a:p>
            <a:endParaRPr lang="en-US" b="1"/>
          </a:p>
          <a:p>
            <a:r>
              <a:rPr lang="en-US" b="1"/>
              <a:t>Median </a:t>
            </a:r>
            <a:r>
              <a:rPr lang="en-US" b="1" err="1"/>
              <a:t>eCSC</a:t>
            </a:r>
            <a:r>
              <a:rPr lang="en-US" b="1"/>
              <a:t> (WB income)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Lowest median: 15% in Low-income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Highest median: 61% in High-income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EC792E-1A26-D83C-5A04-FA15A06DD6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2604" y="1536700"/>
            <a:ext cx="6223000" cy="3784600"/>
          </a:xfrm>
          <a:prstGeom prst="rect">
            <a:avLst/>
          </a:prstGeom>
        </p:spPr>
      </p:pic>
      <p:sp>
        <p:nvSpPr>
          <p:cNvPr id="8" name="Arc 7">
            <a:extLst>
              <a:ext uri="{FF2B5EF4-FFF2-40B4-BE49-F238E27FC236}">
                <a16:creationId xmlns:a16="http://schemas.microsoft.com/office/drawing/2014/main" id="{9321958E-EF71-EB25-9FB8-8BFFA21EE3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587731" flipH="1" flipV="1">
            <a:off x="6639792" y="1841292"/>
            <a:ext cx="4603963" cy="4549661"/>
          </a:xfrm>
          <a:prstGeom prst="arc">
            <a:avLst/>
          </a:prstGeom>
          <a:ln w="12700">
            <a:solidFill>
              <a:srgbClr val="C00000"/>
            </a:solidFill>
            <a:prstDash val="dash"/>
            <a:head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  <a:gd name="connsiteX2" fmla="*/ 1101778 w 2203555"/>
                      <a:gd name="connsiteY2" fmla="*/ 914400 h 1828800"/>
                      <a:gd name="connsiteX3" fmla="*/ 1101777 w 2203555"/>
                      <a:gd name="connsiteY3" fmla="*/ 0 h 1828800"/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03555" h="1828800" stroke="0" extrusionOk="0">
                        <a:moveTo>
                          <a:pt x="1101777" y="0"/>
                        </a:moveTo>
                        <a:cubicBezTo>
                          <a:pt x="1657878" y="-32318"/>
                          <a:pt x="2157856" y="426542"/>
                          <a:pt x="2203555" y="914400"/>
                        </a:cubicBezTo>
                        <a:cubicBezTo>
                          <a:pt x="1966972" y="875255"/>
                          <a:pt x="1238215" y="929420"/>
                          <a:pt x="1101778" y="914400"/>
                        </a:cubicBezTo>
                        <a:cubicBezTo>
                          <a:pt x="1085368" y="625625"/>
                          <a:pt x="1096846" y="332058"/>
                          <a:pt x="1101777" y="0"/>
                        </a:cubicBezTo>
                        <a:close/>
                      </a:path>
                      <a:path w="2203555" h="1828800" fill="none" extrusionOk="0">
                        <a:moveTo>
                          <a:pt x="1101777" y="0"/>
                        </a:moveTo>
                        <a:cubicBezTo>
                          <a:pt x="1656299" y="-29530"/>
                          <a:pt x="2294372" y="452784"/>
                          <a:pt x="2203555" y="91440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1C025163-BB3B-81A5-CD81-C0E3EDC70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675878" flipH="1">
            <a:off x="6947554" y="4070985"/>
            <a:ext cx="1764891" cy="1141181"/>
          </a:xfrm>
          <a:prstGeom prst="arc">
            <a:avLst/>
          </a:prstGeom>
          <a:ln w="12700">
            <a:solidFill>
              <a:srgbClr val="C00000"/>
            </a:solidFill>
            <a:prstDash val="dash"/>
            <a:head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  <a:gd name="connsiteX2" fmla="*/ 1101778 w 2203555"/>
                      <a:gd name="connsiteY2" fmla="*/ 914400 h 1828800"/>
                      <a:gd name="connsiteX3" fmla="*/ 1101777 w 2203555"/>
                      <a:gd name="connsiteY3" fmla="*/ 0 h 1828800"/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03555" h="1828800" stroke="0" extrusionOk="0">
                        <a:moveTo>
                          <a:pt x="1101777" y="0"/>
                        </a:moveTo>
                        <a:cubicBezTo>
                          <a:pt x="1657878" y="-32318"/>
                          <a:pt x="2157856" y="426542"/>
                          <a:pt x="2203555" y="914400"/>
                        </a:cubicBezTo>
                        <a:cubicBezTo>
                          <a:pt x="1966972" y="875255"/>
                          <a:pt x="1238215" y="929420"/>
                          <a:pt x="1101778" y="914400"/>
                        </a:cubicBezTo>
                        <a:cubicBezTo>
                          <a:pt x="1085368" y="625625"/>
                          <a:pt x="1096846" y="332058"/>
                          <a:pt x="1101777" y="0"/>
                        </a:cubicBezTo>
                        <a:close/>
                      </a:path>
                      <a:path w="2203555" h="1828800" fill="none" extrusionOk="0">
                        <a:moveTo>
                          <a:pt x="1101777" y="0"/>
                        </a:moveTo>
                        <a:cubicBezTo>
                          <a:pt x="1656299" y="-29530"/>
                          <a:pt x="2294372" y="452784"/>
                          <a:pt x="2203555" y="91440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25A030-75E1-469F-2E47-FE49165AF209}"/>
              </a:ext>
            </a:extLst>
          </p:cNvPr>
          <p:cNvSpPr txBox="1"/>
          <p:nvPr/>
        </p:nvSpPr>
        <p:spPr>
          <a:xfrm>
            <a:off x="7158601" y="5438234"/>
            <a:ext cx="1373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15% </a:t>
            </a:r>
            <a:r>
              <a:rPr lang="en-US" sz="1400" b="1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eCSC</a:t>
            </a:r>
            <a:r>
              <a:rPr lang="en-US" sz="1400" b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in low-income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10B809-556D-533B-7946-03C1C67B7B40}"/>
              </a:ext>
            </a:extLst>
          </p:cNvPr>
          <p:cNvSpPr txBox="1"/>
          <p:nvPr/>
        </p:nvSpPr>
        <p:spPr>
          <a:xfrm>
            <a:off x="9806030" y="5321300"/>
            <a:ext cx="189701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61% </a:t>
            </a:r>
            <a:r>
              <a:rPr lang="en-US" sz="1400" b="1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eCSC</a:t>
            </a:r>
            <a:r>
              <a:rPr lang="en-US" sz="1400" b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in high-income</a:t>
            </a:r>
          </a:p>
          <a:p>
            <a:pPr algn="ctr"/>
            <a:r>
              <a:rPr lang="en-US" sz="1000" b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(although only 2 surveys)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2027E44-47D9-F86A-3508-0F6ECCF9B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75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A6CF13-AE6E-4F7E-8610-BA9B6C6A9F8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flipH="1">
            <a:off x="7969250" y="365125"/>
            <a:ext cx="3776663" cy="55594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28800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72000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6/18 threshold</a:t>
            </a:r>
          </a:p>
          <a:p>
            <a:pPr marL="72000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A1238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72000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A123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The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1A123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eCSC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A123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publication provides reference estimates for 55 countries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237FA45-DCDD-4CFC-A84E-A04C65022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EE2E78-9245-5E84-33E4-F793B112D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44948">
            <a:off x="197005" y="805649"/>
            <a:ext cx="7772400" cy="4899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8567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8D9ED8-E545-46CE-BDE0-11DC8414B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Relative </a:t>
            </a:r>
            <a:r>
              <a:rPr lang="en-US" err="1"/>
              <a:t>eCSC</a:t>
            </a:r>
            <a:r>
              <a:rPr lang="en-US"/>
              <a:t> Quality gap (6/18)</a:t>
            </a:r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4B3D49-D375-422B-9E7D-6F10727B2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5196" y="2151636"/>
            <a:ext cx="3475112" cy="3040063"/>
          </a:xfrm>
        </p:spPr>
        <p:txBody>
          <a:bodyPr>
            <a:noAutofit/>
          </a:bodyPr>
          <a:lstStyle/>
          <a:p>
            <a:endParaRPr lang="en-US" b="1"/>
          </a:p>
          <a:p>
            <a:r>
              <a:rPr lang="en-US" b="1"/>
              <a:t>Median relative quality gap was 34%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34% of people that previously received cataract surgery were unable to see </a:t>
            </a:r>
            <a:r>
              <a:rPr lang="en-AU" b="1"/>
              <a:t>≤ 6/18</a:t>
            </a:r>
            <a:endParaRPr lang="en-US" b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53A630-12B8-563C-CA53-374A582F4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4275" y="537635"/>
            <a:ext cx="6210300" cy="4495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0C0AED-54D0-A7F8-E8C6-D5F98FA3AB19}"/>
              </a:ext>
            </a:extLst>
          </p:cNvPr>
          <p:cNvSpPr txBox="1"/>
          <p:nvPr/>
        </p:nvSpPr>
        <p:spPr>
          <a:xfrm>
            <a:off x="5741305" y="5069032"/>
            <a:ext cx="6210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Only 25% of those that need cataract surgery (6/18) have received surgery and had a resultant good quality outcome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61EECD-8EB4-931E-22C3-9BCF0F5F7782}"/>
              </a:ext>
            </a:extLst>
          </p:cNvPr>
          <p:cNvSpPr txBox="1"/>
          <p:nvPr/>
        </p:nvSpPr>
        <p:spPr>
          <a:xfrm flipH="1">
            <a:off x="4990499" y="5686988"/>
            <a:ext cx="6994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00428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Only 40% of those that need cataract surgery (6/18) have received surgery 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DCECFBE5-A4D7-E6B3-3855-0C6309A45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9665228" flipV="1">
            <a:off x="5056352" y="1856882"/>
            <a:ext cx="3834724" cy="6427872"/>
          </a:xfrm>
          <a:prstGeom prst="arc">
            <a:avLst/>
          </a:prstGeom>
          <a:ln w="12700">
            <a:solidFill>
              <a:srgbClr val="004280"/>
            </a:solidFill>
            <a:prstDash val="dash"/>
            <a:head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  <a:gd name="connsiteX2" fmla="*/ 1101778 w 2203555"/>
                      <a:gd name="connsiteY2" fmla="*/ 914400 h 1828800"/>
                      <a:gd name="connsiteX3" fmla="*/ 1101777 w 2203555"/>
                      <a:gd name="connsiteY3" fmla="*/ 0 h 1828800"/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03555" h="1828800" stroke="0" extrusionOk="0">
                        <a:moveTo>
                          <a:pt x="1101777" y="0"/>
                        </a:moveTo>
                        <a:cubicBezTo>
                          <a:pt x="1657878" y="-32318"/>
                          <a:pt x="2157856" y="426542"/>
                          <a:pt x="2203555" y="914400"/>
                        </a:cubicBezTo>
                        <a:cubicBezTo>
                          <a:pt x="1966972" y="875255"/>
                          <a:pt x="1238215" y="929420"/>
                          <a:pt x="1101778" y="914400"/>
                        </a:cubicBezTo>
                        <a:cubicBezTo>
                          <a:pt x="1085368" y="625625"/>
                          <a:pt x="1096846" y="332058"/>
                          <a:pt x="1101777" y="0"/>
                        </a:cubicBezTo>
                        <a:close/>
                      </a:path>
                      <a:path w="2203555" h="1828800" fill="none" extrusionOk="0">
                        <a:moveTo>
                          <a:pt x="1101777" y="0"/>
                        </a:moveTo>
                        <a:cubicBezTo>
                          <a:pt x="1656299" y="-29530"/>
                          <a:pt x="2294372" y="452784"/>
                          <a:pt x="2203555" y="91440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443723A5-FD0B-23B5-5D2C-E4F188BD5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458774" flipV="1">
            <a:off x="5456786" y="2471850"/>
            <a:ext cx="3255518" cy="3259759"/>
          </a:xfrm>
          <a:prstGeom prst="arc">
            <a:avLst/>
          </a:prstGeom>
          <a:ln w="12700">
            <a:solidFill>
              <a:srgbClr val="C00000"/>
            </a:solidFill>
            <a:prstDash val="dash"/>
            <a:head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  <a:gd name="connsiteX2" fmla="*/ 1101778 w 2203555"/>
                      <a:gd name="connsiteY2" fmla="*/ 914400 h 1828800"/>
                      <a:gd name="connsiteX3" fmla="*/ 1101777 w 2203555"/>
                      <a:gd name="connsiteY3" fmla="*/ 0 h 1828800"/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03555" h="1828800" stroke="0" extrusionOk="0">
                        <a:moveTo>
                          <a:pt x="1101777" y="0"/>
                        </a:moveTo>
                        <a:cubicBezTo>
                          <a:pt x="1657878" y="-32318"/>
                          <a:pt x="2157856" y="426542"/>
                          <a:pt x="2203555" y="914400"/>
                        </a:cubicBezTo>
                        <a:cubicBezTo>
                          <a:pt x="1966972" y="875255"/>
                          <a:pt x="1238215" y="929420"/>
                          <a:pt x="1101778" y="914400"/>
                        </a:cubicBezTo>
                        <a:cubicBezTo>
                          <a:pt x="1085368" y="625625"/>
                          <a:pt x="1096846" y="332058"/>
                          <a:pt x="1101777" y="0"/>
                        </a:cubicBezTo>
                        <a:close/>
                      </a:path>
                      <a:path w="2203555" h="1828800" fill="none" extrusionOk="0">
                        <a:moveTo>
                          <a:pt x="1101777" y="0"/>
                        </a:moveTo>
                        <a:cubicBezTo>
                          <a:pt x="1656299" y="-29530"/>
                          <a:pt x="2294372" y="452784"/>
                          <a:pt x="2203555" y="91440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241DB06-CA1E-0045-87E7-AD889D16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77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977CF364-EA04-4E40-A7F7-C1674872E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Different intervention strategies are required: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210A7-7BC0-0D83-EAFF-DD326F538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951" y="1247887"/>
            <a:ext cx="4921549" cy="44138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b="1"/>
              <a:t>Access: </a:t>
            </a:r>
          </a:p>
          <a:p>
            <a:pPr marL="0" indent="0">
              <a:buNone/>
            </a:pPr>
            <a:r>
              <a:rPr lang="en-US" sz="1200" i="1"/>
              <a:t>Examples of interventions to improve access (quantity) </a:t>
            </a:r>
          </a:p>
          <a:p>
            <a:pPr>
              <a:lnSpc>
                <a:spcPct val="100000"/>
              </a:lnSpc>
            </a:pPr>
            <a:r>
              <a:rPr lang="en-US" sz="1800"/>
              <a:t>Focus on improving access – while maintaining or improving quality</a:t>
            </a:r>
          </a:p>
          <a:p>
            <a:pPr>
              <a:lnSpc>
                <a:spcPct val="100000"/>
              </a:lnSpc>
            </a:pPr>
            <a:r>
              <a:rPr lang="en-US" sz="1800"/>
              <a:t>Focus on historically underserved populations</a:t>
            </a:r>
          </a:p>
          <a:p>
            <a:pPr>
              <a:lnSpc>
                <a:spcPct val="100000"/>
              </a:lnSpc>
            </a:pPr>
            <a:r>
              <a:rPr lang="en-US" sz="1800"/>
              <a:t>Consider patient counselling, transport and </a:t>
            </a:r>
            <a:r>
              <a:rPr lang="en-US" sz="1800" err="1"/>
              <a:t>subsidisations</a:t>
            </a:r>
            <a:r>
              <a:rPr lang="en-US" sz="1800"/>
              <a:t>. </a:t>
            </a:r>
          </a:p>
          <a:p>
            <a:pPr>
              <a:lnSpc>
                <a:spcPct val="100000"/>
              </a:lnSpc>
            </a:pPr>
            <a:r>
              <a:rPr lang="en-US" sz="1800"/>
              <a:t>Include cataract surgery in service packages covered by pre-paid pooled financing.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E4D3572-314B-D5BB-82A4-FBCAE64EEA6C}"/>
              </a:ext>
            </a:extLst>
          </p:cNvPr>
          <p:cNvSpPr txBox="1">
            <a:spLocks/>
          </p:cNvSpPr>
          <p:nvPr/>
        </p:nvSpPr>
        <p:spPr>
          <a:xfrm>
            <a:off x="5637230" y="1247887"/>
            <a:ext cx="5506824" cy="44138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500" b="1"/>
              <a:t>Quality: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i="1"/>
              <a:t>Examples of interventions to improve quality</a:t>
            </a:r>
          </a:p>
          <a:p>
            <a:r>
              <a:rPr lang="en-US" sz="1800"/>
              <a:t>Invest in quality improvement (e.g. biometry)</a:t>
            </a:r>
          </a:p>
          <a:p>
            <a:pPr>
              <a:lnSpc>
                <a:spcPct val="120000"/>
              </a:lnSpc>
            </a:pPr>
            <a:r>
              <a:rPr lang="en-US" sz="1800"/>
              <a:t>Countries with a large relative quality gap have an opportunity to make considerable progress by targeting quality alone. 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6CF24D9-A3BA-43A9-937C-44533D037B8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U"/>
              <a:t>McCormick, I., Butcher, R., Evans, J. R., Mactaggart, I. Z., Limburg, H., Jolley, E., Sapkota, Y. D., </a:t>
            </a:r>
            <a:r>
              <a:rPr lang="en-AU" err="1"/>
              <a:t>Oye</a:t>
            </a:r>
            <a:r>
              <a:rPr lang="en-AU"/>
              <a:t>, J. E., Mishra, S. K., </a:t>
            </a:r>
            <a:r>
              <a:rPr lang="en-AU" err="1"/>
              <a:t>Bastawrous</a:t>
            </a:r>
            <a:r>
              <a:rPr lang="en-AU"/>
              <a:t>, A., … Zhang, X. J. (2022). Effective cataract surgical coverage in adults aged 50 years and older: estimates from population-based surveys in 55 countries. </a:t>
            </a:r>
            <a:r>
              <a:rPr lang="en-AU" i="1"/>
              <a:t>The Lancet Global Health</a:t>
            </a:r>
            <a:r>
              <a:rPr lang="en-AU"/>
              <a:t>, </a:t>
            </a:r>
            <a:r>
              <a:rPr lang="en-AU" i="1"/>
              <a:t>0</a:t>
            </a:r>
            <a:r>
              <a:rPr lang="en-AU"/>
              <a:t>(0). </a:t>
            </a:r>
            <a:r>
              <a:rPr lang="en-AU">
                <a:hlinkClick r:id="rId2"/>
              </a:rPr>
              <a:t>https://doi.org/10.1016/S2214-109X(22)00419-3</a:t>
            </a:r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D87A00-03D3-E123-BB9A-C8FF31BFB5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51557">
            <a:off x="9661222" y="3640859"/>
            <a:ext cx="2027509" cy="2841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94695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A8482FD-A510-4EE8-BC74-9A473B510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8" t="14479" r="12099" b="14479"/>
          <a:stretch/>
        </p:blipFill>
        <p:spPr>
          <a:xfrm>
            <a:off x="504000" y="365125"/>
            <a:ext cx="7198009" cy="555775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84960B-BC0B-1BAB-575B-032F0432AC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9437" y="-882761"/>
            <a:ext cx="11257085" cy="8827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AU"/>
              <a:t>Effective Refractive Error Coverage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EF1377-E623-4DC5-B712-4AF8C84E81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marL="719455">
              <a:spcAft>
                <a:spcPts val="1200"/>
              </a:spcAft>
            </a:pPr>
            <a:endParaRPr lang="en-US" b="1" i="0">
              <a:solidFill>
                <a:srgbClr val="004280"/>
              </a:solidFill>
              <a:effectLst/>
              <a:latin typeface="Noto Sans"/>
              <a:ea typeface="Noto Sans"/>
              <a:cs typeface="Noto Sans"/>
            </a:endParaRPr>
          </a:p>
          <a:p>
            <a:pPr marL="719455">
              <a:spcAft>
                <a:spcPts val="1200"/>
              </a:spcAft>
            </a:pPr>
            <a:r>
              <a:rPr lang="en-US" sz="2000" b="1" i="0" err="1">
                <a:solidFill>
                  <a:srgbClr val="004280"/>
                </a:solidFill>
                <a:effectLst/>
                <a:latin typeface="Noto Sans"/>
                <a:ea typeface="Noto Sans"/>
                <a:cs typeface="Noto Sans"/>
              </a:rPr>
              <a:t>eREC</a:t>
            </a:r>
            <a:r>
              <a:rPr lang="en-US" sz="2000" b="1" i="0">
                <a:solidFill>
                  <a:srgbClr val="004280"/>
                </a:solidFill>
                <a:effectLst/>
                <a:latin typeface="Noto Sans"/>
                <a:ea typeface="Noto Sans"/>
                <a:cs typeface="Noto Sans"/>
              </a:rPr>
              <a:t>: </a:t>
            </a:r>
          </a:p>
          <a:p>
            <a:pPr marL="719455">
              <a:spcAft>
                <a:spcPts val="1200"/>
              </a:spcAft>
            </a:pPr>
            <a:r>
              <a:rPr lang="en-US" sz="2000" b="1" i="0">
                <a:solidFill>
                  <a:srgbClr val="004280"/>
                </a:solidFill>
                <a:effectLst/>
                <a:latin typeface="Noto Sans"/>
                <a:ea typeface="Noto Sans"/>
                <a:cs typeface="Noto Sans"/>
              </a:rPr>
              <a:t>Effective Refractive Error </a:t>
            </a:r>
            <a:r>
              <a:rPr lang="en-US" sz="2000" b="1">
                <a:solidFill>
                  <a:srgbClr val="004280"/>
                </a:solidFill>
                <a:latin typeface="Noto Sans"/>
                <a:ea typeface="Noto Sans"/>
                <a:cs typeface="Noto Sans"/>
              </a:rPr>
              <a:t>Coverage</a:t>
            </a:r>
            <a:endParaRPr lang="en-US" sz="2000" b="1"/>
          </a:p>
          <a:p>
            <a:pPr marL="719455" algn="l">
              <a:lnSpc>
                <a:spcPct val="100000"/>
              </a:lnSpc>
              <a:spcAft>
                <a:spcPts val="1200"/>
              </a:spcAft>
            </a:pPr>
            <a:r>
              <a:rPr lang="en-US" sz="2400">
                <a:latin typeface="Noto Sans"/>
                <a:ea typeface="Noto Sans"/>
                <a:cs typeface="Noto Sans"/>
              </a:rPr>
              <a:t>Proportion of people who have received refractive error services (i.e. spectacles, contact lenses or refractive surgery) and have a resultant good quality outcome relative to the number of people in need of refractive error services.</a:t>
            </a:r>
            <a:endParaRPr lang="en-US" sz="240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1BD3648-DF37-6A4A-A476-D1BEDA34E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85990" y="6694694"/>
            <a:ext cx="11220020" cy="163306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600" kern="1200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Image credit: Aditya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</a:rPr>
              <a:t>Sethi</a:t>
            </a:r>
            <a:endParaRPr lang="en-AU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6BB531-8585-66A5-4251-249428784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13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1AF39B82-CB2D-47B4-959F-0F954DE63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175" r="36369"/>
          <a:stretch/>
        </p:blipFill>
        <p:spPr>
          <a:xfrm>
            <a:off x="787400" y="365125"/>
            <a:ext cx="10958513" cy="5559425"/>
          </a:xfrm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9A16A15-88C4-4ABC-9548-7955C1D758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8950" y="365125"/>
            <a:ext cx="6102350" cy="55594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28800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18000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eREC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Effective Refractive Error Coverage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4280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18000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srgbClr val="1A123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2000 - 2021 pooled value </a:t>
            </a:r>
          </a:p>
          <a:p>
            <a:pPr marL="18000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AU" sz="2400" b="1" i="0" u="none" strike="noStrike" kern="1200" cap="none" spc="0" normalizeH="0" baseline="0" noProof="0">
              <a:ln>
                <a:noFill/>
              </a:ln>
              <a:solidFill>
                <a:srgbClr val="1A1238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18000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srgbClr val="1A123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Of all the adults 50+ years who have refractive errors;  </a:t>
            </a:r>
          </a:p>
          <a:p>
            <a:pPr marL="18000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srgbClr val="1A123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eREC (6/12) = 36% </a:t>
            </a:r>
          </a:p>
          <a:p>
            <a:pPr marL="46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srgbClr val="1A123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only 36% of those who needed and had accessed services were able to see 6/12 or better when assessed.</a:t>
            </a:r>
          </a:p>
          <a:p>
            <a:pPr marL="46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srgbClr val="1A123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From 86 surveys in 26 countries</a:t>
            </a:r>
          </a:p>
          <a:p>
            <a:pPr marL="18000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srgbClr val="1A123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eREC (6/18) = 65% </a:t>
            </a:r>
          </a:p>
          <a:p>
            <a:pPr marL="46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srgbClr val="1A123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65% of those who needed and had accessed services were able to see 6/18 or better when assessed.</a:t>
            </a:r>
          </a:p>
          <a:p>
            <a:pPr marL="46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srgbClr val="1A123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From 175 surveys from 62 countries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ECC7767-AC33-441F-B287-B9C6BE817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1833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F844BD-E32C-D18D-D787-33F18CF9F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019"/>
          <a:stretch/>
        </p:blipFill>
        <p:spPr>
          <a:xfrm>
            <a:off x="6427985" y="411208"/>
            <a:ext cx="5606347" cy="248562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08D9ED8-E545-46CE-BDE0-11DC8414B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eREC</a:t>
            </a:r>
            <a:r>
              <a:rPr lang="en-US"/>
              <a:t>: Quality threshold</a:t>
            </a:r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4B3D49-D375-422B-9E7D-6F10727B2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9842" y="2108342"/>
            <a:ext cx="3922091" cy="3040063"/>
          </a:xfrm>
        </p:spPr>
        <p:txBody>
          <a:bodyPr>
            <a:noAutofit/>
          </a:bodyPr>
          <a:lstStyle/>
          <a:p>
            <a:pPr marL="720000"/>
            <a:r>
              <a:rPr lang="en-US" sz="2800" b="1"/>
              <a:t>More data are needed at the 6/12 threshold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F4CED745-0399-2A65-46B7-6C0D0D7BD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29A5BE5-CCAE-85C4-79D1-4E54CEB235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85379" y="1141025"/>
            <a:ext cx="354453" cy="354453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F696B34-0CA1-F6AD-5F6A-41D861E4C5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913138"/>
              </p:ext>
            </p:extLst>
          </p:nvPr>
        </p:nvGraphicFramePr>
        <p:xfrm>
          <a:off x="6096000" y="3036952"/>
          <a:ext cx="4363367" cy="12674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6099">
                  <a:extLst>
                    <a:ext uri="{9D8B030D-6E8A-4147-A177-3AD203B41FA5}">
                      <a16:colId xmlns:a16="http://schemas.microsoft.com/office/drawing/2014/main" val="3506584955"/>
                    </a:ext>
                  </a:extLst>
                </a:gridCol>
                <a:gridCol w="1498634">
                  <a:extLst>
                    <a:ext uri="{9D8B030D-6E8A-4147-A177-3AD203B41FA5}">
                      <a16:colId xmlns:a16="http://schemas.microsoft.com/office/drawing/2014/main" val="2315360602"/>
                    </a:ext>
                  </a:extLst>
                </a:gridCol>
                <a:gridCol w="1498634">
                  <a:extLst>
                    <a:ext uri="{9D8B030D-6E8A-4147-A177-3AD203B41FA5}">
                      <a16:colId xmlns:a16="http://schemas.microsoft.com/office/drawing/2014/main" val="3390068687"/>
                    </a:ext>
                  </a:extLst>
                </a:gridCol>
              </a:tblGrid>
              <a:tr h="472035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Noto Sans"/>
                        </a:rPr>
                        <a:t>Threshold</a:t>
                      </a:r>
                    </a:p>
                    <a:p>
                      <a:pPr algn="ctr"/>
                      <a:r>
                        <a:rPr lang="en-US" sz="1050" b="0">
                          <a:latin typeface="Noto Sans"/>
                        </a:rPr>
                        <a:t>(Visual Acuity)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Studies</a:t>
                      </a:r>
                    </a:p>
                    <a:p>
                      <a:pPr algn="ctr"/>
                      <a:r>
                        <a:rPr lang="en-US" sz="1050" b="0" i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(number)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Countries</a:t>
                      </a:r>
                    </a:p>
                    <a:p>
                      <a:pPr algn="ctr"/>
                      <a:r>
                        <a:rPr lang="en-US" sz="1050" b="0" i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(number)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684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Noto Sans"/>
                        </a:rPr>
                        <a:t>6/12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6280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Noto Sans"/>
                        </a:rPr>
                        <a:t>6/18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175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424663"/>
                  </a:ext>
                </a:extLst>
              </a:tr>
            </a:tbl>
          </a:graphicData>
        </a:graphic>
      </p:graphicFrame>
      <p:sp>
        <p:nvSpPr>
          <p:cNvPr id="10" name="Arc 9">
            <a:extLst>
              <a:ext uri="{FF2B5EF4-FFF2-40B4-BE49-F238E27FC236}">
                <a16:creationId xmlns:a16="http://schemas.microsoft.com/office/drawing/2014/main" id="{F75B381C-9B3C-FAE3-E909-20BCA5540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394274" flipH="1" flipV="1">
            <a:off x="7543112" y="3717747"/>
            <a:ext cx="1888267" cy="1453568"/>
          </a:xfrm>
          <a:prstGeom prst="arc">
            <a:avLst/>
          </a:prstGeom>
          <a:ln w="12700">
            <a:solidFill>
              <a:srgbClr val="C00000"/>
            </a:solidFill>
            <a:prstDash val="dash"/>
            <a:head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  <a:gd name="connsiteX2" fmla="*/ 1101778 w 2203555"/>
                      <a:gd name="connsiteY2" fmla="*/ 914400 h 1828800"/>
                      <a:gd name="connsiteX3" fmla="*/ 1101777 w 2203555"/>
                      <a:gd name="connsiteY3" fmla="*/ 0 h 1828800"/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03555" h="1828800" stroke="0" extrusionOk="0">
                        <a:moveTo>
                          <a:pt x="1101777" y="0"/>
                        </a:moveTo>
                        <a:cubicBezTo>
                          <a:pt x="1657878" y="-32318"/>
                          <a:pt x="2157856" y="426542"/>
                          <a:pt x="2203555" y="914400"/>
                        </a:cubicBezTo>
                        <a:cubicBezTo>
                          <a:pt x="1966972" y="875255"/>
                          <a:pt x="1238215" y="929420"/>
                          <a:pt x="1101778" y="914400"/>
                        </a:cubicBezTo>
                        <a:cubicBezTo>
                          <a:pt x="1085368" y="625625"/>
                          <a:pt x="1096846" y="332058"/>
                          <a:pt x="1101777" y="0"/>
                        </a:cubicBezTo>
                        <a:close/>
                      </a:path>
                      <a:path w="2203555" h="1828800" fill="none" extrusionOk="0">
                        <a:moveTo>
                          <a:pt x="1101777" y="0"/>
                        </a:moveTo>
                        <a:cubicBezTo>
                          <a:pt x="1656299" y="-29530"/>
                          <a:pt x="2294372" y="452784"/>
                          <a:pt x="2203555" y="91440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2B362C-921D-DCBF-5A9D-6E3D3F71A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flipH="1">
            <a:off x="5014526" y="4180050"/>
            <a:ext cx="23416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00428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Threshold for intervention and outcome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0481DF-BE0A-D6CD-5DA2-1CB2E8802C42}"/>
              </a:ext>
            </a:extLst>
          </p:cNvPr>
          <p:cNvSpPr txBox="1"/>
          <p:nvPr/>
        </p:nvSpPr>
        <p:spPr>
          <a:xfrm>
            <a:off x="9000345" y="4444531"/>
            <a:ext cx="2436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Only 49% of surveys used the 6/12 threshold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C270D43E-F093-62FD-CEC9-197E98591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134214" flipV="1">
            <a:off x="5585476" y="3229444"/>
            <a:ext cx="1462854" cy="1601966"/>
          </a:xfrm>
          <a:prstGeom prst="arc">
            <a:avLst/>
          </a:prstGeom>
          <a:ln w="12700">
            <a:solidFill>
              <a:srgbClr val="004280"/>
            </a:solidFill>
            <a:prstDash val="dash"/>
            <a:head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  <a:gd name="connsiteX2" fmla="*/ 1101778 w 2203555"/>
                      <a:gd name="connsiteY2" fmla="*/ 914400 h 1828800"/>
                      <a:gd name="connsiteX3" fmla="*/ 1101777 w 2203555"/>
                      <a:gd name="connsiteY3" fmla="*/ 0 h 1828800"/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03555" h="1828800" stroke="0" extrusionOk="0">
                        <a:moveTo>
                          <a:pt x="1101777" y="0"/>
                        </a:moveTo>
                        <a:cubicBezTo>
                          <a:pt x="1657878" y="-32318"/>
                          <a:pt x="2157856" y="426542"/>
                          <a:pt x="2203555" y="914400"/>
                        </a:cubicBezTo>
                        <a:cubicBezTo>
                          <a:pt x="1966972" y="875255"/>
                          <a:pt x="1238215" y="929420"/>
                          <a:pt x="1101778" y="914400"/>
                        </a:cubicBezTo>
                        <a:cubicBezTo>
                          <a:pt x="1085368" y="625625"/>
                          <a:pt x="1096846" y="332058"/>
                          <a:pt x="1101777" y="0"/>
                        </a:cubicBezTo>
                        <a:close/>
                      </a:path>
                      <a:path w="2203555" h="1828800" fill="none" extrusionOk="0">
                        <a:moveTo>
                          <a:pt x="1101777" y="0"/>
                        </a:moveTo>
                        <a:cubicBezTo>
                          <a:pt x="1656299" y="-29530"/>
                          <a:pt x="2294372" y="452784"/>
                          <a:pt x="2203555" y="91440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827660B-DA0D-A767-5B7B-06C73E9CD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00345" y="1495478"/>
            <a:ext cx="354453" cy="35445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B3AED02-B8F6-B751-0DCA-3E177A59A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22427" y="1965193"/>
            <a:ext cx="354453" cy="35445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0916FFD2-2D24-0B7C-DCA6-CBACCFD2A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71740" y="2591417"/>
            <a:ext cx="354453" cy="354453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6859314-BF75-580A-3E4E-96EE7BB5F6B8}"/>
              </a:ext>
            </a:extLst>
          </p:cNvPr>
          <p:cNvSpPr txBox="1">
            <a:spLocks/>
          </p:cNvSpPr>
          <p:nvPr/>
        </p:nvSpPr>
        <p:spPr>
          <a:xfrm>
            <a:off x="4718530" y="5141580"/>
            <a:ext cx="7158350" cy="9593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AU" sz="1800" b="1">
                <a:solidFill>
                  <a:srgbClr val="004280"/>
                </a:solidFill>
              </a:rPr>
              <a:t>Mild vision impairment (&lt;6/12–6/18) impacts peoples everyday functioning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b="1">
                <a:solidFill>
                  <a:srgbClr val="004280"/>
                </a:solidFill>
              </a:rPr>
              <a:t>6/12 is the threshold WHO/ICD-11 defines as vision impairment. </a:t>
            </a:r>
          </a:p>
        </p:txBody>
      </p:sp>
    </p:spTree>
    <p:extLst>
      <p:ext uri="{BB962C8B-B14F-4D97-AF65-F5344CB8AC3E}">
        <p14:creationId xmlns:p14="http://schemas.microsoft.com/office/powerpoint/2010/main" val="471615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6C218E98-4E39-4D1C-A0C0-C45D1D4B3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68" b="17999"/>
          <a:stretch/>
        </p:blipFill>
        <p:spPr>
          <a:xfrm>
            <a:off x="534640" y="449944"/>
            <a:ext cx="11257084" cy="564674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C717304-8821-3043-CD05-F7E63CFE775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9437" y="-882761"/>
            <a:ext cx="11257085" cy="8827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AU"/>
              <a:t>eREC Inequities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5F813511-CC9C-F0D5-F0F5-63120D4FB5A6}"/>
              </a:ext>
            </a:extLst>
          </p:cNvPr>
          <p:cNvSpPr txBox="1">
            <a:spLocks/>
          </p:cNvSpPr>
          <p:nvPr/>
        </p:nvSpPr>
        <p:spPr>
          <a:xfrm>
            <a:off x="5803769" y="761309"/>
            <a:ext cx="4560265" cy="486649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eREC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Inequities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There are large variations in who receives good quality outcomes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Dramatic regional variations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Women have lower coverage for distance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eREC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Coverage decreases with age after the age of 50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0A10A5-E2F0-D4FF-5816-47E085A35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71" y="546755"/>
            <a:ext cx="3780016" cy="25152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663B56-81AF-2A8C-6F15-BC54B6008D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72017">
            <a:off x="10152905" y="606754"/>
            <a:ext cx="1581113" cy="2200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64801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8D9ED8-E545-46CE-BDE0-11DC8414B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eREC</a:t>
            </a:r>
            <a:r>
              <a:rPr lang="en-US"/>
              <a:t>: Significant variation in coverage by WHO region (6/18)</a:t>
            </a:r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4B3D49-D375-422B-9E7D-6F10727B2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5196" y="2151636"/>
            <a:ext cx="3475112" cy="3040063"/>
          </a:xfrm>
        </p:spPr>
        <p:txBody>
          <a:bodyPr>
            <a:noAutofit/>
          </a:bodyPr>
          <a:lstStyle/>
          <a:p>
            <a:endParaRPr lang="en-US" b="1"/>
          </a:p>
          <a:p>
            <a:r>
              <a:rPr lang="en-US" b="1"/>
              <a:t>Median eREC (WHO Regions)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Lowest median: 12% in Africa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Highest median: 80% in Americas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/>
          </a:p>
          <a:p>
            <a:r>
              <a:rPr lang="en-US" b="1"/>
              <a:t>Wide variation within regions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417391-499D-9E42-BC10-F20636BF7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347" y="1435210"/>
            <a:ext cx="6134100" cy="4178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D2AA00-9FF4-BE6B-A656-76612A51C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6EFC8"/>
              </a:clrFrom>
              <a:clrTo>
                <a:srgbClr val="F6EFC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1" r="7339"/>
          <a:stretch/>
        </p:blipFill>
        <p:spPr>
          <a:xfrm>
            <a:off x="8812585" y="5286061"/>
            <a:ext cx="423490" cy="222658"/>
          </a:xfrm>
          <a:prstGeom prst="rect">
            <a:avLst/>
          </a:prstGeom>
        </p:spPr>
      </p:pic>
      <p:sp>
        <p:nvSpPr>
          <p:cNvPr id="21" name="Arc 20">
            <a:extLst>
              <a:ext uri="{FF2B5EF4-FFF2-40B4-BE49-F238E27FC236}">
                <a16:creationId xmlns:a16="http://schemas.microsoft.com/office/drawing/2014/main" id="{346E957F-3659-070D-0AAA-248117BE8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587731" flipH="1" flipV="1">
            <a:off x="8778137" y="4147877"/>
            <a:ext cx="1939474" cy="1436643"/>
          </a:xfrm>
          <a:prstGeom prst="arc">
            <a:avLst/>
          </a:prstGeom>
          <a:ln w="12700">
            <a:solidFill>
              <a:srgbClr val="C00000"/>
            </a:solidFill>
            <a:prstDash val="dash"/>
            <a:head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  <a:gd name="connsiteX2" fmla="*/ 1101778 w 2203555"/>
                      <a:gd name="connsiteY2" fmla="*/ 914400 h 1828800"/>
                      <a:gd name="connsiteX3" fmla="*/ 1101777 w 2203555"/>
                      <a:gd name="connsiteY3" fmla="*/ 0 h 1828800"/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03555" h="1828800" stroke="0" extrusionOk="0">
                        <a:moveTo>
                          <a:pt x="1101777" y="0"/>
                        </a:moveTo>
                        <a:cubicBezTo>
                          <a:pt x="1657878" y="-32318"/>
                          <a:pt x="2157856" y="426542"/>
                          <a:pt x="2203555" y="914400"/>
                        </a:cubicBezTo>
                        <a:cubicBezTo>
                          <a:pt x="1966972" y="875255"/>
                          <a:pt x="1238215" y="929420"/>
                          <a:pt x="1101778" y="914400"/>
                        </a:cubicBezTo>
                        <a:cubicBezTo>
                          <a:pt x="1085368" y="625625"/>
                          <a:pt x="1096846" y="332058"/>
                          <a:pt x="1101777" y="0"/>
                        </a:cubicBezTo>
                        <a:close/>
                      </a:path>
                      <a:path w="2203555" h="1828800" fill="none" extrusionOk="0">
                        <a:moveTo>
                          <a:pt x="1101777" y="0"/>
                        </a:moveTo>
                        <a:cubicBezTo>
                          <a:pt x="1656299" y="-29530"/>
                          <a:pt x="2294372" y="452784"/>
                          <a:pt x="2203555" y="91440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F517CC17-DEA7-5357-358C-B9708681E6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675878" flipH="1">
            <a:off x="6349923" y="4615857"/>
            <a:ext cx="1675551" cy="919367"/>
          </a:xfrm>
          <a:prstGeom prst="arc">
            <a:avLst/>
          </a:prstGeom>
          <a:ln w="12700">
            <a:solidFill>
              <a:srgbClr val="C00000"/>
            </a:solidFill>
            <a:prstDash val="dash"/>
            <a:head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  <a:gd name="connsiteX2" fmla="*/ 1101778 w 2203555"/>
                      <a:gd name="connsiteY2" fmla="*/ 914400 h 1828800"/>
                      <a:gd name="connsiteX3" fmla="*/ 1101777 w 2203555"/>
                      <a:gd name="connsiteY3" fmla="*/ 0 h 1828800"/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03555" h="1828800" stroke="0" extrusionOk="0">
                        <a:moveTo>
                          <a:pt x="1101777" y="0"/>
                        </a:moveTo>
                        <a:cubicBezTo>
                          <a:pt x="1657878" y="-32318"/>
                          <a:pt x="2157856" y="426542"/>
                          <a:pt x="2203555" y="914400"/>
                        </a:cubicBezTo>
                        <a:cubicBezTo>
                          <a:pt x="1966972" y="875255"/>
                          <a:pt x="1238215" y="929420"/>
                          <a:pt x="1101778" y="914400"/>
                        </a:cubicBezTo>
                        <a:cubicBezTo>
                          <a:pt x="1085368" y="625625"/>
                          <a:pt x="1096846" y="332058"/>
                          <a:pt x="1101777" y="0"/>
                        </a:cubicBezTo>
                        <a:close/>
                      </a:path>
                      <a:path w="2203555" h="1828800" fill="none" extrusionOk="0">
                        <a:moveTo>
                          <a:pt x="1101777" y="0"/>
                        </a:moveTo>
                        <a:cubicBezTo>
                          <a:pt x="1656299" y="-29530"/>
                          <a:pt x="2294372" y="452784"/>
                          <a:pt x="2203555" y="91440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98BA6E-20D9-0997-1C23-C6D782DAFB9F}"/>
              </a:ext>
            </a:extLst>
          </p:cNvPr>
          <p:cNvSpPr txBox="1"/>
          <p:nvPr/>
        </p:nvSpPr>
        <p:spPr>
          <a:xfrm>
            <a:off x="6586108" y="5709819"/>
            <a:ext cx="1373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12% eREC in Africa region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9534BC-1EBE-C0A6-0059-5C3848A4686A}"/>
              </a:ext>
            </a:extLst>
          </p:cNvPr>
          <p:cNvSpPr txBox="1"/>
          <p:nvPr/>
        </p:nvSpPr>
        <p:spPr>
          <a:xfrm>
            <a:off x="9600434" y="5726676"/>
            <a:ext cx="1464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80% eREC in Americas</a:t>
            </a:r>
          </a:p>
        </p:txBody>
      </p:sp>
    </p:spTree>
    <p:extLst>
      <p:ext uri="{BB962C8B-B14F-4D97-AF65-F5344CB8AC3E}">
        <p14:creationId xmlns:p14="http://schemas.microsoft.com/office/powerpoint/2010/main" val="2233935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8D9ED8-E545-46CE-BDE0-11DC8414B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eREC: Significant variation in coverage by income level (6/18)</a:t>
            </a:r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4B3D49-D375-422B-9E7D-6F10727B2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5196" y="2151636"/>
            <a:ext cx="3475112" cy="3040063"/>
          </a:xfrm>
        </p:spPr>
        <p:txBody>
          <a:bodyPr>
            <a:noAutofit/>
          </a:bodyPr>
          <a:lstStyle/>
          <a:p>
            <a:endParaRPr lang="en-US" b="1"/>
          </a:p>
          <a:p>
            <a:r>
              <a:rPr lang="en-US" b="1"/>
              <a:t>Median </a:t>
            </a:r>
            <a:r>
              <a:rPr lang="en-US" b="1" err="1"/>
              <a:t>eREC</a:t>
            </a:r>
            <a:r>
              <a:rPr lang="en-US" b="1"/>
              <a:t> (WB income)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15% in Low-income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92% in High-income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745CB2-8438-00B2-9144-10DE3A93F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294" y="1516177"/>
            <a:ext cx="6509464" cy="37728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5C8CA4-5E33-4C4E-B345-E68790D3B0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r="7017"/>
          <a:stretch/>
        </p:blipFill>
        <p:spPr>
          <a:xfrm>
            <a:off x="8949017" y="4874624"/>
            <a:ext cx="424960" cy="222658"/>
          </a:xfrm>
          <a:prstGeom prst="rect">
            <a:avLst/>
          </a:prstGeom>
        </p:spPr>
      </p:pic>
      <p:sp>
        <p:nvSpPr>
          <p:cNvPr id="9" name="Arc 8">
            <a:extLst>
              <a:ext uri="{FF2B5EF4-FFF2-40B4-BE49-F238E27FC236}">
                <a16:creationId xmlns:a16="http://schemas.microsoft.com/office/drawing/2014/main" id="{983A68BD-0189-CC08-9631-F534FE378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053544">
            <a:off x="7612266" y="1688663"/>
            <a:ext cx="3867753" cy="5047422"/>
          </a:xfrm>
          <a:prstGeom prst="arc">
            <a:avLst/>
          </a:prstGeom>
          <a:ln w="12700">
            <a:solidFill>
              <a:srgbClr val="C00000"/>
            </a:solidFill>
            <a:prstDash val="dash"/>
            <a:head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  <a:gd name="connsiteX2" fmla="*/ 1101778 w 2203555"/>
                      <a:gd name="connsiteY2" fmla="*/ 914400 h 1828800"/>
                      <a:gd name="connsiteX3" fmla="*/ 1101777 w 2203555"/>
                      <a:gd name="connsiteY3" fmla="*/ 0 h 1828800"/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03555" h="1828800" stroke="0" extrusionOk="0">
                        <a:moveTo>
                          <a:pt x="1101777" y="0"/>
                        </a:moveTo>
                        <a:cubicBezTo>
                          <a:pt x="1657878" y="-32318"/>
                          <a:pt x="2157856" y="426542"/>
                          <a:pt x="2203555" y="914400"/>
                        </a:cubicBezTo>
                        <a:cubicBezTo>
                          <a:pt x="1966972" y="875255"/>
                          <a:pt x="1238215" y="929420"/>
                          <a:pt x="1101778" y="914400"/>
                        </a:cubicBezTo>
                        <a:cubicBezTo>
                          <a:pt x="1085368" y="625625"/>
                          <a:pt x="1096846" y="332058"/>
                          <a:pt x="1101777" y="0"/>
                        </a:cubicBezTo>
                        <a:close/>
                      </a:path>
                      <a:path w="2203555" h="1828800" fill="none" extrusionOk="0">
                        <a:moveTo>
                          <a:pt x="1101777" y="0"/>
                        </a:moveTo>
                        <a:cubicBezTo>
                          <a:pt x="1656299" y="-29530"/>
                          <a:pt x="2294372" y="452784"/>
                          <a:pt x="2203555" y="91440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56B12082-533B-E6C8-2281-8DBF567AD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9566710" flipH="1">
            <a:off x="7048038" y="4182276"/>
            <a:ext cx="1188739" cy="1772365"/>
          </a:xfrm>
          <a:prstGeom prst="arc">
            <a:avLst/>
          </a:prstGeom>
          <a:ln w="12700">
            <a:solidFill>
              <a:srgbClr val="C00000"/>
            </a:solidFill>
            <a:prstDash val="dash"/>
            <a:head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  <a:gd name="connsiteX2" fmla="*/ 1101778 w 2203555"/>
                      <a:gd name="connsiteY2" fmla="*/ 914400 h 1828800"/>
                      <a:gd name="connsiteX3" fmla="*/ 1101777 w 2203555"/>
                      <a:gd name="connsiteY3" fmla="*/ 0 h 1828800"/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03555" h="1828800" stroke="0" extrusionOk="0">
                        <a:moveTo>
                          <a:pt x="1101777" y="0"/>
                        </a:moveTo>
                        <a:cubicBezTo>
                          <a:pt x="1657878" y="-32318"/>
                          <a:pt x="2157856" y="426542"/>
                          <a:pt x="2203555" y="914400"/>
                        </a:cubicBezTo>
                        <a:cubicBezTo>
                          <a:pt x="1966972" y="875255"/>
                          <a:pt x="1238215" y="929420"/>
                          <a:pt x="1101778" y="914400"/>
                        </a:cubicBezTo>
                        <a:cubicBezTo>
                          <a:pt x="1085368" y="625625"/>
                          <a:pt x="1096846" y="332058"/>
                          <a:pt x="1101777" y="0"/>
                        </a:cubicBezTo>
                        <a:close/>
                      </a:path>
                      <a:path w="2203555" h="1828800" fill="none" extrusionOk="0">
                        <a:moveTo>
                          <a:pt x="1101777" y="0"/>
                        </a:moveTo>
                        <a:cubicBezTo>
                          <a:pt x="1656299" y="-29530"/>
                          <a:pt x="2294372" y="452784"/>
                          <a:pt x="2203555" y="91440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936B234-9056-95DD-B8AB-2F9257795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D64B4F-C2BB-4348-6351-23EC651B4FAD}"/>
              </a:ext>
            </a:extLst>
          </p:cNvPr>
          <p:cNvSpPr txBox="1"/>
          <p:nvPr/>
        </p:nvSpPr>
        <p:spPr>
          <a:xfrm>
            <a:off x="6654893" y="5535958"/>
            <a:ext cx="1373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15% eREC in low-income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909928-D9FA-3432-D177-EB30891B17CC}"/>
              </a:ext>
            </a:extLst>
          </p:cNvPr>
          <p:cNvSpPr txBox="1"/>
          <p:nvPr/>
        </p:nvSpPr>
        <p:spPr>
          <a:xfrm>
            <a:off x="9693072" y="5394613"/>
            <a:ext cx="19750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92% eREC in high-income</a:t>
            </a:r>
          </a:p>
          <a:p>
            <a:pPr algn="ctr"/>
            <a:r>
              <a:rPr lang="en-US" sz="1000" b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(although only 2 surveys)</a:t>
            </a:r>
          </a:p>
        </p:txBody>
      </p:sp>
    </p:spTree>
    <p:extLst>
      <p:ext uri="{BB962C8B-B14F-4D97-AF65-F5344CB8AC3E}">
        <p14:creationId xmlns:p14="http://schemas.microsoft.com/office/powerpoint/2010/main" val="1890671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00B1E133-E941-41EA-9025-F3C12115D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38" y="365126"/>
            <a:ext cx="4994972" cy="391697"/>
          </a:xfrm>
        </p:spPr>
        <p:txBody>
          <a:bodyPr>
            <a:normAutofit fontScale="90000"/>
          </a:bodyPr>
          <a:lstStyle/>
          <a:p>
            <a:r>
              <a:rPr lang="en-US"/>
              <a:t>Effective coverage publications [October 2022]</a:t>
            </a:r>
            <a:endParaRPr lang="en-AU"/>
          </a:p>
        </p:txBody>
      </p:sp>
      <p:pic>
        <p:nvPicPr>
          <p:cNvPr id="2" name="Picture 1" descr="eREC paper">
            <a:hlinkClick r:id="rId2"/>
            <a:extLst>
              <a:ext uri="{FF2B5EF4-FFF2-40B4-BE49-F238E27FC236}">
                <a16:creationId xmlns:a16="http://schemas.microsoft.com/office/drawing/2014/main" id="{1D8A5D15-7746-A309-9813-729B03B73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46" y="1049753"/>
            <a:ext cx="3298452" cy="4590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eCSC PAPER">
            <a:hlinkClick r:id="rId4"/>
            <a:extLst>
              <a:ext uri="{FF2B5EF4-FFF2-40B4-BE49-F238E27FC236}">
                <a16:creationId xmlns:a16="http://schemas.microsoft.com/office/drawing/2014/main" id="{F2529FF8-913F-BB20-DE3D-4B3EC669F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8584" y="1049753"/>
            <a:ext cx="3275423" cy="4590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1FCDFCB-AA25-2FC5-4F71-8AFB8707FFA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62034" y="5734760"/>
            <a:ext cx="3341974" cy="598610"/>
          </a:xfrm>
        </p:spPr>
        <p:txBody>
          <a:bodyPr anchor="t"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/>
              <a:t>McCormick, I., Butcher, R., Evans, J. R., Mactaggart, I. Z., Limburg, H., Jolley, E., Sapkota, Y. D., </a:t>
            </a:r>
            <a:r>
              <a:rPr lang="en-AU" err="1"/>
              <a:t>Oye</a:t>
            </a:r>
            <a:r>
              <a:rPr lang="en-AU"/>
              <a:t>, J. E., Mishra, S. K., </a:t>
            </a:r>
            <a:r>
              <a:rPr lang="en-AU" err="1"/>
              <a:t>Bastawrous</a:t>
            </a:r>
            <a:r>
              <a:rPr lang="en-AU"/>
              <a:t>, A., … Zhang, X. J. (2022). Effective cataract surgical coverage in adults aged 50 years and older: estimates from population-based surveys in 55 countries. </a:t>
            </a:r>
            <a:r>
              <a:rPr lang="en-AU" i="1"/>
              <a:t>The Lancet Global Health</a:t>
            </a:r>
            <a:r>
              <a:rPr lang="en-AU"/>
              <a:t>, </a:t>
            </a:r>
            <a:r>
              <a:rPr lang="en-AU" i="1"/>
              <a:t>0</a:t>
            </a:r>
            <a:r>
              <a:rPr lang="en-AU"/>
              <a:t>(0). </a:t>
            </a:r>
            <a:r>
              <a:rPr lang="en-AU">
                <a:hlinkClick r:id="rId6"/>
              </a:rPr>
              <a:t>https://doi.org/10.1016/S2214-109X(22)00419-3</a:t>
            </a:r>
            <a:endParaRPr lang="en-AU"/>
          </a:p>
          <a:p>
            <a:endParaRPr lang="en-AU"/>
          </a:p>
          <a:p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DF3E8CF-D4AE-1E00-7858-E8770909539E}"/>
              </a:ext>
            </a:extLst>
          </p:cNvPr>
          <p:cNvSpPr txBox="1">
            <a:spLocks/>
          </p:cNvSpPr>
          <p:nvPr/>
        </p:nvSpPr>
        <p:spPr>
          <a:xfrm>
            <a:off x="598208" y="5750662"/>
            <a:ext cx="3247462" cy="62147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600" kern="1200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/>
              <a:t>World Health Organization. (2022). </a:t>
            </a:r>
            <a:r>
              <a:rPr lang="en-AU" i="1"/>
              <a:t>Report of the 2030 targets on effective coverage of eye care</a:t>
            </a:r>
            <a:r>
              <a:rPr lang="en-AU"/>
              <a:t>. </a:t>
            </a:r>
            <a:r>
              <a:rPr lang="en-AU">
                <a:hlinkClick r:id="rId7"/>
              </a:rPr>
              <a:t>https://</a:t>
            </a:r>
            <a:r>
              <a:rPr lang="en-AU" err="1">
                <a:hlinkClick r:id="rId7"/>
              </a:rPr>
              <a:t>www.who.int</a:t>
            </a:r>
            <a:r>
              <a:rPr lang="en-AU">
                <a:hlinkClick r:id="rId7"/>
              </a:rPr>
              <a:t>/publications/</a:t>
            </a:r>
            <a:r>
              <a:rPr lang="en-AU" err="1">
                <a:hlinkClick r:id="rId7"/>
              </a:rPr>
              <a:t>i</a:t>
            </a:r>
            <a:r>
              <a:rPr lang="en-AU">
                <a:hlinkClick r:id="rId7"/>
              </a:rPr>
              <a:t>/item/9789240058002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583D5E3-9C2D-E90A-D3D9-868CAEA29B2F}"/>
              </a:ext>
            </a:extLst>
          </p:cNvPr>
          <p:cNvSpPr txBox="1">
            <a:spLocks/>
          </p:cNvSpPr>
          <p:nvPr/>
        </p:nvSpPr>
        <p:spPr>
          <a:xfrm>
            <a:off x="8020372" y="5734760"/>
            <a:ext cx="3487120" cy="62147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600" kern="1200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err="1"/>
              <a:t>Bourne</a:t>
            </a:r>
            <a:r>
              <a:rPr lang="en-AU"/>
              <a:t>, R. R. A., </a:t>
            </a:r>
            <a:r>
              <a:rPr lang="en-AU" err="1"/>
              <a:t>Cicinelli</a:t>
            </a:r>
            <a:r>
              <a:rPr lang="en-AU"/>
              <a:t>, M. V., </a:t>
            </a:r>
            <a:r>
              <a:rPr lang="en-AU" err="1"/>
              <a:t>Sedighi</a:t>
            </a:r>
            <a:r>
              <a:rPr lang="en-AU"/>
              <a:t>, T., </a:t>
            </a:r>
            <a:r>
              <a:rPr lang="en-AU" err="1"/>
              <a:t>Tapply</a:t>
            </a:r>
            <a:r>
              <a:rPr lang="en-AU"/>
              <a:t>, I. H., McCormick, I., Jonas, J. B., Congdon, N. G., </a:t>
            </a:r>
            <a:r>
              <a:rPr lang="en-AU" err="1"/>
              <a:t>Ramke</a:t>
            </a:r>
            <a:r>
              <a:rPr lang="en-AU"/>
              <a:t>, J., Naidoo, K. S., Fricke, T. R., Burton, M. J., Müller, A., B., … Zhang, X. J. (2022). Effective refractive error coverage in adults aged 50 years and older: estimates from population-based surveys in 61 countries. </a:t>
            </a:r>
            <a:r>
              <a:rPr lang="en-AU" i="1"/>
              <a:t>The Lancet Global Health</a:t>
            </a:r>
            <a:r>
              <a:rPr lang="en-AU"/>
              <a:t>, </a:t>
            </a:r>
            <a:r>
              <a:rPr lang="en-AU" i="1"/>
              <a:t>0</a:t>
            </a:r>
            <a:r>
              <a:rPr lang="en-AU"/>
              <a:t>(0). </a:t>
            </a:r>
            <a:r>
              <a:rPr lang="en-AU">
                <a:hlinkClick r:id="rId2"/>
              </a:rPr>
              <a:t>https://</a:t>
            </a:r>
            <a:r>
              <a:rPr lang="en-AU" err="1">
                <a:hlinkClick r:id="rId2"/>
              </a:rPr>
              <a:t>doi.org</a:t>
            </a:r>
            <a:r>
              <a:rPr lang="en-AU">
                <a:hlinkClick r:id="rId2"/>
              </a:rPr>
              <a:t>/10.1016/S2214-109X(22)00433-8</a:t>
            </a:r>
            <a:endParaRPr lang="en-AU"/>
          </a:p>
          <a:p>
            <a:endParaRPr lang="en-AU"/>
          </a:p>
          <a:p>
            <a:endParaRPr lang="en-AU"/>
          </a:p>
          <a:p>
            <a:endParaRPr lang="en-US"/>
          </a:p>
        </p:txBody>
      </p:sp>
      <p:pic>
        <p:nvPicPr>
          <p:cNvPr id="8" name="Picture 7" descr="WHO report of the 2030 targets report">
            <a:hlinkClick r:id="rId7"/>
            <a:extLst>
              <a:ext uri="{FF2B5EF4-FFF2-40B4-BE49-F238E27FC236}">
                <a16:creationId xmlns:a16="http://schemas.microsoft.com/office/drawing/2014/main" id="{E466C979-625B-3603-AC5A-31BE2D15FF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563" y="1049754"/>
            <a:ext cx="3247463" cy="4602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1DF9CE-7133-E1B8-55D3-9F5792746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90870" y="208064"/>
            <a:ext cx="1405044" cy="503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01825A-29AB-2D80-C3FC-2ED3FFBECD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410" y="217898"/>
            <a:ext cx="1583505" cy="483632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50651865-0EEB-AFC5-F622-40AA45AA05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965" y="299370"/>
            <a:ext cx="1174483" cy="32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B5288E-D712-C777-FB20-D7EF2EB25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967" y="148979"/>
            <a:ext cx="1274809" cy="62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60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8D9ED8-E545-46CE-BDE0-11DC8414B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Relative eREC: Quality gap</a:t>
            </a:r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4B3D49-D375-422B-9E7D-6F10727B2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5196" y="2151636"/>
            <a:ext cx="3475112" cy="3040063"/>
          </a:xfrm>
        </p:spPr>
        <p:txBody>
          <a:bodyPr>
            <a:noAutofit/>
          </a:bodyPr>
          <a:lstStyle/>
          <a:p>
            <a:endParaRPr lang="en-US" b="1"/>
          </a:p>
          <a:p>
            <a:r>
              <a:rPr lang="en-US" b="1"/>
              <a:t>Median relative eREC quality gap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1"/>
              <a:t>Only 7% of people who had received services were unable to see </a:t>
            </a:r>
            <a:r>
              <a:rPr lang="en-AU" b="1" i="0">
                <a:effectLst/>
                <a:latin typeface="arial" panose="020B0604020202020204" pitchFamily="34" charset="0"/>
              </a:rPr>
              <a:t>≥ 6/18</a:t>
            </a:r>
          </a:p>
        </p:txBody>
      </p:sp>
      <p:graphicFrame>
        <p:nvGraphicFramePr>
          <p:cNvPr id="2" name="Table 11">
            <a:extLst>
              <a:ext uri="{FF2B5EF4-FFF2-40B4-BE49-F238E27FC236}">
                <a16:creationId xmlns:a16="http://schemas.microsoft.com/office/drawing/2014/main" id="{DE737B53-FB4A-EDEE-9350-71DD2FB66C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271812"/>
              </p:ext>
            </p:extLst>
          </p:nvPr>
        </p:nvGraphicFramePr>
        <p:xfrm>
          <a:off x="5271713" y="811182"/>
          <a:ext cx="6561786" cy="3510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85108">
                  <a:extLst>
                    <a:ext uri="{9D8B030D-6E8A-4147-A177-3AD203B41FA5}">
                      <a16:colId xmlns:a16="http://schemas.microsoft.com/office/drawing/2014/main" val="2699079351"/>
                    </a:ext>
                  </a:extLst>
                </a:gridCol>
                <a:gridCol w="3476678">
                  <a:extLst>
                    <a:ext uri="{9D8B030D-6E8A-4147-A177-3AD203B41FA5}">
                      <a16:colId xmlns:a16="http://schemas.microsoft.com/office/drawing/2014/main" val="7539806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i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Region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Relative quality gap between REC and eREC </a:t>
                      </a:r>
                      <a:r>
                        <a:rPr lang="en-AU" b="1" i="0">
                          <a:effectLst/>
                          <a:latin typeface="arial" panose="020B0604020202020204" pitchFamily="34" charset="0"/>
                        </a:rPr>
                        <a:t>≥ (6/18)</a:t>
                      </a:r>
                      <a:endParaRPr lang="en-US" b="1" i="0"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9399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African region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397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Americas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596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Eastern Mediterranean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9184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European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2270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South-East Asia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6635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Western Pacific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14%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1148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Global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2617606"/>
                  </a:ext>
                </a:extLst>
              </a:tr>
            </a:tbl>
          </a:graphicData>
        </a:graphic>
      </p:graphicFrame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A95AD03-20AB-AB14-A8FB-185ED5CCA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3FB8960-6089-6236-26EC-2195D2987298}"/>
              </a:ext>
            </a:extLst>
          </p:cNvPr>
          <p:cNvSpPr txBox="1">
            <a:spLocks/>
          </p:cNvSpPr>
          <p:nvPr/>
        </p:nvSpPr>
        <p:spPr>
          <a:xfrm>
            <a:off x="6117492" y="4631631"/>
            <a:ext cx="5085896" cy="154053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b="1">
                <a:solidFill>
                  <a:srgbClr val="004280"/>
                </a:solidFill>
              </a:rPr>
              <a:t>But the 6/12 threshold better reflects the quality that should be obtained with correction</a:t>
            </a:r>
          </a:p>
        </p:txBody>
      </p:sp>
    </p:spTree>
    <p:extLst>
      <p:ext uri="{BB962C8B-B14F-4D97-AF65-F5344CB8AC3E}">
        <p14:creationId xmlns:p14="http://schemas.microsoft.com/office/powerpoint/2010/main" val="2102105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977CF364-EA04-4E40-A7F7-C1674872E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Different intervention strategies are required:</a:t>
            </a:r>
            <a:endParaRPr lang="en-AU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6CF24D9-A3BA-43A9-937C-44533D037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 err="1"/>
              <a:t>Bourne</a:t>
            </a:r>
            <a:r>
              <a:rPr lang="en-AU"/>
              <a:t>, R. (2022). Effective refractive error coverage in adults aged 50 years and older: estimates from population-based surveys in 61 countries. </a:t>
            </a:r>
            <a:r>
              <a:rPr lang="en-AU" i="1"/>
              <a:t>Lancet Global </a:t>
            </a:r>
            <a:r>
              <a:rPr lang="en-AU" i="1" err="1"/>
              <a:t>Heatlh</a:t>
            </a:r>
            <a:r>
              <a:rPr lang="en-AU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210A7-7BC0-0D83-EAFF-DD326F538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951" y="1247887"/>
            <a:ext cx="4921549" cy="44138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b="1"/>
              <a:t>Access: </a:t>
            </a:r>
          </a:p>
          <a:p>
            <a:pPr marL="0" indent="0">
              <a:buNone/>
            </a:pPr>
            <a:r>
              <a:rPr lang="en-US" sz="1200" i="1"/>
              <a:t>Examples of interventions to improve access (quantity) </a:t>
            </a:r>
          </a:p>
          <a:p>
            <a:pPr>
              <a:lnSpc>
                <a:spcPct val="100000"/>
              </a:lnSpc>
            </a:pPr>
            <a:r>
              <a:rPr lang="en-US" sz="1800"/>
              <a:t>Increase </a:t>
            </a:r>
            <a:r>
              <a:rPr lang="en-US" sz="1800" b="1"/>
              <a:t>qualified human resources </a:t>
            </a:r>
            <a:r>
              <a:rPr lang="en-US" sz="1800"/>
              <a:t>for refracting and dispense spectacles</a:t>
            </a:r>
          </a:p>
          <a:p>
            <a:pPr>
              <a:lnSpc>
                <a:spcPct val="100000"/>
              </a:lnSpc>
            </a:pPr>
            <a:r>
              <a:rPr lang="en-US" sz="1800"/>
              <a:t>Increase </a:t>
            </a:r>
            <a:r>
              <a:rPr lang="en-US" sz="1800" b="1"/>
              <a:t>access points </a:t>
            </a:r>
            <a:r>
              <a:rPr lang="en-US" sz="1800"/>
              <a:t>in low-income and middle-income countries (LMICs) in communities at schools, workplaces and primary care levels.</a:t>
            </a:r>
          </a:p>
          <a:p>
            <a:pPr>
              <a:lnSpc>
                <a:spcPct val="100000"/>
              </a:lnSpc>
            </a:pPr>
            <a:r>
              <a:rPr lang="en-US" sz="1800" b="1"/>
              <a:t>Subsidize service provision </a:t>
            </a:r>
            <a:r>
              <a:rPr lang="en-US" sz="1800"/>
              <a:t>for patients</a:t>
            </a:r>
          </a:p>
          <a:p>
            <a:pPr>
              <a:lnSpc>
                <a:spcPct val="100000"/>
              </a:lnSpc>
            </a:pPr>
            <a:r>
              <a:rPr lang="en-US" sz="1800"/>
              <a:t>Produce more </a:t>
            </a:r>
            <a:r>
              <a:rPr lang="en-US" sz="1800" b="1"/>
              <a:t>affordable, quality spectacles.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E4D3572-314B-D5BB-82A4-FBCAE64EEA6C}"/>
              </a:ext>
            </a:extLst>
          </p:cNvPr>
          <p:cNvSpPr txBox="1">
            <a:spLocks/>
          </p:cNvSpPr>
          <p:nvPr/>
        </p:nvSpPr>
        <p:spPr>
          <a:xfrm>
            <a:off x="5637230" y="1247887"/>
            <a:ext cx="5506824" cy="44138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500" b="1"/>
              <a:t>Quality: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i="1"/>
              <a:t>Examples of interventions to improve quality</a:t>
            </a:r>
          </a:p>
          <a:p>
            <a:pPr>
              <a:lnSpc>
                <a:spcPct val="100000"/>
              </a:lnSpc>
            </a:pPr>
            <a:r>
              <a:rPr lang="en-US" sz="1800"/>
              <a:t>Better </a:t>
            </a:r>
            <a:r>
              <a:rPr lang="en-US" sz="1800" b="1"/>
              <a:t>government oversight </a:t>
            </a:r>
            <a:r>
              <a:rPr lang="en-US" sz="1800"/>
              <a:t>and </a:t>
            </a:r>
          </a:p>
          <a:p>
            <a:pPr>
              <a:lnSpc>
                <a:spcPct val="100000"/>
              </a:lnSpc>
            </a:pPr>
            <a:r>
              <a:rPr lang="en-US" sz="1800"/>
              <a:t>More </a:t>
            </a:r>
            <a:r>
              <a:rPr lang="en-US" sz="1800" b="1"/>
              <a:t>clinical regulation </a:t>
            </a:r>
            <a:r>
              <a:rPr lang="en-US" sz="1800"/>
              <a:t>for refraction and dispensing of spectacles,</a:t>
            </a:r>
          </a:p>
          <a:p>
            <a:pPr>
              <a:lnSpc>
                <a:spcPct val="100000"/>
              </a:lnSpc>
            </a:pPr>
            <a:r>
              <a:rPr lang="en-US" sz="1800" b="1" err="1"/>
              <a:t>Standardise</a:t>
            </a:r>
            <a:r>
              <a:rPr lang="en-US" sz="1800" b="1"/>
              <a:t> refraction training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DFC1CFA-C00B-7C33-93F8-721DB38C6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30888" y="369165"/>
            <a:ext cx="914400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C9A839-6AE9-4F9C-1E19-D0269A648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81716">
            <a:off x="9563338" y="3185946"/>
            <a:ext cx="2069825" cy="2880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8797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00B1E133-E941-41EA-9025-F3C12115D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Differences between publications….</a:t>
            </a:r>
            <a:endParaRPr lang="en-AU"/>
          </a:p>
        </p:txBody>
      </p:sp>
      <p:pic>
        <p:nvPicPr>
          <p:cNvPr id="3" name="Picture 2" descr="eCSC PAPER">
            <a:extLst>
              <a:ext uri="{FF2B5EF4-FFF2-40B4-BE49-F238E27FC236}">
                <a16:creationId xmlns:a16="http://schemas.microsoft.com/office/drawing/2014/main" id="{F2529FF8-913F-BB20-DE3D-4B3EC669F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997" y="1147926"/>
            <a:ext cx="1570076" cy="2200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Left-right Arrow Callout 11" descr="Same dataset &amp; analysis">
            <a:extLst>
              <a:ext uri="{FF2B5EF4-FFF2-40B4-BE49-F238E27FC236}">
                <a16:creationId xmlns:a16="http://schemas.microsoft.com/office/drawing/2014/main" id="{C2F5AD11-1E85-CBDB-0ABF-E09B5BD9EB76}"/>
              </a:ext>
            </a:extLst>
          </p:cNvPr>
          <p:cNvSpPr/>
          <p:nvPr/>
        </p:nvSpPr>
        <p:spPr>
          <a:xfrm>
            <a:off x="2534633" y="1791093"/>
            <a:ext cx="2064170" cy="791851"/>
          </a:xfrm>
          <a:prstGeom prst="leftRightArrowCallou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04280"/>
                </a:solidFill>
              </a:rPr>
              <a:t>Same dataset &amp; analysis</a:t>
            </a:r>
          </a:p>
        </p:txBody>
      </p:sp>
      <p:pic>
        <p:nvPicPr>
          <p:cNvPr id="6" name="Picture 5" descr="WHO REPORT">
            <a:extLst>
              <a:ext uri="{FF2B5EF4-FFF2-40B4-BE49-F238E27FC236}">
                <a16:creationId xmlns:a16="http://schemas.microsoft.com/office/drawing/2014/main" id="{7F92014A-70E6-3193-DDBD-3D217D5AC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768" y="1139490"/>
            <a:ext cx="1581113" cy="2241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Left-right Arrow Callout 12" descr="Same dataset but different analysis">
            <a:extLst>
              <a:ext uri="{FF2B5EF4-FFF2-40B4-BE49-F238E27FC236}">
                <a16:creationId xmlns:a16="http://schemas.microsoft.com/office/drawing/2014/main" id="{60F0104B-97D2-C815-2CF3-F3257ABC56AB}"/>
              </a:ext>
            </a:extLst>
          </p:cNvPr>
          <p:cNvSpPr/>
          <p:nvPr/>
        </p:nvSpPr>
        <p:spPr>
          <a:xfrm>
            <a:off x="6540111" y="1777867"/>
            <a:ext cx="2064170" cy="791851"/>
          </a:xfrm>
          <a:prstGeom prst="leftRightArrowCallou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04280"/>
                </a:solidFill>
              </a:rPr>
              <a:t>Same dataset but different analysis</a:t>
            </a:r>
          </a:p>
        </p:txBody>
      </p:sp>
      <p:pic>
        <p:nvPicPr>
          <p:cNvPr id="2" name="Picture 1" descr="eREC PAPER">
            <a:extLst>
              <a:ext uri="{FF2B5EF4-FFF2-40B4-BE49-F238E27FC236}">
                <a16:creationId xmlns:a16="http://schemas.microsoft.com/office/drawing/2014/main" id="{1D8A5D15-7746-A309-9813-729B03B73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8246" y="1148521"/>
            <a:ext cx="1581113" cy="2200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B8A3653-7B2A-E4B0-E6AD-80A94D90B2C8}"/>
              </a:ext>
            </a:extLst>
          </p:cNvPr>
          <p:cNvSpPr txBox="1">
            <a:spLocks/>
          </p:cNvSpPr>
          <p:nvPr/>
        </p:nvSpPr>
        <p:spPr>
          <a:xfrm>
            <a:off x="489437" y="3508851"/>
            <a:ext cx="3440391" cy="21694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err="1">
                <a:latin typeface="Noto Sans"/>
                <a:ea typeface="Noto Sans"/>
                <a:cs typeface="Noto Sans"/>
              </a:rPr>
              <a:t>eCSC</a:t>
            </a:r>
            <a:r>
              <a:rPr lang="en-US" sz="1200" b="1">
                <a:latin typeface="Noto Sans"/>
                <a:ea typeface="Noto Sans"/>
                <a:cs typeface="Noto Sans"/>
              </a:rPr>
              <a:t> PAPER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200" b="1">
                <a:latin typeface="Noto Sans"/>
                <a:ea typeface="Noto Sans"/>
                <a:cs typeface="Noto Sans"/>
              </a:rPr>
              <a:t>Pooled value from 2000 - 2021: </a:t>
            </a:r>
            <a:endParaRPr lang="en-US" sz="1200" b="1"/>
          </a:p>
          <a:p>
            <a:pPr marL="0">
              <a:lnSpc>
                <a:spcPct val="150000"/>
              </a:lnSpc>
              <a:spcBef>
                <a:spcPts val="0"/>
              </a:spcBef>
            </a:pPr>
            <a:r>
              <a:rPr lang="en-US" sz="1050" err="1"/>
              <a:t>eCSC</a:t>
            </a:r>
            <a:r>
              <a:rPr lang="en-US" sz="1050"/>
              <a:t> only</a:t>
            </a:r>
          </a:p>
          <a:p>
            <a:pPr marL="0">
              <a:lnSpc>
                <a:spcPct val="150000"/>
              </a:lnSpc>
              <a:spcBef>
                <a:spcPts val="0"/>
              </a:spcBef>
            </a:pPr>
            <a:r>
              <a:rPr lang="en-US" sz="1050"/>
              <a:t>Median value across all years (2000 – 2021)</a:t>
            </a:r>
          </a:p>
          <a:p>
            <a:pPr marL="0">
              <a:lnSpc>
                <a:spcPct val="150000"/>
              </a:lnSpc>
              <a:spcBef>
                <a:spcPts val="0"/>
              </a:spcBef>
            </a:pPr>
            <a:r>
              <a:rPr lang="en-US" sz="1050"/>
              <a:t>Focusses on 6/18 threshold</a:t>
            </a:r>
          </a:p>
          <a:p>
            <a:pPr marL="457200" lvl="1">
              <a:lnSpc>
                <a:spcPct val="150000"/>
              </a:lnSpc>
              <a:spcBef>
                <a:spcPts val="0"/>
              </a:spcBef>
            </a:pPr>
            <a:r>
              <a:rPr lang="en-US" sz="900"/>
              <a:t>But provides some values for 6/12 threshold </a:t>
            </a:r>
          </a:p>
          <a:p>
            <a:pPr marL="0">
              <a:lnSpc>
                <a:spcPct val="150000"/>
              </a:lnSpc>
              <a:spcBef>
                <a:spcPts val="0"/>
              </a:spcBef>
            </a:pPr>
            <a:r>
              <a:rPr lang="en-US" sz="1050"/>
              <a:t>Uses data from 148 RAAB studies</a:t>
            </a:r>
          </a:p>
          <a:p>
            <a:pPr marL="457200" lvl="1">
              <a:lnSpc>
                <a:spcPct val="150000"/>
              </a:lnSpc>
              <a:spcBef>
                <a:spcPts val="0"/>
              </a:spcBef>
            </a:pPr>
            <a:r>
              <a:rPr lang="en-US" sz="900"/>
              <a:t>24 national studies</a:t>
            </a:r>
          </a:p>
          <a:p>
            <a:pPr marL="457200" lvl="1">
              <a:lnSpc>
                <a:spcPct val="150000"/>
              </a:lnSpc>
              <a:spcBef>
                <a:spcPts val="0"/>
              </a:spcBef>
            </a:pPr>
            <a:r>
              <a:rPr lang="en-US" sz="900"/>
              <a:t>124 subnational studies</a:t>
            </a:r>
          </a:p>
          <a:p>
            <a:pPr marL="0">
              <a:lnSpc>
                <a:spcPct val="150000"/>
              </a:lnSpc>
              <a:spcBef>
                <a:spcPts val="0"/>
              </a:spcBef>
            </a:pPr>
            <a:r>
              <a:rPr lang="en-US" sz="1100"/>
              <a:t>WHO Region &amp; World Bank Income strata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B86BA00-B9BD-56E3-B762-484874417888}"/>
              </a:ext>
            </a:extLst>
          </p:cNvPr>
          <p:cNvSpPr txBox="1">
            <a:spLocks/>
          </p:cNvSpPr>
          <p:nvPr/>
        </p:nvSpPr>
        <p:spPr>
          <a:xfrm>
            <a:off x="4598803" y="3508850"/>
            <a:ext cx="3783291" cy="242653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300" b="1"/>
              <a:t>WHO REPORT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300" b="1"/>
              <a:t>Pooled values from 2000 - 2021: </a:t>
            </a:r>
          </a:p>
          <a:p>
            <a:pPr marL="0">
              <a:lnSpc>
                <a:spcPct val="170000"/>
              </a:lnSpc>
              <a:spcBef>
                <a:spcPts val="0"/>
              </a:spcBef>
            </a:pPr>
            <a:r>
              <a:rPr lang="en-US" sz="1100" err="1"/>
              <a:t>eCSC</a:t>
            </a:r>
            <a:r>
              <a:rPr lang="en-US" sz="1100"/>
              <a:t> and </a:t>
            </a:r>
            <a:r>
              <a:rPr lang="en-US" sz="1100" err="1"/>
              <a:t>eREC</a:t>
            </a:r>
            <a:endParaRPr lang="en-US" sz="1100"/>
          </a:p>
          <a:p>
            <a:pPr marL="0">
              <a:lnSpc>
                <a:spcPct val="170000"/>
              </a:lnSpc>
              <a:spcBef>
                <a:spcPts val="0"/>
              </a:spcBef>
            </a:pPr>
            <a:r>
              <a:rPr lang="en-US" sz="1100"/>
              <a:t>Median value across all years (2000 – 2021)</a:t>
            </a:r>
          </a:p>
          <a:p>
            <a:pPr marL="0">
              <a:lnSpc>
                <a:spcPct val="170000"/>
              </a:lnSpc>
              <a:spcBef>
                <a:spcPts val="0"/>
              </a:spcBef>
            </a:pPr>
            <a:r>
              <a:rPr lang="en-US" sz="1100"/>
              <a:t>Focusses on 6/18 threshold</a:t>
            </a:r>
          </a:p>
          <a:p>
            <a:pPr marL="457200" lvl="1">
              <a:lnSpc>
                <a:spcPct val="170000"/>
              </a:lnSpc>
              <a:spcBef>
                <a:spcPts val="0"/>
              </a:spcBef>
            </a:pPr>
            <a:r>
              <a:rPr lang="en-US" sz="1000"/>
              <a:t>But provides some values for 6/12 threshold </a:t>
            </a:r>
          </a:p>
          <a:p>
            <a:pPr marL="0">
              <a:lnSpc>
                <a:spcPct val="170000"/>
              </a:lnSpc>
              <a:spcBef>
                <a:spcPts val="0"/>
              </a:spcBef>
            </a:pPr>
            <a:r>
              <a:rPr lang="en-US" sz="1100"/>
              <a:t>Uses data from 175 studies (most at 6/18 threshold)</a:t>
            </a:r>
          </a:p>
          <a:p>
            <a:pPr marL="457200" lvl="1">
              <a:lnSpc>
                <a:spcPct val="170000"/>
              </a:lnSpc>
              <a:spcBef>
                <a:spcPts val="0"/>
              </a:spcBef>
            </a:pPr>
            <a:r>
              <a:rPr lang="en-US" sz="1000"/>
              <a:t>148 RAAB for </a:t>
            </a:r>
            <a:r>
              <a:rPr lang="en-US" sz="1000" err="1"/>
              <a:t>eCSC</a:t>
            </a:r>
            <a:endParaRPr lang="en-US" sz="1000"/>
          </a:p>
          <a:p>
            <a:pPr marL="457200" lvl="1">
              <a:lnSpc>
                <a:spcPct val="170000"/>
              </a:lnSpc>
              <a:spcBef>
                <a:spcPts val="0"/>
              </a:spcBef>
            </a:pPr>
            <a:r>
              <a:rPr lang="en-US" sz="1000"/>
              <a:t>175 for </a:t>
            </a:r>
            <a:r>
              <a:rPr lang="en-US" sz="1000" err="1"/>
              <a:t>eREC</a:t>
            </a:r>
            <a:endParaRPr lang="en-US" sz="1000"/>
          </a:p>
          <a:p>
            <a:pPr marL="0">
              <a:lnSpc>
                <a:spcPct val="170000"/>
              </a:lnSpc>
              <a:spcBef>
                <a:spcPts val="0"/>
              </a:spcBef>
            </a:pPr>
            <a:r>
              <a:rPr lang="en-US" sz="1100"/>
              <a:t>Does not report near </a:t>
            </a:r>
            <a:r>
              <a:rPr lang="en-US" sz="1100" err="1"/>
              <a:t>eREC</a:t>
            </a:r>
            <a:endParaRPr lang="en-US" sz="1100"/>
          </a:p>
          <a:p>
            <a:pPr marL="0">
              <a:lnSpc>
                <a:spcPct val="170000"/>
              </a:lnSpc>
              <a:spcBef>
                <a:spcPts val="0"/>
              </a:spcBef>
            </a:pPr>
            <a:r>
              <a:rPr lang="en-US" sz="1100"/>
              <a:t>WHO Regions &amp; World Bank Income strata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B95B379-A0BD-492D-F6F3-1A34D57B589B}"/>
              </a:ext>
            </a:extLst>
          </p:cNvPr>
          <p:cNvSpPr txBox="1">
            <a:spLocks/>
          </p:cNvSpPr>
          <p:nvPr/>
        </p:nvSpPr>
        <p:spPr>
          <a:xfrm>
            <a:off x="8598659" y="3509446"/>
            <a:ext cx="3440391" cy="254083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err="1">
                <a:latin typeface="Noto Sans"/>
                <a:ea typeface="Noto Sans"/>
                <a:cs typeface="Noto Sans"/>
              </a:rPr>
              <a:t>eREC</a:t>
            </a:r>
            <a:r>
              <a:rPr lang="en-US" sz="1200" b="1">
                <a:latin typeface="Noto Sans"/>
                <a:ea typeface="Noto Sans"/>
                <a:cs typeface="Noto Sans"/>
              </a:rPr>
              <a:t> PAPER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/>
              <a:t>Provides a ‘modelled estimate’ for 2021: </a:t>
            </a:r>
          </a:p>
          <a:p>
            <a:pPr marL="0">
              <a:lnSpc>
                <a:spcPct val="150000"/>
              </a:lnSpc>
              <a:spcBef>
                <a:spcPts val="0"/>
              </a:spcBef>
            </a:pPr>
            <a:r>
              <a:rPr lang="en-US" sz="1050" err="1"/>
              <a:t>eREC</a:t>
            </a:r>
            <a:r>
              <a:rPr lang="en-US" sz="1050"/>
              <a:t> only</a:t>
            </a:r>
          </a:p>
          <a:p>
            <a:pPr marL="0">
              <a:lnSpc>
                <a:spcPct val="150000"/>
              </a:lnSpc>
              <a:spcBef>
                <a:spcPts val="0"/>
              </a:spcBef>
            </a:pPr>
            <a:r>
              <a:rPr lang="en-US" sz="1050"/>
              <a:t>Modelled estimates for 2021</a:t>
            </a:r>
          </a:p>
          <a:p>
            <a:pPr marL="0">
              <a:lnSpc>
                <a:spcPct val="150000"/>
              </a:lnSpc>
              <a:spcBef>
                <a:spcPts val="0"/>
              </a:spcBef>
            </a:pPr>
            <a:r>
              <a:rPr lang="en-US" sz="1050"/>
              <a:t>Focusses on 6/12 threshold</a:t>
            </a:r>
          </a:p>
          <a:p>
            <a:pPr marL="0">
              <a:lnSpc>
                <a:spcPct val="150000"/>
              </a:lnSpc>
              <a:spcBef>
                <a:spcPts val="0"/>
              </a:spcBef>
            </a:pPr>
            <a:r>
              <a:rPr lang="en-US" sz="1050"/>
              <a:t>Uses data from 169 studies</a:t>
            </a:r>
          </a:p>
          <a:p>
            <a:pPr marL="457200" lvl="1">
              <a:lnSpc>
                <a:spcPct val="150000"/>
              </a:lnSpc>
              <a:spcBef>
                <a:spcPts val="0"/>
              </a:spcBef>
            </a:pPr>
            <a:r>
              <a:rPr lang="en-US" sz="900"/>
              <a:t>22 comprehensive studies</a:t>
            </a:r>
          </a:p>
          <a:p>
            <a:pPr marL="457200" lvl="1">
              <a:lnSpc>
                <a:spcPct val="150000"/>
              </a:lnSpc>
              <a:spcBef>
                <a:spcPts val="0"/>
              </a:spcBef>
            </a:pPr>
            <a:r>
              <a:rPr lang="en-US" sz="900"/>
              <a:t>147 RAABs</a:t>
            </a:r>
          </a:p>
          <a:p>
            <a:pPr marL="0">
              <a:lnSpc>
                <a:spcPct val="150000"/>
              </a:lnSpc>
              <a:spcBef>
                <a:spcPts val="0"/>
              </a:spcBef>
            </a:pPr>
            <a:r>
              <a:rPr lang="en-US" sz="1050"/>
              <a:t>Models near </a:t>
            </a:r>
            <a:r>
              <a:rPr lang="en-US" sz="1050" err="1"/>
              <a:t>eREC</a:t>
            </a:r>
            <a:endParaRPr lang="en-US" sz="1050"/>
          </a:p>
          <a:p>
            <a:pPr marL="457200" lvl="1">
              <a:lnSpc>
                <a:spcPct val="150000"/>
              </a:lnSpc>
              <a:spcBef>
                <a:spcPts val="0"/>
              </a:spcBef>
            </a:pPr>
            <a:r>
              <a:rPr lang="en-US" sz="900"/>
              <a:t>10 studies</a:t>
            </a:r>
          </a:p>
          <a:p>
            <a:pPr marL="0">
              <a:lnSpc>
                <a:spcPct val="150000"/>
              </a:lnSpc>
              <a:spcBef>
                <a:spcPts val="0"/>
              </a:spcBef>
            </a:pPr>
            <a:r>
              <a:rPr lang="en-US" sz="1100">
                <a:latin typeface="Noto Sans"/>
                <a:ea typeface="Noto Sans"/>
                <a:cs typeface="Noto Sans"/>
              </a:rPr>
              <a:t>Reports historical </a:t>
            </a:r>
            <a:r>
              <a:rPr lang="en-US" sz="1100" err="1">
                <a:latin typeface="Noto Sans"/>
                <a:ea typeface="Noto Sans"/>
                <a:cs typeface="Noto Sans"/>
              </a:rPr>
              <a:t>eREC</a:t>
            </a:r>
            <a:r>
              <a:rPr lang="en-US" sz="1100">
                <a:latin typeface="Noto Sans"/>
                <a:ea typeface="Noto Sans"/>
                <a:cs typeface="Noto Sans"/>
              </a:rPr>
              <a:t> for 2000 and 2010</a:t>
            </a:r>
          </a:p>
          <a:p>
            <a:pPr marL="0">
              <a:lnSpc>
                <a:spcPct val="150000"/>
              </a:lnSpc>
              <a:spcBef>
                <a:spcPts val="0"/>
              </a:spcBef>
            </a:pPr>
            <a:r>
              <a:rPr lang="en-US" sz="1100">
                <a:latin typeface="Noto Sans"/>
                <a:ea typeface="Noto Sans"/>
                <a:cs typeface="Noto Sans"/>
              </a:rPr>
              <a:t>GBD Region &amp; World Bank Income strata</a:t>
            </a:r>
          </a:p>
        </p:txBody>
      </p:sp>
    </p:spTree>
    <p:extLst>
      <p:ext uri="{BB962C8B-B14F-4D97-AF65-F5344CB8AC3E}">
        <p14:creationId xmlns:p14="http://schemas.microsoft.com/office/powerpoint/2010/main" val="303894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8D9ED8-E545-46CE-BDE0-11DC8414B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should these reports be used?</a:t>
            </a:r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4B3D49-D375-422B-9E7D-6F10727B2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9843" y="1368870"/>
            <a:ext cx="3475112" cy="3040063"/>
          </a:xfrm>
        </p:spPr>
        <p:txBody>
          <a:bodyPr>
            <a:noAutofit/>
          </a:bodyPr>
          <a:lstStyle/>
          <a:p>
            <a:pPr marL="720000"/>
            <a:r>
              <a:rPr lang="en-US" sz="2800" b="1"/>
              <a:t>A starting point…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F4CED745-0399-2A65-46B7-6C0D0D7BD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C5DF69A-094D-061F-28EB-7C9AB0562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33791" y="3901905"/>
            <a:ext cx="1828218" cy="1828218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DB79A7C-DE7B-0F93-656C-BCEB76D45638}"/>
              </a:ext>
            </a:extLst>
          </p:cNvPr>
          <p:cNvSpPr txBox="1">
            <a:spLocks/>
          </p:cNvSpPr>
          <p:nvPr/>
        </p:nvSpPr>
        <p:spPr>
          <a:xfrm>
            <a:off x="5504607" y="1676659"/>
            <a:ext cx="5506824" cy="1225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800" b="1"/>
              <a:t>Demonstrate that it is possible to measure effective coverage globally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800" b="1"/>
              <a:t>A starting point for measuring progress</a:t>
            </a:r>
          </a:p>
          <a:p>
            <a:pPr>
              <a:lnSpc>
                <a:spcPct val="100000"/>
              </a:lnSpc>
            </a:pPr>
            <a:endParaRPr lang="en-US" sz="1800" b="1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1ADA649-5501-0D22-F410-88E127F9E266}"/>
              </a:ext>
            </a:extLst>
          </p:cNvPr>
          <p:cNvSpPr txBox="1">
            <a:spLocks/>
          </p:cNvSpPr>
          <p:nvPr/>
        </p:nvSpPr>
        <p:spPr>
          <a:xfrm>
            <a:off x="8189842" y="4504555"/>
            <a:ext cx="3137793" cy="1225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b="1"/>
              <a:t>More reliable data are needed to set baselines and 2030 targets</a:t>
            </a:r>
          </a:p>
          <a:p>
            <a:pPr>
              <a:lnSpc>
                <a:spcPct val="100000"/>
              </a:lnSpc>
            </a:pPr>
            <a:endParaRPr lang="en-US" sz="1800" b="1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E4773DDF-3CA0-B3BD-A702-AC6EC7370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752169">
            <a:off x="5731405" y="2775002"/>
            <a:ext cx="2619955" cy="26199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1FF4C1A-2477-B3CD-E348-56EA6628D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20000">
            <a:off x="4508094" y="3504090"/>
            <a:ext cx="1581113" cy="2241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49603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8D9ED8-E545-46CE-BDE0-11DC8414B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Limitations of current datasets</a:t>
            </a:r>
            <a:endParaRPr lang="en-AU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F4CED745-0399-2A65-46B7-6C0D0D7BD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E922623-9D83-DEC6-0A24-C449FA5C0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1938" y="2507758"/>
            <a:ext cx="2494565" cy="249456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B8BD9DA-7854-A6AA-8B26-C8F183B8FCF8}"/>
              </a:ext>
            </a:extLst>
          </p:cNvPr>
          <p:cNvSpPr txBox="1">
            <a:spLocks/>
          </p:cNvSpPr>
          <p:nvPr/>
        </p:nvSpPr>
        <p:spPr>
          <a:xfrm>
            <a:off x="5117671" y="1247887"/>
            <a:ext cx="6432498" cy="10754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b="1">
                <a:latin typeface="Noto Sans"/>
                <a:ea typeface="Noto Sans"/>
                <a:cs typeface="Noto Sans"/>
              </a:rPr>
              <a:t>Of the 335 RAABs conducted/registered*, </a:t>
            </a:r>
            <a:r>
              <a:rPr lang="en-US" b="1" u="sng">
                <a:solidFill>
                  <a:srgbClr val="DE6340"/>
                </a:solidFill>
                <a:latin typeface="Noto Sans"/>
                <a:ea typeface="Noto Sans"/>
                <a:cs typeface="Noto Sans"/>
              </a:rPr>
              <a:t>only 44%</a:t>
            </a:r>
            <a:r>
              <a:rPr lang="en-US" b="1">
                <a:solidFill>
                  <a:srgbClr val="FFC000"/>
                </a:solidFill>
                <a:latin typeface="Noto Sans"/>
                <a:ea typeface="Noto Sans"/>
                <a:cs typeface="Noto Sans"/>
              </a:rPr>
              <a:t>  </a:t>
            </a:r>
            <a:r>
              <a:rPr lang="en-US" sz="1800" b="1">
                <a:latin typeface="Noto Sans"/>
                <a:ea typeface="Noto Sans"/>
                <a:cs typeface="Noto Sans"/>
              </a:rPr>
              <a:t>have been shared with RAAB repository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320377E-F7EE-15F6-8E21-CB8599D4B15D}"/>
              </a:ext>
            </a:extLst>
          </p:cNvPr>
          <p:cNvSpPr txBox="1">
            <a:spLocks/>
          </p:cNvSpPr>
          <p:nvPr/>
        </p:nvSpPr>
        <p:spPr>
          <a:xfrm>
            <a:off x="5117671" y="2503279"/>
            <a:ext cx="6432498" cy="26141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b="1"/>
              <a:t>Future analysis will: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800"/>
              <a:t>Include additional historical datasets;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800"/>
              <a:t>Focus on reporting at the 6/12 threshold </a:t>
            </a:r>
            <a:r>
              <a:rPr lang="en-US" sz="1100"/>
              <a:t>for both the ‘need for intervention’ and good quality outcome’;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800"/>
              <a:t>Focus on uncorrected visual acuity </a:t>
            </a:r>
            <a:r>
              <a:rPr lang="en-US" sz="1050"/>
              <a:t>(rather than  presenting VA)</a:t>
            </a:r>
            <a:endParaRPr lang="en-US" sz="1800"/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800"/>
              <a:t>Aim to address geographical and income level gaps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800"/>
              <a:t>Strengthen estimates for Near eREC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A22A4E7-F47B-8667-7AB2-8EFD79D5E310}"/>
              </a:ext>
            </a:extLst>
          </p:cNvPr>
          <p:cNvSpPr txBox="1">
            <a:spLocks/>
          </p:cNvSpPr>
          <p:nvPr/>
        </p:nvSpPr>
        <p:spPr>
          <a:xfrm>
            <a:off x="10237365" y="5610113"/>
            <a:ext cx="1842447" cy="308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AU" sz="1400">
                <a:solidFill>
                  <a:srgbClr val="004280"/>
                </a:solidFill>
              </a:rPr>
              <a:t>*As of April 2022</a:t>
            </a:r>
            <a:endParaRPr lang="en-US" sz="1400">
              <a:solidFill>
                <a:srgbClr val="0042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130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7364E978-A67B-471D-95AE-8F6DB4DCB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5" r="12855"/>
          <a:stretch/>
        </p:blipFill>
        <p:spPr/>
      </p:pic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BA843CC7-6D37-4B90-A66D-A7B52F1CE4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 flipV="1">
            <a:off x="4920791" y="0"/>
            <a:ext cx="7271207" cy="6858000"/>
          </a:xfrm>
        </p:spPr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3A2E3D-E7E5-ADA7-E166-998289947E3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9437" y="-882761"/>
            <a:ext cx="11257085" cy="8827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err="1"/>
              <a:t>eCSC</a:t>
            </a:r>
            <a:r>
              <a:rPr lang="en-GB"/>
              <a:t>: Effective Cataract Surgical Coverage</a:t>
            </a:r>
            <a:endParaRPr lang="en-A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9D3F995-6249-415D-9ACC-1ED35AD441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55324" y="911939"/>
            <a:ext cx="5272193" cy="4682447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b="1" err="1">
                <a:solidFill>
                  <a:srgbClr val="004280"/>
                </a:solidFill>
              </a:rPr>
              <a:t>eCSC</a:t>
            </a:r>
            <a:r>
              <a:rPr lang="en-US" sz="2000" b="1">
                <a:solidFill>
                  <a:srgbClr val="004280"/>
                </a:solidFill>
              </a:rPr>
              <a:t>: </a:t>
            </a:r>
          </a:p>
          <a:p>
            <a:pPr>
              <a:lnSpc>
                <a:spcPct val="100000"/>
              </a:lnSpc>
            </a:pPr>
            <a:r>
              <a:rPr lang="en-US" sz="2000" b="1">
                <a:solidFill>
                  <a:srgbClr val="004280"/>
                </a:solidFill>
              </a:rPr>
              <a:t>Effective Cataract Surgical Coverage</a:t>
            </a:r>
          </a:p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en-US" sz="2400">
                <a:latin typeface="Noto Sans"/>
                <a:ea typeface="Noto Sans"/>
                <a:cs typeface="Noto Sans"/>
              </a:rPr>
              <a:t>Proportion of people who have received cataract surgery and have a resultant good quality outcome (6/12 or better) relative to the number of people in need of cataract surgery.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50229CF7-01EE-4AC5-9AA2-C7B23216276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85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McCormick, I., Butcher, R., Evans, J. R., Mactaggart, I. Z., Limburg, H., Jolley, E., Sapkota, Y. D., </a:t>
            </a:r>
            <a:r>
              <a:rPr kumimoji="0" lang="en-AU" sz="600" b="0" i="0" u="none" strike="noStrike" kern="1200" cap="none" spc="0" normalizeH="0" baseline="0" noProof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Oye</a:t>
            </a:r>
            <a:r>
              <a:rPr kumimoji="0" lang="en-AU" sz="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J. E., Mishra, S. K., Bastawrous, A., Furtado, J. M., Joshi, A., Xiao, B., </a:t>
            </a:r>
            <a:r>
              <a:rPr kumimoji="0" lang="en-AU" sz="600" b="0" i="0" u="none" strike="noStrike" kern="1200" cap="none" spc="0" normalizeH="0" baseline="0" noProof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Ravilla</a:t>
            </a:r>
            <a:r>
              <a:rPr kumimoji="0" lang="en-AU" sz="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T. D., </a:t>
            </a:r>
            <a:r>
              <a:rPr kumimoji="0" lang="en-AU" sz="600" b="0" i="0" u="none" strike="noStrike" kern="1200" cap="none" spc="0" normalizeH="0" baseline="0" noProof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Bourne</a:t>
            </a:r>
            <a:r>
              <a:rPr kumimoji="0" lang="en-AU" sz="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R. R. A., </a:t>
            </a:r>
            <a:r>
              <a:rPr kumimoji="0" lang="en-AU" sz="600" b="0" i="0" u="none" strike="noStrike" kern="1200" cap="none" spc="0" normalizeH="0" baseline="0" noProof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Cieza</a:t>
            </a:r>
            <a:r>
              <a:rPr kumimoji="0" lang="en-AU" sz="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A., Keel, S., Burton, M. J., Ramke, J., … Zhang, X. J. (2022). Effective cataract surgical coverage in adults aged 50 years and older: estimates from population-based surveys in 55 countries. </a:t>
            </a:r>
            <a:r>
              <a:rPr kumimoji="0" lang="en-AU" sz="6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The Lancet Global Health</a:t>
            </a:r>
            <a:r>
              <a:rPr kumimoji="0" lang="en-AU" sz="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</a:t>
            </a:r>
            <a:r>
              <a:rPr kumimoji="0" lang="en-AU" sz="6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0</a:t>
            </a:r>
            <a:r>
              <a:rPr kumimoji="0" lang="en-AU" sz="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(0). https://doi.org/10.1016/S2214-109X(22)00419-3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6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63C1683-4E9F-4F16-85E6-A0F0C2951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080" y="326489"/>
            <a:ext cx="1547391" cy="34875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EEA4F1B5-F3C7-85F2-1BEC-025F0F817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16347" y="119660"/>
            <a:ext cx="1111170" cy="111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83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8D9ED8-E545-46CE-BDE0-11DC8414B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eCSC</a:t>
            </a:r>
            <a:r>
              <a:rPr lang="en-US"/>
              <a:t>: Quality threshold</a:t>
            </a:r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4B3D49-D375-422B-9E7D-6F10727B2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9842" y="2108342"/>
            <a:ext cx="3922091" cy="3040063"/>
          </a:xfrm>
        </p:spPr>
        <p:txBody>
          <a:bodyPr>
            <a:noAutofit/>
          </a:bodyPr>
          <a:lstStyle/>
          <a:p>
            <a:pPr marL="720000"/>
            <a:r>
              <a:rPr lang="en-US" sz="2800" b="1"/>
              <a:t>More data are needed at the 6/12 threshold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F4CED745-0399-2A65-46B7-6C0D0D7BD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983B18-EB4C-E261-B1E0-D762228EC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092"/>
          <a:stretch/>
        </p:blipFill>
        <p:spPr>
          <a:xfrm>
            <a:off x="4304818" y="1258885"/>
            <a:ext cx="7772400" cy="84945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29A5BE5-CCAE-85C4-79D1-4E54CEB235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2823" y="1353915"/>
            <a:ext cx="604319" cy="604319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F696B34-0CA1-F6AD-5F6A-41D861E4C5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732291"/>
              </p:ext>
            </p:extLst>
          </p:nvPr>
        </p:nvGraphicFramePr>
        <p:xfrm>
          <a:off x="5500788" y="2245233"/>
          <a:ext cx="4816455" cy="12674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07953">
                  <a:extLst>
                    <a:ext uri="{9D8B030D-6E8A-4147-A177-3AD203B41FA5}">
                      <a16:colId xmlns:a16="http://schemas.microsoft.com/office/drawing/2014/main" val="3506584955"/>
                    </a:ext>
                  </a:extLst>
                </a:gridCol>
                <a:gridCol w="1654251">
                  <a:extLst>
                    <a:ext uri="{9D8B030D-6E8A-4147-A177-3AD203B41FA5}">
                      <a16:colId xmlns:a16="http://schemas.microsoft.com/office/drawing/2014/main" val="2315360602"/>
                    </a:ext>
                  </a:extLst>
                </a:gridCol>
                <a:gridCol w="1654251">
                  <a:extLst>
                    <a:ext uri="{9D8B030D-6E8A-4147-A177-3AD203B41FA5}">
                      <a16:colId xmlns:a16="http://schemas.microsoft.com/office/drawing/2014/main" val="1327605982"/>
                    </a:ext>
                  </a:extLst>
                </a:gridCol>
              </a:tblGrid>
              <a:tr h="472035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Noto Sans"/>
                        </a:rPr>
                        <a:t>Threshold</a:t>
                      </a:r>
                    </a:p>
                    <a:p>
                      <a:pPr algn="ctr"/>
                      <a:r>
                        <a:rPr lang="en-US" sz="1050" b="0">
                          <a:latin typeface="Noto Sans"/>
                        </a:rPr>
                        <a:t>(Visual Acuity)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Studies</a:t>
                      </a:r>
                    </a:p>
                    <a:p>
                      <a:pPr algn="ctr"/>
                      <a:r>
                        <a:rPr lang="en-US" sz="1050" b="0" i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(number)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Countries</a:t>
                      </a:r>
                    </a:p>
                    <a:p>
                      <a:pPr algn="ctr"/>
                      <a:r>
                        <a:rPr lang="en-US" sz="1050" b="0" i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(number)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684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Noto Sans"/>
                        </a:rPr>
                        <a:t>6/12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6280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Noto Sans"/>
                        </a:rPr>
                        <a:t>6/18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105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424663"/>
                  </a:ext>
                </a:extLst>
              </a:tr>
            </a:tbl>
          </a:graphicData>
        </a:graphic>
      </p:graphicFrame>
      <p:sp>
        <p:nvSpPr>
          <p:cNvPr id="10" name="Arc 9">
            <a:extLst>
              <a:ext uri="{FF2B5EF4-FFF2-40B4-BE49-F238E27FC236}">
                <a16:creationId xmlns:a16="http://schemas.microsoft.com/office/drawing/2014/main" id="{F75B381C-9B3C-FAE3-E909-20BCA5540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1141443" flipH="1" flipV="1">
            <a:off x="7004528" y="2952271"/>
            <a:ext cx="1888267" cy="1453568"/>
          </a:xfrm>
          <a:prstGeom prst="arc">
            <a:avLst/>
          </a:prstGeom>
          <a:ln w="12700">
            <a:solidFill>
              <a:srgbClr val="C00000"/>
            </a:solidFill>
            <a:prstDash val="dash"/>
            <a:head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  <a:gd name="connsiteX2" fmla="*/ 1101778 w 2203555"/>
                      <a:gd name="connsiteY2" fmla="*/ 914400 h 1828800"/>
                      <a:gd name="connsiteX3" fmla="*/ 1101777 w 2203555"/>
                      <a:gd name="connsiteY3" fmla="*/ 0 h 1828800"/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03555" h="1828800" stroke="0" extrusionOk="0">
                        <a:moveTo>
                          <a:pt x="1101777" y="0"/>
                        </a:moveTo>
                        <a:cubicBezTo>
                          <a:pt x="1657878" y="-32318"/>
                          <a:pt x="2157856" y="426542"/>
                          <a:pt x="2203555" y="914400"/>
                        </a:cubicBezTo>
                        <a:cubicBezTo>
                          <a:pt x="1966972" y="875255"/>
                          <a:pt x="1238215" y="929420"/>
                          <a:pt x="1101778" y="914400"/>
                        </a:cubicBezTo>
                        <a:cubicBezTo>
                          <a:pt x="1085368" y="625625"/>
                          <a:pt x="1096846" y="332058"/>
                          <a:pt x="1101777" y="0"/>
                        </a:cubicBezTo>
                        <a:close/>
                      </a:path>
                      <a:path w="2203555" h="1828800" fill="none" extrusionOk="0">
                        <a:moveTo>
                          <a:pt x="1101777" y="0"/>
                        </a:moveTo>
                        <a:cubicBezTo>
                          <a:pt x="1656299" y="-29530"/>
                          <a:pt x="2294372" y="452784"/>
                          <a:pt x="2203555" y="91440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2B362C-921D-DCBF-5A9D-6E3D3F71A8D3}"/>
              </a:ext>
            </a:extLst>
          </p:cNvPr>
          <p:cNvSpPr txBox="1"/>
          <p:nvPr/>
        </p:nvSpPr>
        <p:spPr>
          <a:xfrm flipH="1">
            <a:off x="5140169" y="3845895"/>
            <a:ext cx="33241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00428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Threshold for both: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00428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need for intervention &amp;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00428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good quality outcome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0481DF-BE0A-D6CD-5DA2-1CB2E8802C42}"/>
              </a:ext>
            </a:extLst>
          </p:cNvPr>
          <p:cNvSpPr txBox="1"/>
          <p:nvPr/>
        </p:nvSpPr>
        <p:spPr>
          <a:xfrm>
            <a:off x="8960207" y="3752012"/>
            <a:ext cx="2785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Only 42% of surveys use the 6/12 threshold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C270D43E-F093-62FD-CEC9-197E98591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536580" flipV="1">
            <a:off x="5036415" y="2313984"/>
            <a:ext cx="2162154" cy="1601966"/>
          </a:xfrm>
          <a:prstGeom prst="arc">
            <a:avLst/>
          </a:prstGeom>
          <a:ln w="12700">
            <a:solidFill>
              <a:srgbClr val="004280"/>
            </a:solidFill>
            <a:prstDash val="dash"/>
            <a:head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  <a:gd name="connsiteX2" fmla="*/ 1101778 w 2203555"/>
                      <a:gd name="connsiteY2" fmla="*/ 914400 h 1828800"/>
                      <a:gd name="connsiteX3" fmla="*/ 1101777 w 2203555"/>
                      <a:gd name="connsiteY3" fmla="*/ 0 h 1828800"/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03555" h="1828800" stroke="0" extrusionOk="0">
                        <a:moveTo>
                          <a:pt x="1101777" y="0"/>
                        </a:moveTo>
                        <a:cubicBezTo>
                          <a:pt x="1657878" y="-32318"/>
                          <a:pt x="2157856" y="426542"/>
                          <a:pt x="2203555" y="914400"/>
                        </a:cubicBezTo>
                        <a:cubicBezTo>
                          <a:pt x="1966972" y="875255"/>
                          <a:pt x="1238215" y="929420"/>
                          <a:pt x="1101778" y="914400"/>
                        </a:cubicBezTo>
                        <a:cubicBezTo>
                          <a:pt x="1085368" y="625625"/>
                          <a:pt x="1096846" y="332058"/>
                          <a:pt x="1101777" y="0"/>
                        </a:cubicBezTo>
                        <a:close/>
                      </a:path>
                      <a:path w="2203555" h="1828800" fill="none" extrusionOk="0">
                        <a:moveTo>
                          <a:pt x="1101777" y="0"/>
                        </a:moveTo>
                        <a:cubicBezTo>
                          <a:pt x="1656299" y="-29530"/>
                          <a:pt x="2294372" y="452784"/>
                          <a:pt x="2203555" y="91440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C80EC10-3447-0805-2810-C2AADEC72FD7}"/>
              </a:ext>
            </a:extLst>
          </p:cNvPr>
          <p:cNvSpPr txBox="1">
            <a:spLocks/>
          </p:cNvSpPr>
          <p:nvPr/>
        </p:nvSpPr>
        <p:spPr>
          <a:xfrm>
            <a:off x="4762071" y="5002236"/>
            <a:ext cx="7168672" cy="9593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AU" sz="1800" b="1">
                <a:solidFill>
                  <a:srgbClr val="004280"/>
                </a:solidFill>
              </a:rPr>
              <a:t>Mild vision impairment (&lt;6/12–6/18) impacts peoples everyday functioning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b="1">
                <a:solidFill>
                  <a:srgbClr val="004280"/>
                </a:solidFill>
              </a:rPr>
              <a:t>6/12 is the threshold WHO/ICD-11 defines as vision impairment. </a:t>
            </a:r>
          </a:p>
        </p:txBody>
      </p:sp>
    </p:spTree>
    <p:extLst>
      <p:ext uri="{BB962C8B-B14F-4D97-AF65-F5344CB8AC3E}">
        <p14:creationId xmlns:p14="http://schemas.microsoft.com/office/powerpoint/2010/main" val="2212546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1AF39B82-CB2D-47B4-959F-0F954DE63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3" r="24165" b="11993"/>
          <a:stretch/>
        </p:blipFill>
        <p:spPr>
          <a:xfrm>
            <a:off x="3194934" y="365125"/>
            <a:ext cx="8310301" cy="555936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0146D8-7DC6-F818-A643-4F20EEEB46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8950" y="-1001200"/>
            <a:ext cx="11257085" cy="8827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err="1"/>
              <a:t>eCSC</a:t>
            </a:r>
            <a:r>
              <a:rPr lang="en-GB"/>
              <a:t>: Effective Cataract Surgical Coverage</a:t>
            </a:r>
            <a:endParaRPr lang="en-AU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9A16A15-88C4-4ABC-9548-7955C1D758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8950" y="365126"/>
            <a:ext cx="6102396" cy="5559425"/>
          </a:xfrm>
        </p:spPr>
        <p:txBody>
          <a:bodyPr>
            <a:normAutofit/>
          </a:bodyPr>
          <a:lstStyle/>
          <a:p>
            <a:pPr marL="18000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eCSC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Effective Cataract Surgical Coverage</a:t>
            </a:r>
          </a:p>
          <a:p>
            <a:pPr marL="18000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200" b="0" i="1" u="none" strike="noStrike" kern="1200" cap="none" spc="0" normalizeH="0" baseline="0" noProof="0">
                <a:ln>
                  <a:noFill/>
                </a:ln>
                <a:solidFill>
                  <a:srgbClr val="1A123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(2000 - 2021 pooled value)</a:t>
            </a:r>
          </a:p>
          <a:p>
            <a:pPr marL="18000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AU" sz="1400" b="0" i="0" u="none" strike="noStrike" kern="1200" cap="none" spc="0" normalizeH="0" baseline="0" noProof="0">
              <a:ln>
                <a:noFill/>
              </a:ln>
              <a:solidFill>
                <a:srgbClr val="1A1238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18000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rgbClr val="1A123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Of all the adults 50+  years who need cataract surgery; </a:t>
            </a:r>
          </a:p>
          <a:p>
            <a:pPr marL="18000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rgbClr val="1A123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eCSC (6/12) = 17% </a:t>
            </a:r>
          </a:p>
          <a:p>
            <a:pPr marL="46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rgbClr val="1A123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only 17% of those of those who needed and had accessed surgery were able to see 6/12 or better when assessed. </a:t>
            </a:r>
          </a:p>
          <a:p>
            <a:pPr marL="46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rgbClr val="1A123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from 63 surveys in 19 countries</a:t>
            </a:r>
          </a:p>
          <a:p>
            <a:pPr marL="18000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AU" sz="1400" b="1" i="0" u="none" strike="noStrike" kern="1200" cap="none" spc="0" normalizeH="0" baseline="0" noProof="0">
              <a:ln>
                <a:noFill/>
              </a:ln>
              <a:solidFill>
                <a:srgbClr val="1A1238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18000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rgbClr val="1A123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eCSC (6/18) = 25% </a:t>
            </a:r>
          </a:p>
          <a:p>
            <a:pPr marL="46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rgbClr val="1A123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only 25% of those of those who needed and had accessed surgery were able to see 6/18 or better when assessed. </a:t>
            </a:r>
          </a:p>
          <a:p>
            <a:pPr marL="46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rgbClr val="1A123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from 105 surveys from 55 countries</a:t>
            </a:r>
          </a:p>
          <a:p>
            <a:pPr marL="18000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AU" sz="1400" b="0" i="0" u="none" strike="noStrike" kern="1200" cap="none" spc="0" normalizeH="0" baseline="0" noProof="0">
              <a:ln>
                <a:noFill/>
              </a:ln>
              <a:solidFill>
                <a:srgbClr val="1A1238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ECC7767-AC33-441F-B287-B9C6BE81763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8751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8D9ED8-E545-46CE-BDE0-11DC8414B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eCSC</a:t>
            </a:r>
            <a:r>
              <a:rPr lang="en-US"/>
              <a:t>: Significant variation in coverage by WHO region (6/18)</a:t>
            </a:r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4B3D49-D375-422B-9E7D-6F10727B2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69" y="2151636"/>
            <a:ext cx="3846135" cy="3040063"/>
          </a:xfrm>
        </p:spPr>
        <p:txBody>
          <a:bodyPr>
            <a:noAutofit/>
          </a:bodyPr>
          <a:lstStyle/>
          <a:p>
            <a:endParaRPr lang="en-US" b="1"/>
          </a:p>
          <a:p>
            <a:r>
              <a:rPr lang="en-US" b="1"/>
              <a:t>Median </a:t>
            </a:r>
            <a:r>
              <a:rPr lang="en-US" b="1" err="1"/>
              <a:t>eCSC</a:t>
            </a:r>
            <a:r>
              <a:rPr lang="en-US" b="1"/>
              <a:t> (WHO Regions)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Lowest median: 14% in Africa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Highest median: 40% in South-East Asia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B71D145-425B-91CE-1C75-DDD1B1F44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495"/>
          <a:stretch/>
        </p:blipFill>
        <p:spPr>
          <a:xfrm>
            <a:off x="5479563" y="1088020"/>
            <a:ext cx="5898114" cy="511071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19D3BF-B092-3BBA-4B0C-A28652AFE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12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F94574140FA140B8A577BBADF4BFAD" ma:contentTypeVersion="15" ma:contentTypeDescription="Create a new document." ma:contentTypeScope="" ma:versionID="ae37b1fa000e7f396051f2d6e83f8ac8">
  <xsd:schema xmlns:xsd="http://www.w3.org/2001/XMLSchema" xmlns:xs="http://www.w3.org/2001/XMLSchema" xmlns:p="http://schemas.microsoft.com/office/2006/metadata/properties" xmlns:ns2="61450ab1-2cf7-43a0-b9f0-3c7296214579" xmlns:ns3="083887c1-150f-4373-8978-40522ce1b054" targetNamespace="http://schemas.microsoft.com/office/2006/metadata/properties" ma:root="true" ma:fieldsID="c31bb27302f10d90e7d1f6909753625f" ns2:_="" ns3:_="">
    <xsd:import namespace="61450ab1-2cf7-43a0-b9f0-3c7296214579"/>
    <xsd:import namespace="083887c1-150f-4373-8978-40522ce1b0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450ab1-2cf7-43a0-b9f0-3c72962145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4abd7073-03bb-4f5f-ae43-47e02b55ae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3887c1-150f-4373-8978-40522ce1b05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8380ffc-7864-4cf3-8ac1-1bca2478ea9a}" ma:internalName="TaxCatchAll" ma:showField="CatchAllData" ma:web="083887c1-150f-4373-8978-40522ce1b0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1450ab1-2cf7-43a0-b9f0-3c7296214579">
      <Terms xmlns="http://schemas.microsoft.com/office/infopath/2007/PartnerControls"/>
    </lcf76f155ced4ddcb4097134ff3c332f>
    <TaxCatchAll xmlns="083887c1-150f-4373-8978-40522ce1b054" xsi:nil="true"/>
    <SharedWithUsers xmlns="083887c1-150f-4373-8978-40522ce1b054">
      <UserInfo>
        <DisplayName>IAPB Team Members</DisplayName>
        <AccountId>163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B59D9E66-CE37-46B3-A262-5A816B19C9A6}">
  <ds:schemaRefs>
    <ds:schemaRef ds:uri="083887c1-150f-4373-8978-40522ce1b054"/>
    <ds:schemaRef ds:uri="61450ab1-2cf7-43a0-b9f0-3c729621457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52DFCFF-A8F5-4160-A9ED-8A66DCFEC00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4412D3-8EE2-41F3-9315-1A17F03D71EB}">
  <ds:schemaRefs>
    <ds:schemaRef ds:uri="083887c1-150f-4373-8978-40522ce1b054"/>
    <ds:schemaRef ds:uri="61450ab1-2cf7-43a0-b9f0-3c729621457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1829</Words>
  <Application>Microsoft Office PowerPoint</Application>
  <PresentationFormat>Widescreen</PresentationFormat>
  <Paragraphs>236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Fira Sans Medium</vt:lpstr>
      <vt:lpstr>Fira Sans</vt:lpstr>
      <vt:lpstr>Calibri</vt:lpstr>
      <vt:lpstr>Noto Sans</vt:lpstr>
      <vt:lpstr>arial</vt:lpstr>
      <vt:lpstr>arial</vt:lpstr>
      <vt:lpstr>Office Theme</vt:lpstr>
      <vt:lpstr>Effective Coverage of Eye Care</vt:lpstr>
      <vt:lpstr>Effective coverage publications [October 2022]</vt:lpstr>
      <vt:lpstr>Differences between publications….</vt:lpstr>
      <vt:lpstr>How should these reports be used?</vt:lpstr>
      <vt:lpstr>Limitations of current datasets</vt:lpstr>
      <vt:lpstr>eCSC: Effective Cataract Surgical Coverage</vt:lpstr>
      <vt:lpstr>eCSC: Quality threshold</vt:lpstr>
      <vt:lpstr>eCSC: Effective Cataract Surgical Coverage</vt:lpstr>
      <vt:lpstr>eCSC: Significant variation in coverage by WHO region (6/18)</vt:lpstr>
      <vt:lpstr>eCSC: Significant variation in coverage by income level (6/18)</vt:lpstr>
      <vt:lpstr>6/18 threshold  The eCSC publication provides reference estimates for 55 countries</vt:lpstr>
      <vt:lpstr>Relative eCSC Quality gap (6/18)</vt:lpstr>
      <vt:lpstr>Different intervention strategies are required:</vt:lpstr>
      <vt:lpstr>Effective Refractive Error Coverage</vt:lpstr>
      <vt:lpstr>eREC: Effective Refractive Error Coverage 2000 - 2021 pooled value   Of all the adults 50+ years who have refractive errors;   eREC (6/12) = 36%  only 36% of those who needed and had accessed services were able to see 6/12 or better when assessed. From 86 surveys in 26 countries eREC (6/18) = 65%  65% of those who needed and had accessed services were able to see 6/18 or better when assessed. From 175 surveys from 62 countries</vt:lpstr>
      <vt:lpstr>eREC: Quality threshold</vt:lpstr>
      <vt:lpstr>eREC Inequities</vt:lpstr>
      <vt:lpstr>eREC: Significant variation in coverage by WHO region (6/18)</vt:lpstr>
      <vt:lpstr>eREC: Significant variation in coverage by income level (6/18)</vt:lpstr>
      <vt:lpstr>Relative eREC: Quality gap</vt:lpstr>
      <vt:lpstr>Different intervention strategies are required: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Este ses ekmnga</dc:title>
  <dc:creator>Emi R</dc:creator>
  <cp:lastModifiedBy>Michael Morton</cp:lastModifiedBy>
  <cp:revision>1</cp:revision>
  <dcterms:created xsi:type="dcterms:W3CDTF">2020-11-22T02:13:08Z</dcterms:created>
  <dcterms:modified xsi:type="dcterms:W3CDTF">2022-11-08T05:29:08Z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0x0101000CF94574140FA140B8A577BBADF4BFAD</vt:lpwstr>
  </property>
  <property fmtid="{D5CDD505-2E9C-101B-9397-08002B2CF9AE}" pid="3" name="MediaServiceImageTags">
    <vt:lpwstr/>
  </property>
</Properties>
</file>