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4" r:id="rId4"/>
  </p:sldMasterIdLst>
  <p:notesMasterIdLst>
    <p:notesMasterId r:id="rId20"/>
  </p:notesMasterIdLst>
  <p:sldIdLst>
    <p:sldId id="276" r:id="rId5"/>
    <p:sldId id="275" r:id="rId6"/>
    <p:sldId id="257" r:id="rId7"/>
    <p:sldId id="261" r:id="rId8"/>
    <p:sldId id="263" r:id="rId9"/>
    <p:sldId id="278" r:id="rId10"/>
    <p:sldId id="260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AB4F46F-BC32-A588-B589-24390BDDB5C8}" name="Junu Shrestha" initials="JS" userId="S::jshrestha@iapb.org::b4afb936-3b7d-49bd-ba36-cafc6bf4ab73" providerId="AD"/>
  <p188:author id="{17DA77F4-8591-091B-3626-A256BA9ED2C9}" name="Jude Stern" initials="JS" userId="S::JStern@iapb.org::d1ca0a5e-6890-459c-9750-45c14bbaffc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4B11"/>
    <a:srgbClr val="3D6415"/>
    <a:srgbClr val="E9DE83"/>
    <a:srgbClr val="BA9B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9C63CF-4A50-6C06-77AC-826CEF49D2CB}" v="8" dt="2022-11-21T07:37:45.536"/>
    <p1510:client id="{22312074-2957-B8A8-2CF3-E2E8DE4AC030}" v="5" dt="2022-11-28T02:26:26.967"/>
    <p1510:client id="{8D88670E-E1A8-42F9-8BAB-3446A0A70657}" v="30" dt="2022-11-15T18:47:31.215"/>
    <p1510:client id="{958A56D6-09EC-754D-A990-C378185672AA}" v="561" dt="2022-11-16T11:04:47.835"/>
    <p1510:client id="{A92CBD3E-245D-C069-38E8-02837C3B45D9}" v="1" dt="2022-11-17T11:57:32.310"/>
    <p1510:client id="{BBB197D6-EAAD-46CD-10D8-A5BB31EE4322}" v="169" dt="2022-11-16T10:10:48.9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49"/>
  </p:normalViewPr>
  <p:slideViewPr>
    <p:cSldViewPr snapToGrid="0">
      <p:cViewPr varScale="1">
        <p:scale>
          <a:sx n="97" d="100"/>
          <a:sy n="97" d="100"/>
        </p:scale>
        <p:origin x="106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4" Type="http://schemas.openxmlformats.org/officeDocument/2006/relationships/image" Target="../media/image12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4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B692A7-41F6-B448-B025-3F0E5D49FF8C}" type="doc">
      <dgm:prSet loTypeId="urn:microsoft.com/office/officeart/2005/8/layout/pList2" loCatId="" qsTypeId="urn:microsoft.com/office/officeart/2005/8/quickstyle/simple1" qsCatId="simple" csTypeId="urn:microsoft.com/office/officeart/2005/8/colors/accent1_2" csCatId="accent1" phldr="1"/>
      <dgm:spPr/>
    </dgm:pt>
    <dgm:pt modelId="{82E22004-D778-4547-A05A-3181BC0D6375}">
      <dgm:prSet phldrT="[Text]" custT="1"/>
      <dgm:spPr/>
      <dgm:t>
        <a:bodyPr/>
        <a:lstStyle/>
        <a:p>
          <a:r>
            <a:rPr lang="en-GB" sz="1800" b="1"/>
            <a:t>Smoked tobacco product</a:t>
          </a:r>
        </a:p>
        <a:p>
          <a:r>
            <a:rPr lang="en-GB" sz="1800"/>
            <a:t>any product made or derived from tobacco which generates smoke. </a:t>
          </a:r>
        </a:p>
        <a:p>
          <a:r>
            <a:rPr lang="en-GB" sz="1800" err="1"/>
            <a:t>Eg</a:t>
          </a:r>
          <a:r>
            <a:rPr lang="en-GB" sz="1800"/>
            <a:t>: cigarettes, </a:t>
          </a:r>
          <a:r>
            <a:rPr lang="en-GB" sz="1800" err="1"/>
            <a:t>rollyour</a:t>
          </a:r>
          <a:r>
            <a:rPr lang="en-GB" sz="1800"/>
            <a:t>- own tobacco, cigars, shisha (also known as waterpipe), kreteks and bidis</a:t>
          </a:r>
          <a:endParaRPr lang="en-US" sz="1800"/>
        </a:p>
      </dgm:t>
    </dgm:pt>
    <dgm:pt modelId="{64FCC240-6553-4944-8494-7E768431AC79}" type="parTrans" cxnId="{6FEF0DFA-AB6B-3349-8398-F4F9AA5E9A62}">
      <dgm:prSet/>
      <dgm:spPr/>
      <dgm:t>
        <a:bodyPr/>
        <a:lstStyle/>
        <a:p>
          <a:endParaRPr lang="en-US"/>
        </a:p>
      </dgm:t>
    </dgm:pt>
    <dgm:pt modelId="{8A09AD62-E7C7-EB4B-9178-06AB01CF7398}" type="sibTrans" cxnId="{6FEF0DFA-AB6B-3349-8398-F4F9AA5E9A62}">
      <dgm:prSet/>
      <dgm:spPr/>
      <dgm:t>
        <a:bodyPr/>
        <a:lstStyle/>
        <a:p>
          <a:endParaRPr lang="en-US"/>
        </a:p>
      </dgm:t>
    </dgm:pt>
    <dgm:pt modelId="{853DB1EC-82B8-3C46-8C39-09E99CA37113}">
      <dgm:prSet phldrT="[Text]" custT="1"/>
      <dgm:spPr/>
      <dgm:t>
        <a:bodyPr/>
        <a:lstStyle/>
        <a:p>
          <a:r>
            <a:rPr lang="en-GB" sz="1800" b="1"/>
            <a:t>Second-hand smoke  </a:t>
          </a:r>
        </a:p>
        <a:p>
          <a:r>
            <a:rPr lang="en-GB" sz="1800"/>
            <a:t>the combination of mainstream smoke exhaled by the smoker and side-stream smoke emitted into the environment from the burning end of a cigarette or from other smoked tobacco products </a:t>
          </a:r>
          <a:endParaRPr lang="en-US" sz="1800"/>
        </a:p>
      </dgm:t>
    </dgm:pt>
    <dgm:pt modelId="{48180016-7D52-CD41-98B9-85B65A72F67A}" type="parTrans" cxnId="{77372A17-E3B2-B64D-8050-40C7D67A4BE1}">
      <dgm:prSet/>
      <dgm:spPr/>
      <dgm:t>
        <a:bodyPr/>
        <a:lstStyle/>
        <a:p>
          <a:endParaRPr lang="en-US"/>
        </a:p>
      </dgm:t>
    </dgm:pt>
    <dgm:pt modelId="{633DB080-110B-FC44-BB13-FD41F51746E9}" type="sibTrans" cxnId="{77372A17-E3B2-B64D-8050-40C7D67A4BE1}">
      <dgm:prSet/>
      <dgm:spPr/>
      <dgm:t>
        <a:bodyPr/>
        <a:lstStyle/>
        <a:p>
          <a:endParaRPr lang="en-US"/>
        </a:p>
      </dgm:t>
    </dgm:pt>
    <dgm:pt modelId="{F770F23D-B624-D745-9AD2-54AD1AC50982}">
      <dgm:prSet phldrT="[Text]" custT="1"/>
      <dgm:spPr/>
      <dgm:t>
        <a:bodyPr/>
        <a:lstStyle/>
        <a:p>
          <a:r>
            <a:rPr lang="en-GB" sz="1800" b="1"/>
            <a:t>Smokeless tobacco</a:t>
          </a:r>
          <a:r>
            <a:rPr lang="en-GB" sz="1800"/>
            <a:t> </a:t>
          </a:r>
        </a:p>
        <a:p>
          <a:r>
            <a:rPr lang="en-GB" sz="1800"/>
            <a:t>any product that consists of cut, ground, powdered or other that is intended to be placed in the oral or nasal cavity</a:t>
          </a:r>
        </a:p>
        <a:p>
          <a:r>
            <a:rPr lang="en-GB" sz="1800" err="1"/>
            <a:t>Eg</a:t>
          </a:r>
          <a:r>
            <a:rPr lang="en-GB" sz="1800"/>
            <a:t>: snuff, chewing tobacco, gutka, </a:t>
          </a:r>
          <a:r>
            <a:rPr lang="en-GB" sz="1800" err="1"/>
            <a:t>mishri</a:t>
          </a:r>
          <a:r>
            <a:rPr lang="en-GB" sz="1800"/>
            <a:t> &amp; snus</a:t>
          </a:r>
          <a:endParaRPr lang="en-US" sz="1800"/>
        </a:p>
      </dgm:t>
    </dgm:pt>
    <dgm:pt modelId="{707CBC35-005C-5448-947D-2461E2B84DB8}" type="parTrans" cxnId="{70650CF9-CA09-C246-98F8-978F81A12A4C}">
      <dgm:prSet/>
      <dgm:spPr/>
      <dgm:t>
        <a:bodyPr/>
        <a:lstStyle/>
        <a:p>
          <a:endParaRPr lang="en-US"/>
        </a:p>
      </dgm:t>
    </dgm:pt>
    <dgm:pt modelId="{79CD60FA-A1F2-794D-9452-CD88A699ADA7}" type="sibTrans" cxnId="{70650CF9-CA09-C246-98F8-978F81A12A4C}">
      <dgm:prSet/>
      <dgm:spPr/>
      <dgm:t>
        <a:bodyPr/>
        <a:lstStyle/>
        <a:p>
          <a:endParaRPr lang="en-US"/>
        </a:p>
      </dgm:t>
    </dgm:pt>
    <dgm:pt modelId="{D1EAD588-EF58-8B4D-9011-60B96D7C3B20}">
      <dgm:prSet custT="1"/>
      <dgm:spPr/>
      <dgm:t>
        <a:bodyPr/>
        <a:lstStyle/>
        <a:p>
          <a:r>
            <a:rPr lang="en-GB" sz="1800" b="1"/>
            <a:t>Electronic nicotine delivery system </a:t>
          </a:r>
          <a:r>
            <a:rPr lang="en-GB" sz="1800"/>
            <a:t>(e-cigarettes): </a:t>
          </a:r>
        </a:p>
        <a:p>
          <a:r>
            <a:rPr lang="en-GB" sz="1800"/>
            <a:t>any battery operated device that heats a solution, or e-liquid, to generate an aerosolized mixture containing flavoured liquids and nicotine that is inhaled by the user</a:t>
          </a:r>
        </a:p>
      </dgm:t>
    </dgm:pt>
    <dgm:pt modelId="{71E06440-343D-0148-9296-B04889DCCF42}" type="parTrans" cxnId="{DCEB99CC-31BE-A648-A847-CAE29045128B}">
      <dgm:prSet/>
      <dgm:spPr/>
      <dgm:t>
        <a:bodyPr/>
        <a:lstStyle/>
        <a:p>
          <a:endParaRPr lang="en-US"/>
        </a:p>
      </dgm:t>
    </dgm:pt>
    <dgm:pt modelId="{D5AC465A-CFA0-4A46-8C6D-BCCEC3312846}" type="sibTrans" cxnId="{DCEB99CC-31BE-A648-A847-CAE29045128B}">
      <dgm:prSet/>
      <dgm:spPr/>
      <dgm:t>
        <a:bodyPr/>
        <a:lstStyle/>
        <a:p>
          <a:endParaRPr lang="en-US"/>
        </a:p>
      </dgm:t>
    </dgm:pt>
    <dgm:pt modelId="{F7BBD5FB-BD8C-6C49-86C1-993E9B365F6D}" type="pres">
      <dgm:prSet presAssocID="{BEB692A7-41F6-B448-B025-3F0E5D49FF8C}" presName="Name0" presStyleCnt="0">
        <dgm:presLayoutVars>
          <dgm:dir/>
          <dgm:resizeHandles val="exact"/>
        </dgm:presLayoutVars>
      </dgm:prSet>
      <dgm:spPr/>
    </dgm:pt>
    <dgm:pt modelId="{3ED73A2E-719E-EB44-9EB4-D960395CF0F6}" type="pres">
      <dgm:prSet presAssocID="{BEB692A7-41F6-B448-B025-3F0E5D49FF8C}" presName="bkgdShp" presStyleLbl="alignAccFollowNode1" presStyleIdx="0" presStyleCnt="1" custScaleX="96642" custScaleY="84991"/>
      <dgm:spPr/>
    </dgm:pt>
    <dgm:pt modelId="{D90E3941-86DE-1346-B0B4-4719787F894C}" type="pres">
      <dgm:prSet presAssocID="{BEB692A7-41F6-B448-B025-3F0E5D49FF8C}" presName="linComp" presStyleCnt="0"/>
      <dgm:spPr/>
    </dgm:pt>
    <dgm:pt modelId="{45E266ED-7222-5343-9742-FFB073FC5385}" type="pres">
      <dgm:prSet presAssocID="{82E22004-D778-4547-A05A-3181BC0D6375}" presName="compNode" presStyleCnt="0"/>
      <dgm:spPr/>
    </dgm:pt>
    <dgm:pt modelId="{A89F5C99-D6E3-3446-B180-10B64C6881C1}" type="pres">
      <dgm:prSet presAssocID="{82E22004-D778-4547-A05A-3181BC0D6375}" presName="node" presStyleLbl="node1" presStyleIdx="0" presStyleCnt="4" custScaleX="110777" custScaleY="112280">
        <dgm:presLayoutVars>
          <dgm:bulletEnabled val="1"/>
        </dgm:presLayoutVars>
      </dgm:prSet>
      <dgm:spPr/>
    </dgm:pt>
    <dgm:pt modelId="{432E8007-96C6-5F48-BC78-DD5B3AB0DD1D}" type="pres">
      <dgm:prSet presAssocID="{82E22004-D778-4547-A05A-3181BC0D6375}" presName="invisiNode" presStyleLbl="node1" presStyleIdx="0" presStyleCnt="4"/>
      <dgm:spPr/>
    </dgm:pt>
    <dgm:pt modelId="{BE49679E-5A71-8B4B-8A93-D24E23D1385F}" type="pres">
      <dgm:prSet presAssocID="{82E22004-D778-4547-A05A-3181BC0D6375}" presName="imagNode" presStyleLbl="fgImgPlace1" presStyleIdx="0" presStyleCnt="4" custLinFactNeighborX="534" custLinFactNeighborY="-78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</dgm:spPr>
    </dgm:pt>
    <dgm:pt modelId="{E9C2AF9C-1C05-8645-B9DD-05F2523C03BF}" type="pres">
      <dgm:prSet presAssocID="{8A09AD62-E7C7-EB4B-9178-06AB01CF7398}" presName="sibTrans" presStyleLbl="sibTrans2D1" presStyleIdx="0" presStyleCnt="0"/>
      <dgm:spPr/>
    </dgm:pt>
    <dgm:pt modelId="{08DF319A-0FED-FF49-B908-3DE623841A70}" type="pres">
      <dgm:prSet presAssocID="{853DB1EC-82B8-3C46-8C39-09E99CA37113}" presName="compNode" presStyleCnt="0"/>
      <dgm:spPr/>
    </dgm:pt>
    <dgm:pt modelId="{BF90E4AF-41C9-7140-9818-ACF0E0EBE44A}" type="pres">
      <dgm:prSet presAssocID="{853DB1EC-82B8-3C46-8C39-09E99CA37113}" presName="node" presStyleLbl="node1" presStyleIdx="1" presStyleCnt="4" custScaleX="106932" custScaleY="112280">
        <dgm:presLayoutVars>
          <dgm:bulletEnabled val="1"/>
        </dgm:presLayoutVars>
      </dgm:prSet>
      <dgm:spPr/>
    </dgm:pt>
    <dgm:pt modelId="{3EE20DCF-ACBB-8141-9505-99BF633FB6C2}" type="pres">
      <dgm:prSet presAssocID="{853DB1EC-82B8-3C46-8C39-09E99CA37113}" presName="invisiNode" presStyleLbl="node1" presStyleIdx="1" presStyleCnt="4"/>
      <dgm:spPr/>
    </dgm:pt>
    <dgm:pt modelId="{193B0DDC-4DFA-5E42-8EF4-EED6D8117C19}" type="pres">
      <dgm:prSet presAssocID="{853DB1EC-82B8-3C46-8C39-09E99CA37113}" presName="imagNode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1000" b="-31000"/>
          </a:stretch>
        </a:blipFill>
      </dgm:spPr>
    </dgm:pt>
    <dgm:pt modelId="{3D5E5989-E971-624F-A8AD-F7212030488D}" type="pres">
      <dgm:prSet presAssocID="{633DB080-110B-FC44-BB13-FD41F51746E9}" presName="sibTrans" presStyleLbl="sibTrans2D1" presStyleIdx="0" presStyleCnt="0"/>
      <dgm:spPr/>
    </dgm:pt>
    <dgm:pt modelId="{DC61FDE9-746B-CC41-9DCB-141FE70E992D}" type="pres">
      <dgm:prSet presAssocID="{F770F23D-B624-D745-9AD2-54AD1AC50982}" presName="compNode" presStyleCnt="0"/>
      <dgm:spPr/>
    </dgm:pt>
    <dgm:pt modelId="{47A8A7B4-5AE5-D940-96FA-6C5DA3A147C8}" type="pres">
      <dgm:prSet presAssocID="{F770F23D-B624-D745-9AD2-54AD1AC50982}" presName="node" presStyleLbl="node1" presStyleIdx="2" presStyleCnt="4" custScaleX="109318" custScaleY="112280">
        <dgm:presLayoutVars>
          <dgm:bulletEnabled val="1"/>
        </dgm:presLayoutVars>
      </dgm:prSet>
      <dgm:spPr/>
    </dgm:pt>
    <dgm:pt modelId="{52B935A9-918D-F440-923F-2CC9E4F489AA}" type="pres">
      <dgm:prSet presAssocID="{F770F23D-B624-D745-9AD2-54AD1AC50982}" presName="invisiNode" presStyleLbl="node1" presStyleIdx="2" presStyleCnt="4"/>
      <dgm:spPr/>
    </dgm:pt>
    <dgm:pt modelId="{9D34B2EB-96A2-7948-B39D-95EDF0082B5B}" type="pres">
      <dgm:prSet presAssocID="{F770F23D-B624-D745-9AD2-54AD1AC50982}" presName="imagNode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F1FDCCB2-027C-D142-80F3-15841B8A8F43}" type="pres">
      <dgm:prSet presAssocID="{79CD60FA-A1F2-794D-9452-CD88A699ADA7}" presName="sibTrans" presStyleLbl="sibTrans2D1" presStyleIdx="0" presStyleCnt="0"/>
      <dgm:spPr/>
    </dgm:pt>
    <dgm:pt modelId="{7BE585E5-11AB-6E4A-8CED-AB30FA3A6180}" type="pres">
      <dgm:prSet presAssocID="{D1EAD588-EF58-8B4D-9011-60B96D7C3B20}" presName="compNode" presStyleCnt="0"/>
      <dgm:spPr/>
    </dgm:pt>
    <dgm:pt modelId="{FF3ED598-D06F-204B-B2BD-5E4A3B5CE653}" type="pres">
      <dgm:prSet presAssocID="{D1EAD588-EF58-8B4D-9011-60B96D7C3B20}" presName="node" presStyleLbl="node1" presStyleIdx="3" presStyleCnt="4" custScaleX="110812" custScaleY="112280">
        <dgm:presLayoutVars>
          <dgm:bulletEnabled val="1"/>
        </dgm:presLayoutVars>
      </dgm:prSet>
      <dgm:spPr/>
    </dgm:pt>
    <dgm:pt modelId="{51C7A9D1-B121-454D-9560-3D50FD5CFEC8}" type="pres">
      <dgm:prSet presAssocID="{D1EAD588-EF58-8B4D-9011-60B96D7C3B20}" presName="invisiNode" presStyleLbl="node1" presStyleIdx="3" presStyleCnt="4"/>
      <dgm:spPr/>
    </dgm:pt>
    <dgm:pt modelId="{94240876-DD5D-9040-AAA0-3B625A5AFC16}" type="pres">
      <dgm:prSet presAssocID="{D1EAD588-EF58-8B4D-9011-60B96D7C3B20}" presName="imagNode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</dgm:pt>
  </dgm:ptLst>
  <dgm:cxnLst>
    <dgm:cxn modelId="{77372A17-E3B2-B64D-8050-40C7D67A4BE1}" srcId="{BEB692A7-41F6-B448-B025-3F0E5D49FF8C}" destId="{853DB1EC-82B8-3C46-8C39-09E99CA37113}" srcOrd="1" destOrd="0" parTransId="{48180016-7D52-CD41-98B9-85B65A72F67A}" sibTransId="{633DB080-110B-FC44-BB13-FD41F51746E9}"/>
    <dgm:cxn modelId="{38283B23-865F-6442-BE68-D7DED76379CE}" type="presOf" srcId="{BEB692A7-41F6-B448-B025-3F0E5D49FF8C}" destId="{F7BBD5FB-BD8C-6C49-86C1-993E9B365F6D}" srcOrd="0" destOrd="0" presId="urn:microsoft.com/office/officeart/2005/8/layout/pList2"/>
    <dgm:cxn modelId="{BDCA0D33-EDF5-4B41-95BD-F4974000D1FC}" type="presOf" srcId="{79CD60FA-A1F2-794D-9452-CD88A699ADA7}" destId="{F1FDCCB2-027C-D142-80F3-15841B8A8F43}" srcOrd="0" destOrd="0" presId="urn:microsoft.com/office/officeart/2005/8/layout/pList2"/>
    <dgm:cxn modelId="{1BA6F537-7D14-BA48-A7D2-6F7F3C371056}" type="presOf" srcId="{8A09AD62-E7C7-EB4B-9178-06AB01CF7398}" destId="{E9C2AF9C-1C05-8645-B9DD-05F2523C03BF}" srcOrd="0" destOrd="0" presId="urn:microsoft.com/office/officeart/2005/8/layout/pList2"/>
    <dgm:cxn modelId="{F9A8A251-F74D-C145-A226-AD66A1C1C2E5}" type="presOf" srcId="{633DB080-110B-FC44-BB13-FD41F51746E9}" destId="{3D5E5989-E971-624F-A8AD-F7212030488D}" srcOrd="0" destOrd="0" presId="urn:microsoft.com/office/officeart/2005/8/layout/pList2"/>
    <dgm:cxn modelId="{47042B56-8A4E-0B47-80D0-1EF9C1E63D96}" type="presOf" srcId="{82E22004-D778-4547-A05A-3181BC0D6375}" destId="{A89F5C99-D6E3-3446-B180-10B64C6881C1}" srcOrd="0" destOrd="0" presId="urn:microsoft.com/office/officeart/2005/8/layout/pList2"/>
    <dgm:cxn modelId="{05E3E356-24D8-7342-AAD8-74B0C8687168}" type="presOf" srcId="{853DB1EC-82B8-3C46-8C39-09E99CA37113}" destId="{BF90E4AF-41C9-7140-9818-ACF0E0EBE44A}" srcOrd="0" destOrd="0" presId="urn:microsoft.com/office/officeart/2005/8/layout/pList2"/>
    <dgm:cxn modelId="{E357835F-C9CC-4B42-B29A-580B94A14D8B}" type="presOf" srcId="{F770F23D-B624-D745-9AD2-54AD1AC50982}" destId="{47A8A7B4-5AE5-D940-96FA-6C5DA3A147C8}" srcOrd="0" destOrd="0" presId="urn:microsoft.com/office/officeart/2005/8/layout/pList2"/>
    <dgm:cxn modelId="{E59CC9A5-6202-1545-9FDC-BFEDEDD3FBA4}" type="presOf" srcId="{D1EAD588-EF58-8B4D-9011-60B96D7C3B20}" destId="{FF3ED598-D06F-204B-B2BD-5E4A3B5CE653}" srcOrd="0" destOrd="0" presId="urn:microsoft.com/office/officeart/2005/8/layout/pList2"/>
    <dgm:cxn modelId="{DCEB99CC-31BE-A648-A847-CAE29045128B}" srcId="{BEB692A7-41F6-B448-B025-3F0E5D49FF8C}" destId="{D1EAD588-EF58-8B4D-9011-60B96D7C3B20}" srcOrd="3" destOrd="0" parTransId="{71E06440-343D-0148-9296-B04889DCCF42}" sibTransId="{D5AC465A-CFA0-4A46-8C6D-BCCEC3312846}"/>
    <dgm:cxn modelId="{70650CF9-CA09-C246-98F8-978F81A12A4C}" srcId="{BEB692A7-41F6-B448-B025-3F0E5D49FF8C}" destId="{F770F23D-B624-D745-9AD2-54AD1AC50982}" srcOrd="2" destOrd="0" parTransId="{707CBC35-005C-5448-947D-2461E2B84DB8}" sibTransId="{79CD60FA-A1F2-794D-9452-CD88A699ADA7}"/>
    <dgm:cxn modelId="{6FEF0DFA-AB6B-3349-8398-F4F9AA5E9A62}" srcId="{BEB692A7-41F6-B448-B025-3F0E5D49FF8C}" destId="{82E22004-D778-4547-A05A-3181BC0D6375}" srcOrd="0" destOrd="0" parTransId="{64FCC240-6553-4944-8494-7E768431AC79}" sibTransId="{8A09AD62-E7C7-EB4B-9178-06AB01CF7398}"/>
    <dgm:cxn modelId="{D75F7E79-C88F-7B49-B28D-492DD47CF7D0}" type="presParOf" srcId="{F7BBD5FB-BD8C-6C49-86C1-993E9B365F6D}" destId="{3ED73A2E-719E-EB44-9EB4-D960395CF0F6}" srcOrd="0" destOrd="0" presId="urn:microsoft.com/office/officeart/2005/8/layout/pList2"/>
    <dgm:cxn modelId="{06FF4EAC-8B2E-6141-B53E-5C90F60D38A8}" type="presParOf" srcId="{F7BBD5FB-BD8C-6C49-86C1-993E9B365F6D}" destId="{D90E3941-86DE-1346-B0B4-4719787F894C}" srcOrd="1" destOrd="0" presId="urn:microsoft.com/office/officeart/2005/8/layout/pList2"/>
    <dgm:cxn modelId="{9BD91D61-2D37-344A-B626-9120C628D649}" type="presParOf" srcId="{D90E3941-86DE-1346-B0B4-4719787F894C}" destId="{45E266ED-7222-5343-9742-FFB073FC5385}" srcOrd="0" destOrd="0" presId="urn:microsoft.com/office/officeart/2005/8/layout/pList2"/>
    <dgm:cxn modelId="{1E15341A-5ABE-254E-A58A-AE172490A7B7}" type="presParOf" srcId="{45E266ED-7222-5343-9742-FFB073FC5385}" destId="{A89F5C99-D6E3-3446-B180-10B64C6881C1}" srcOrd="0" destOrd="0" presId="urn:microsoft.com/office/officeart/2005/8/layout/pList2"/>
    <dgm:cxn modelId="{47ECBAA9-DD26-F94E-AFE7-018FBE1BB88D}" type="presParOf" srcId="{45E266ED-7222-5343-9742-FFB073FC5385}" destId="{432E8007-96C6-5F48-BC78-DD5B3AB0DD1D}" srcOrd="1" destOrd="0" presId="urn:microsoft.com/office/officeart/2005/8/layout/pList2"/>
    <dgm:cxn modelId="{F44D421B-1451-DE4C-B29E-4D6124A8B3E7}" type="presParOf" srcId="{45E266ED-7222-5343-9742-FFB073FC5385}" destId="{BE49679E-5A71-8B4B-8A93-D24E23D1385F}" srcOrd="2" destOrd="0" presId="urn:microsoft.com/office/officeart/2005/8/layout/pList2"/>
    <dgm:cxn modelId="{ADA237B9-B39E-DF4C-B31C-22BADA621E01}" type="presParOf" srcId="{D90E3941-86DE-1346-B0B4-4719787F894C}" destId="{E9C2AF9C-1C05-8645-B9DD-05F2523C03BF}" srcOrd="1" destOrd="0" presId="urn:microsoft.com/office/officeart/2005/8/layout/pList2"/>
    <dgm:cxn modelId="{590102EC-1AEF-CB4C-9D1D-11FD87A5C382}" type="presParOf" srcId="{D90E3941-86DE-1346-B0B4-4719787F894C}" destId="{08DF319A-0FED-FF49-B908-3DE623841A70}" srcOrd="2" destOrd="0" presId="urn:microsoft.com/office/officeart/2005/8/layout/pList2"/>
    <dgm:cxn modelId="{2EDFE8ED-0B3A-0946-93E6-F54F01C1EB34}" type="presParOf" srcId="{08DF319A-0FED-FF49-B908-3DE623841A70}" destId="{BF90E4AF-41C9-7140-9818-ACF0E0EBE44A}" srcOrd="0" destOrd="0" presId="urn:microsoft.com/office/officeart/2005/8/layout/pList2"/>
    <dgm:cxn modelId="{FF75191F-2A4F-9C4C-9D66-E4E486E43E76}" type="presParOf" srcId="{08DF319A-0FED-FF49-B908-3DE623841A70}" destId="{3EE20DCF-ACBB-8141-9505-99BF633FB6C2}" srcOrd="1" destOrd="0" presId="urn:microsoft.com/office/officeart/2005/8/layout/pList2"/>
    <dgm:cxn modelId="{CC127A77-5A01-294C-9ED5-A37CC0803A58}" type="presParOf" srcId="{08DF319A-0FED-FF49-B908-3DE623841A70}" destId="{193B0DDC-4DFA-5E42-8EF4-EED6D8117C19}" srcOrd="2" destOrd="0" presId="urn:microsoft.com/office/officeart/2005/8/layout/pList2"/>
    <dgm:cxn modelId="{3026F398-5E77-964F-B1AF-20D5448716C2}" type="presParOf" srcId="{D90E3941-86DE-1346-B0B4-4719787F894C}" destId="{3D5E5989-E971-624F-A8AD-F7212030488D}" srcOrd="3" destOrd="0" presId="urn:microsoft.com/office/officeart/2005/8/layout/pList2"/>
    <dgm:cxn modelId="{5A9495C1-6A33-7643-B562-093EE1933BBD}" type="presParOf" srcId="{D90E3941-86DE-1346-B0B4-4719787F894C}" destId="{DC61FDE9-746B-CC41-9DCB-141FE70E992D}" srcOrd="4" destOrd="0" presId="urn:microsoft.com/office/officeart/2005/8/layout/pList2"/>
    <dgm:cxn modelId="{8BA7BC10-4B35-F640-9288-90FEB803620F}" type="presParOf" srcId="{DC61FDE9-746B-CC41-9DCB-141FE70E992D}" destId="{47A8A7B4-5AE5-D940-96FA-6C5DA3A147C8}" srcOrd="0" destOrd="0" presId="urn:microsoft.com/office/officeart/2005/8/layout/pList2"/>
    <dgm:cxn modelId="{3177AA3F-7C78-BA40-AF62-7C0540F7A8E6}" type="presParOf" srcId="{DC61FDE9-746B-CC41-9DCB-141FE70E992D}" destId="{52B935A9-918D-F440-923F-2CC9E4F489AA}" srcOrd="1" destOrd="0" presId="urn:microsoft.com/office/officeart/2005/8/layout/pList2"/>
    <dgm:cxn modelId="{92B05794-E44C-3348-9E28-2A5F1DB00C55}" type="presParOf" srcId="{DC61FDE9-746B-CC41-9DCB-141FE70E992D}" destId="{9D34B2EB-96A2-7948-B39D-95EDF0082B5B}" srcOrd="2" destOrd="0" presId="urn:microsoft.com/office/officeart/2005/8/layout/pList2"/>
    <dgm:cxn modelId="{DB23326F-603B-CC47-A975-7D84C1D5DC52}" type="presParOf" srcId="{D90E3941-86DE-1346-B0B4-4719787F894C}" destId="{F1FDCCB2-027C-D142-80F3-15841B8A8F43}" srcOrd="5" destOrd="0" presId="urn:microsoft.com/office/officeart/2005/8/layout/pList2"/>
    <dgm:cxn modelId="{4976C1A2-CDBB-3443-A116-FEA7C9D90BC9}" type="presParOf" srcId="{D90E3941-86DE-1346-B0B4-4719787F894C}" destId="{7BE585E5-11AB-6E4A-8CED-AB30FA3A6180}" srcOrd="6" destOrd="0" presId="urn:microsoft.com/office/officeart/2005/8/layout/pList2"/>
    <dgm:cxn modelId="{213CEC9E-89C0-7546-888C-F7BC463545FD}" type="presParOf" srcId="{7BE585E5-11AB-6E4A-8CED-AB30FA3A6180}" destId="{FF3ED598-D06F-204B-B2BD-5E4A3B5CE653}" srcOrd="0" destOrd="0" presId="urn:microsoft.com/office/officeart/2005/8/layout/pList2"/>
    <dgm:cxn modelId="{301F2226-9AD6-E34D-A227-279FC8A453FB}" type="presParOf" srcId="{7BE585E5-11AB-6E4A-8CED-AB30FA3A6180}" destId="{51C7A9D1-B121-454D-9560-3D50FD5CFEC8}" srcOrd="1" destOrd="0" presId="urn:microsoft.com/office/officeart/2005/8/layout/pList2"/>
    <dgm:cxn modelId="{AB421F96-8C1C-5546-BFF0-25B35C13F935}" type="presParOf" srcId="{7BE585E5-11AB-6E4A-8CED-AB30FA3A6180}" destId="{94240876-DD5D-9040-AAA0-3B625A5AFC16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756365-3290-BB41-9F1F-DE2DC07235CF}" type="doc">
      <dgm:prSet loTypeId="urn:microsoft.com/office/officeart/2005/8/layout/hProcess10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493F73-4AC6-1F4D-BA25-8012B1FF1D0A}">
      <dgm:prSet phldrT="[Text]"/>
      <dgm:spPr/>
      <dgm:t>
        <a:bodyPr/>
        <a:lstStyle/>
        <a:p>
          <a:r>
            <a:rPr lang="en-US"/>
            <a:t>Single breathe inhales hundreds of  toxins</a:t>
          </a:r>
        </a:p>
      </dgm:t>
    </dgm:pt>
    <dgm:pt modelId="{1170DA55-22C3-E445-BE60-A0F5A80AAB61}" type="parTrans" cxnId="{2F50F77D-4233-764A-914C-4C48B6D41523}">
      <dgm:prSet/>
      <dgm:spPr/>
      <dgm:t>
        <a:bodyPr/>
        <a:lstStyle/>
        <a:p>
          <a:endParaRPr lang="en-US"/>
        </a:p>
      </dgm:t>
    </dgm:pt>
    <dgm:pt modelId="{82AC1315-7779-374F-A11D-74DD0035249C}" type="sibTrans" cxnId="{2F50F77D-4233-764A-914C-4C48B6D41523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65B1B2E3-00F1-C343-AA98-4B2BF2F4C4D8}">
      <dgm:prSet phldrT="[Text]"/>
      <dgm:spPr/>
      <dgm:t>
        <a:bodyPr/>
        <a:lstStyle/>
        <a:p>
          <a:r>
            <a:rPr lang="en-US"/>
            <a:t>Damages the lungs</a:t>
          </a:r>
        </a:p>
      </dgm:t>
    </dgm:pt>
    <dgm:pt modelId="{693C170D-46E5-1C46-9A4D-C1AC8FD35B1C}" type="parTrans" cxnId="{EC0612E4-05C5-8445-A360-52F1662AAEF8}">
      <dgm:prSet/>
      <dgm:spPr/>
      <dgm:t>
        <a:bodyPr/>
        <a:lstStyle/>
        <a:p>
          <a:endParaRPr lang="en-US"/>
        </a:p>
      </dgm:t>
    </dgm:pt>
    <dgm:pt modelId="{35011FF1-426E-5447-9256-4C97AB0E5E86}" type="sibTrans" cxnId="{EC0612E4-05C5-8445-A360-52F1662AAEF8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325A3ABF-49E3-AF4F-8C05-70459D79F95B}">
      <dgm:prSet phldrT="[Text]"/>
      <dgm:spPr/>
      <dgm:t>
        <a:bodyPr/>
        <a:lstStyle/>
        <a:p>
          <a:r>
            <a:rPr lang="en-US"/>
            <a:t>Passes to the bloodstream</a:t>
          </a:r>
        </a:p>
      </dgm:t>
    </dgm:pt>
    <dgm:pt modelId="{8E0CDA7B-B1B6-9D40-A469-F62D47AC6030}" type="parTrans" cxnId="{4666E216-8B81-144F-A9CD-9B3A7574608E}">
      <dgm:prSet/>
      <dgm:spPr/>
      <dgm:t>
        <a:bodyPr/>
        <a:lstStyle/>
        <a:p>
          <a:endParaRPr lang="en-US"/>
        </a:p>
      </dgm:t>
    </dgm:pt>
    <dgm:pt modelId="{0E7D000A-CE09-5A4A-B0FF-3698AE5FFF5A}" type="sibTrans" cxnId="{4666E216-8B81-144F-A9CD-9B3A7574608E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F700B30F-A4E3-D448-9437-DA9046DC303D}">
      <dgm:prSet phldrT="[Text]"/>
      <dgm:spPr/>
      <dgm:t>
        <a:bodyPr/>
        <a:lstStyle/>
        <a:p>
          <a:r>
            <a:rPr lang="en-US"/>
            <a:t>Reaches to various organs including eyes</a:t>
          </a:r>
        </a:p>
      </dgm:t>
    </dgm:pt>
    <dgm:pt modelId="{9625A81A-FB18-F847-B000-3292A867E4EE}" type="parTrans" cxnId="{4BCD270C-4028-C54E-8FC2-0D0D14F466C7}">
      <dgm:prSet/>
      <dgm:spPr/>
      <dgm:t>
        <a:bodyPr/>
        <a:lstStyle/>
        <a:p>
          <a:endParaRPr lang="en-US"/>
        </a:p>
      </dgm:t>
    </dgm:pt>
    <dgm:pt modelId="{7D45B0A7-2E2E-ED4B-B884-91B3AEAA5C6A}" type="sibTrans" cxnId="{4BCD270C-4028-C54E-8FC2-0D0D14F466C7}">
      <dgm:prSet/>
      <dgm:spPr/>
      <dgm:t>
        <a:bodyPr/>
        <a:lstStyle/>
        <a:p>
          <a:endParaRPr lang="en-US"/>
        </a:p>
      </dgm:t>
    </dgm:pt>
    <dgm:pt modelId="{D0B9658A-E027-134B-9A67-DBB715D86AC2}" type="pres">
      <dgm:prSet presAssocID="{37756365-3290-BB41-9F1F-DE2DC07235CF}" presName="Name0" presStyleCnt="0">
        <dgm:presLayoutVars>
          <dgm:dir/>
          <dgm:resizeHandles val="exact"/>
        </dgm:presLayoutVars>
      </dgm:prSet>
      <dgm:spPr/>
    </dgm:pt>
    <dgm:pt modelId="{B0708019-9726-2248-8E7E-13D141D776D6}" type="pres">
      <dgm:prSet presAssocID="{79493F73-4AC6-1F4D-BA25-8012B1FF1D0A}" presName="composite" presStyleCnt="0"/>
      <dgm:spPr/>
    </dgm:pt>
    <dgm:pt modelId="{8702C043-A4DA-DE4C-9E14-DAAD90766D9D}" type="pres">
      <dgm:prSet presAssocID="{79493F73-4AC6-1F4D-BA25-8012B1FF1D0A}" presName="imagSh" presStyleLbl="bgImgPlace1" presStyleIdx="0" presStyleCnt="4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1000" r="-51000"/>
          </a:stretch>
        </a:blipFill>
      </dgm:spPr>
    </dgm:pt>
    <dgm:pt modelId="{2D3C7DB2-558C-FD40-BB32-C2D05958F2A0}" type="pres">
      <dgm:prSet presAssocID="{79493F73-4AC6-1F4D-BA25-8012B1FF1D0A}" presName="txNode" presStyleLbl="node1" presStyleIdx="0" presStyleCnt="4" custLinFactNeighborX="-884" custLinFactNeighborY="35420">
        <dgm:presLayoutVars>
          <dgm:bulletEnabled val="1"/>
        </dgm:presLayoutVars>
      </dgm:prSet>
      <dgm:spPr/>
    </dgm:pt>
    <dgm:pt modelId="{1484288B-6D53-A04F-84A0-D40F1756B0D1}" type="pres">
      <dgm:prSet presAssocID="{82AC1315-7779-374F-A11D-74DD0035249C}" presName="sibTrans" presStyleLbl="sibTrans2D1" presStyleIdx="0" presStyleCnt="3" custScaleX="162270"/>
      <dgm:spPr/>
    </dgm:pt>
    <dgm:pt modelId="{4E45A6D5-868D-3148-8D0F-CAD64B898F54}" type="pres">
      <dgm:prSet presAssocID="{82AC1315-7779-374F-A11D-74DD0035249C}" presName="connTx" presStyleLbl="sibTrans2D1" presStyleIdx="0" presStyleCnt="3"/>
      <dgm:spPr/>
    </dgm:pt>
    <dgm:pt modelId="{96C9B9BB-A3DE-9D48-AA48-A6A9D0C6D43E}" type="pres">
      <dgm:prSet presAssocID="{65B1B2E3-00F1-C343-AA98-4B2BF2F4C4D8}" presName="composite" presStyleCnt="0"/>
      <dgm:spPr/>
    </dgm:pt>
    <dgm:pt modelId="{DFFBA44C-549D-F241-86CA-F612B5BD603E}" type="pres">
      <dgm:prSet presAssocID="{65B1B2E3-00F1-C343-AA98-4B2BF2F4C4D8}" presName="imagSh" presStyleLbl="bgImgPlace1" presStyleIdx="1" presStyleCnt="4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D8E1835B-64DF-AB42-A9EE-F5D0E00AE367}" type="pres">
      <dgm:prSet presAssocID="{65B1B2E3-00F1-C343-AA98-4B2BF2F4C4D8}" presName="txNode" presStyleLbl="node1" presStyleIdx="1" presStyleCnt="4" custLinFactNeighborY="38012">
        <dgm:presLayoutVars>
          <dgm:bulletEnabled val="1"/>
        </dgm:presLayoutVars>
      </dgm:prSet>
      <dgm:spPr/>
    </dgm:pt>
    <dgm:pt modelId="{A51785BA-CEAF-F84F-8AAF-1FD127BF530E}" type="pres">
      <dgm:prSet presAssocID="{35011FF1-426E-5447-9256-4C97AB0E5E86}" presName="sibTrans" presStyleLbl="sibTrans2D1" presStyleIdx="1" presStyleCnt="3" custScaleX="158964"/>
      <dgm:spPr/>
    </dgm:pt>
    <dgm:pt modelId="{FB1F66DE-5F9F-544B-90EC-F640DC572BEA}" type="pres">
      <dgm:prSet presAssocID="{35011FF1-426E-5447-9256-4C97AB0E5E86}" presName="connTx" presStyleLbl="sibTrans2D1" presStyleIdx="1" presStyleCnt="3"/>
      <dgm:spPr/>
    </dgm:pt>
    <dgm:pt modelId="{59F2BA6C-8D0F-7D47-88DB-AF27218B4CA6}" type="pres">
      <dgm:prSet presAssocID="{325A3ABF-49E3-AF4F-8C05-70459D79F95B}" presName="composite" presStyleCnt="0"/>
      <dgm:spPr/>
    </dgm:pt>
    <dgm:pt modelId="{76E11272-9F24-624C-9862-E213D7D059AE}" type="pres">
      <dgm:prSet presAssocID="{325A3ABF-49E3-AF4F-8C05-70459D79F95B}" presName="imagSh" presStyleLbl="bgImgPlace1" presStyleIdx="2" presStyleCnt="4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</dgm:pt>
    <dgm:pt modelId="{D14D50A1-104C-A349-8DA9-4753A15C980F}" type="pres">
      <dgm:prSet presAssocID="{325A3ABF-49E3-AF4F-8C05-70459D79F95B}" presName="txNode" presStyleLbl="node1" presStyleIdx="2" presStyleCnt="4" custLinFactNeighborY="38896">
        <dgm:presLayoutVars>
          <dgm:bulletEnabled val="1"/>
        </dgm:presLayoutVars>
      </dgm:prSet>
      <dgm:spPr/>
    </dgm:pt>
    <dgm:pt modelId="{209844D0-EF4F-B34B-AE54-076A95CCE4D7}" type="pres">
      <dgm:prSet presAssocID="{0E7D000A-CE09-5A4A-B0FF-3698AE5FFF5A}" presName="sibTrans" presStyleLbl="sibTrans2D1" presStyleIdx="2" presStyleCnt="3" custScaleX="156448"/>
      <dgm:spPr/>
    </dgm:pt>
    <dgm:pt modelId="{1CC234F9-9885-6F40-A26B-9F9E6C5AFA2B}" type="pres">
      <dgm:prSet presAssocID="{0E7D000A-CE09-5A4A-B0FF-3698AE5FFF5A}" presName="connTx" presStyleLbl="sibTrans2D1" presStyleIdx="2" presStyleCnt="3"/>
      <dgm:spPr/>
    </dgm:pt>
    <dgm:pt modelId="{A59E1AEA-97FA-C148-8B0F-D6881CE81DC5}" type="pres">
      <dgm:prSet presAssocID="{F700B30F-A4E3-D448-9437-DA9046DC303D}" presName="composite" presStyleCnt="0"/>
      <dgm:spPr/>
    </dgm:pt>
    <dgm:pt modelId="{C908B115-1BDE-8F43-8B1C-E4496FDEFEDB}" type="pres">
      <dgm:prSet presAssocID="{F700B30F-A4E3-D448-9437-DA9046DC303D}" presName="imagSh" presStyleLbl="bgImgPlace1" presStyleIdx="3" presStyleCnt="4"/>
      <dgm:spPr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D0C10034-8F93-F84A-A893-5FD22E3CE4DD}" type="pres">
      <dgm:prSet presAssocID="{F700B30F-A4E3-D448-9437-DA9046DC303D}" presName="txNode" presStyleLbl="node1" presStyleIdx="3" presStyleCnt="4" custLinFactNeighborY="40664">
        <dgm:presLayoutVars>
          <dgm:bulletEnabled val="1"/>
        </dgm:presLayoutVars>
      </dgm:prSet>
      <dgm:spPr/>
    </dgm:pt>
  </dgm:ptLst>
  <dgm:cxnLst>
    <dgm:cxn modelId="{4BCD270C-4028-C54E-8FC2-0D0D14F466C7}" srcId="{37756365-3290-BB41-9F1F-DE2DC07235CF}" destId="{F700B30F-A4E3-D448-9437-DA9046DC303D}" srcOrd="3" destOrd="0" parTransId="{9625A81A-FB18-F847-B000-3292A867E4EE}" sibTransId="{7D45B0A7-2E2E-ED4B-B884-91B3AEAA5C6A}"/>
    <dgm:cxn modelId="{D84CE613-20EC-ED4F-8D7F-F41C01E8E3B6}" type="presOf" srcId="{0E7D000A-CE09-5A4A-B0FF-3698AE5FFF5A}" destId="{1CC234F9-9885-6F40-A26B-9F9E6C5AFA2B}" srcOrd="1" destOrd="0" presId="urn:microsoft.com/office/officeart/2005/8/layout/hProcess10"/>
    <dgm:cxn modelId="{4666E216-8B81-144F-A9CD-9B3A7574608E}" srcId="{37756365-3290-BB41-9F1F-DE2DC07235CF}" destId="{325A3ABF-49E3-AF4F-8C05-70459D79F95B}" srcOrd="2" destOrd="0" parTransId="{8E0CDA7B-B1B6-9D40-A469-F62D47AC6030}" sibTransId="{0E7D000A-CE09-5A4A-B0FF-3698AE5FFF5A}"/>
    <dgm:cxn modelId="{567D5F2B-8337-D941-AC93-664C882B0DFC}" type="presOf" srcId="{F700B30F-A4E3-D448-9437-DA9046DC303D}" destId="{D0C10034-8F93-F84A-A893-5FD22E3CE4DD}" srcOrd="0" destOrd="0" presId="urn:microsoft.com/office/officeart/2005/8/layout/hProcess10"/>
    <dgm:cxn modelId="{733EAC61-75ED-FB40-805E-B1C776827645}" type="presOf" srcId="{37756365-3290-BB41-9F1F-DE2DC07235CF}" destId="{D0B9658A-E027-134B-9A67-DBB715D86AC2}" srcOrd="0" destOrd="0" presId="urn:microsoft.com/office/officeart/2005/8/layout/hProcess10"/>
    <dgm:cxn modelId="{2FDAE270-AE25-BE45-BA30-7463081B9CE5}" type="presOf" srcId="{82AC1315-7779-374F-A11D-74DD0035249C}" destId="{4E45A6D5-868D-3148-8D0F-CAD64B898F54}" srcOrd="1" destOrd="0" presId="urn:microsoft.com/office/officeart/2005/8/layout/hProcess10"/>
    <dgm:cxn modelId="{9643E77A-6456-6D4A-98F9-85F694F333FF}" type="presOf" srcId="{79493F73-4AC6-1F4D-BA25-8012B1FF1D0A}" destId="{2D3C7DB2-558C-FD40-BB32-C2D05958F2A0}" srcOrd="0" destOrd="0" presId="urn:microsoft.com/office/officeart/2005/8/layout/hProcess10"/>
    <dgm:cxn modelId="{2F50F77D-4233-764A-914C-4C48B6D41523}" srcId="{37756365-3290-BB41-9F1F-DE2DC07235CF}" destId="{79493F73-4AC6-1F4D-BA25-8012B1FF1D0A}" srcOrd="0" destOrd="0" parTransId="{1170DA55-22C3-E445-BE60-A0F5A80AAB61}" sibTransId="{82AC1315-7779-374F-A11D-74DD0035249C}"/>
    <dgm:cxn modelId="{A668519F-196A-5247-AD72-13279395A92F}" type="presOf" srcId="{65B1B2E3-00F1-C343-AA98-4B2BF2F4C4D8}" destId="{D8E1835B-64DF-AB42-A9EE-F5D0E00AE367}" srcOrd="0" destOrd="0" presId="urn:microsoft.com/office/officeart/2005/8/layout/hProcess10"/>
    <dgm:cxn modelId="{682D7AB4-CF9B-7F4B-A619-A1E758453F84}" type="presOf" srcId="{0E7D000A-CE09-5A4A-B0FF-3698AE5FFF5A}" destId="{209844D0-EF4F-B34B-AE54-076A95CCE4D7}" srcOrd="0" destOrd="0" presId="urn:microsoft.com/office/officeart/2005/8/layout/hProcess10"/>
    <dgm:cxn modelId="{673DC9C5-E876-F948-8BC8-26BD0ADE2BD9}" type="presOf" srcId="{82AC1315-7779-374F-A11D-74DD0035249C}" destId="{1484288B-6D53-A04F-84A0-D40F1756B0D1}" srcOrd="0" destOrd="0" presId="urn:microsoft.com/office/officeart/2005/8/layout/hProcess10"/>
    <dgm:cxn modelId="{22392BCE-12A5-9F4D-B5CE-82EB6CC8FD30}" type="presOf" srcId="{35011FF1-426E-5447-9256-4C97AB0E5E86}" destId="{A51785BA-CEAF-F84F-8AAF-1FD127BF530E}" srcOrd="0" destOrd="0" presId="urn:microsoft.com/office/officeart/2005/8/layout/hProcess10"/>
    <dgm:cxn modelId="{FDA804D7-F626-9042-9E7D-51C04E2B9350}" type="presOf" srcId="{325A3ABF-49E3-AF4F-8C05-70459D79F95B}" destId="{D14D50A1-104C-A349-8DA9-4753A15C980F}" srcOrd="0" destOrd="0" presId="urn:microsoft.com/office/officeart/2005/8/layout/hProcess10"/>
    <dgm:cxn modelId="{EC0612E4-05C5-8445-A360-52F1662AAEF8}" srcId="{37756365-3290-BB41-9F1F-DE2DC07235CF}" destId="{65B1B2E3-00F1-C343-AA98-4B2BF2F4C4D8}" srcOrd="1" destOrd="0" parTransId="{693C170D-46E5-1C46-9A4D-C1AC8FD35B1C}" sibTransId="{35011FF1-426E-5447-9256-4C97AB0E5E86}"/>
    <dgm:cxn modelId="{B80488F2-8997-1149-AD9B-02D47CDC8716}" type="presOf" srcId="{35011FF1-426E-5447-9256-4C97AB0E5E86}" destId="{FB1F66DE-5F9F-544B-90EC-F640DC572BEA}" srcOrd="1" destOrd="0" presId="urn:microsoft.com/office/officeart/2005/8/layout/hProcess10"/>
    <dgm:cxn modelId="{50F0E4EE-DAB5-FC4D-AA9E-BF2C5B2B0FA4}" type="presParOf" srcId="{D0B9658A-E027-134B-9A67-DBB715D86AC2}" destId="{B0708019-9726-2248-8E7E-13D141D776D6}" srcOrd="0" destOrd="0" presId="urn:microsoft.com/office/officeart/2005/8/layout/hProcess10"/>
    <dgm:cxn modelId="{034B73BE-279B-5A43-9CE0-46D624501AA8}" type="presParOf" srcId="{B0708019-9726-2248-8E7E-13D141D776D6}" destId="{8702C043-A4DA-DE4C-9E14-DAAD90766D9D}" srcOrd="0" destOrd="0" presId="urn:microsoft.com/office/officeart/2005/8/layout/hProcess10"/>
    <dgm:cxn modelId="{82859ACC-49C5-7B4D-BED0-DC3D1A6E87FC}" type="presParOf" srcId="{B0708019-9726-2248-8E7E-13D141D776D6}" destId="{2D3C7DB2-558C-FD40-BB32-C2D05958F2A0}" srcOrd="1" destOrd="0" presId="urn:microsoft.com/office/officeart/2005/8/layout/hProcess10"/>
    <dgm:cxn modelId="{FA81638D-5E73-8D4C-AB00-89BA68523EF8}" type="presParOf" srcId="{D0B9658A-E027-134B-9A67-DBB715D86AC2}" destId="{1484288B-6D53-A04F-84A0-D40F1756B0D1}" srcOrd="1" destOrd="0" presId="urn:microsoft.com/office/officeart/2005/8/layout/hProcess10"/>
    <dgm:cxn modelId="{0648F5E2-BB0F-A048-AB36-7B95A3F65EA5}" type="presParOf" srcId="{1484288B-6D53-A04F-84A0-D40F1756B0D1}" destId="{4E45A6D5-868D-3148-8D0F-CAD64B898F54}" srcOrd="0" destOrd="0" presId="urn:microsoft.com/office/officeart/2005/8/layout/hProcess10"/>
    <dgm:cxn modelId="{078B321A-E345-3A4D-8FDF-059CAB1634BB}" type="presParOf" srcId="{D0B9658A-E027-134B-9A67-DBB715D86AC2}" destId="{96C9B9BB-A3DE-9D48-AA48-A6A9D0C6D43E}" srcOrd="2" destOrd="0" presId="urn:microsoft.com/office/officeart/2005/8/layout/hProcess10"/>
    <dgm:cxn modelId="{73D6A500-A448-D246-9B60-7AD86F32B1FB}" type="presParOf" srcId="{96C9B9BB-A3DE-9D48-AA48-A6A9D0C6D43E}" destId="{DFFBA44C-549D-F241-86CA-F612B5BD603E}" srcOrd="0" destOrd="0" presId="urn:microsoft.com/office/officeart/2005/8/layout/hProcess10"/>
    <dgm:cxn modelId="{39215EF2-A8BB-904F-BE01-4862A35FD1BF}" type="presParOf" srcId="{96C9B9BB-A3DE-9D48-AA48-A6A9D0C6D43E}" destId="{D8E1835B-64DF-AB42-A9EE-F5D0E00AE367}" srcOrd="1" destOrd="0" presId="urn:microsoft.com/office/officeart/2005/8/layout/hProcess10"/>
    <dgm:cxn modelId="{A447D944-5B7B-EB4E-ACA1-EDC47B8694A8}" type="presParOf" srcId="{D0B9658A-E027-134B-9A67-DBB715D86AC2}" destId="{A51785BA-CEAF-F84F-8AAF-1FD127BF530E}" srcOrd="3" destOrd="0" presId="urn:microsoft.com/office/officeart/2005/8/layout/hProcess10"/>
    <dgm:cxn modelId="{A4059111-2D5E-F44E-8D3F-1EB774141C02}" type="presParOf" srcId="{A51785BA-CEAF-F84F-8AAF-1FD127BF530E}" destId="{FB1F66DE-5F9F-544B-90EC-F640DC572BEA}" srcOrd="0" destOrd="0" presId="urn:microsoft.com/office/officeart/2005/8/layout/hProcess10"/>
    <dgm:cxn modelId="{86EB6F3C-2C60-7149-99FC-A361257BB271}" type="presParOf" srcId="{D0B9658A-E027-134B-9A67-DBB715D86AC2}" destId="{59F2BA6C-8D0F-7D47-88DB-AF27218B4CA6}" srcOrd="4" destOrd="0" presId="urn:microsoft.com/office/officeart/2005/8/layout/hProcess10"/>
    <dgm:cxn modelId="{B48C987D-2A2A-444D-9378-21D65FA6CE29}" type="presParOf" srcId="{59F2BA6C-8D0F-7D47-88DB-AF27218B4CA6}" destId="{76E11272-9F24-624C-9862-E213D7D059AE}" srcOrd="0" destOrd="0" presId="urn:microsoft.com/office/officeart/2005/8/layout/hProcess10"/>
    <dgm:cxn modelId="{3E03BC83-D9C5-1947-812F-DE216F4889AA}" type="presParOf" srcId="{59F2BA6C-8D0F-7D47-88DB-AF27218B4CA6}" destId="{D14D50A1-104C-A349-8DA9-4753A15C980F}" srcOrd="1" destOrd="0" presId="urn:microsoft.com/office/officeart/2005/8/layout/hProcess10"/>
    <dgm:cxn modelId="{077A8DD1-7462-C042-956A-DD100E847A12}" type="presParOf" srcId="{D0B9658A-E027-134B-9A67-DBB715D86AC2}" destId="{209844D0-EF4F-B34B-AE54-076A95CCE4D7}" srcOrd="5" destOrd="0" presId="urn:microsoft.com/office/officeart/2005/8/layout/hProcess10"/>
    <dgm:cxn modelId="{C9A6DCC1-641E-C241-9A8B-B47B4D07DE35}" type="presParOf" srcId="{209844D0-EF4F-B34B-AE54-076A95CCE4D7}" destId="{1CC234F9-9885-6F40-A26B-9F9E6C5AFA2B}" srcOrd="0" destOrd="0" presId="urn:microsoft.com/office/officeart/2005/8/layout/hProcess10"/>
    <dgm:cxn modelId="{ECC18B29-0086-CF4B-AD9B-1482FACC851C}" type="presParOf" srcId="{D0B9658A-E027-134B-9A67-DBB715D86AC2}" destId="{A59E1AEA-97FA-C148-8B0F-D6881CE81DC5}" srcOrd="6" destOrd="0" presId="urn:microsoft.com/office/officeart/2005/8/layout/hProcess10"/>
    <dgm:cxn modelId="{FE184A7F-8A06-7041-B1B6-86E646991847}" type="presParOf" srcId="{A59E1AEA-97FA-C148-8B0F-D6881CE81DC5}" destId="{C908B115-1BDE-8F43-8B1C-E4496FDEFEDB}" srcOrd="0" destOrd="0" presId="urn:microsoft.com/office/officeart/2005/8/layout/hProcess10"/>
    <dgm:cxn modelId="{83E16AD7-070D-0E47-BDDD-D789E779C086}" type="presParOf" srcId="{A59E1AEA-97FA-C148-8B0F-D6881CE81DC5}" destId="{D0C10034-8F93-F84A-A893-5FD22E3CE4DD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31E1066-3BA3-4A47-B6F2-F48BF721CFA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47462A00-9D5C-4B57-9D22-DF1C6F4100EA}">
      <dgm:prSet/>
      <dgm:spPr/>
      <dgm:t>
        <a:bodyPr/>
        <a:lstStyle/>
        <a:p>
          <a:r>
            <a:rPr lang="en-GB" b="0"/>
            <a:t>Free radicals generated by smoking raises the oxidative stress in the lens</a:t>
          </a:r>
          <a:endParaRPr lang="en-AU"/>
        </a:p>
      </dgm:t>
    </dgm:pt>
    <dgm:pt modelId="{2B7C1C53-ED45-49C9-A08B-2CC4CEFAA0A7}" type="parTrans" cxnId="{F914A8D1-CD74-4B1F-91EA-FB13C885EC96}">
      <dgm:prSet/>
      <dgm:spPr/>
      <dgm:t>
        <a:bodyPr/>
        <a:lstStyle/>
        <a:p>
          <a:endParaRPr lang="en-AU"/>
        </a:p>
      </dgm:t>
    </dgm:pt>
    <dgm:pt modelId="{5F58FD06-029E-427E-A4A2-B60E0C0DBFFD}" type="sibTrans" cxnId="{F914A8D1-CD74-4B1F-91EA-FB13C885EC96}">
      <dgm:prSet/>
      <dgm:spPr/>
      <dgm:t>
        <a:bodyPr/>
        <a:lstStyle/>
        <a:p>
          <a:endParaRPr lang="en-AU"/>
        </a:p>
      </dgm:t>
    </dgm:pt>
    <dgm:pt modelId="{4BCB1125-6394-461C-94C9-D77115D6B8CB}">
      <dgm:prSet/>
      <dgm:spPr/>
      <dgm:t>
        <a:bodyPr/>
        <a:lstStyle/>
        <a:p>
          <a:r>
            <a:rPr lang="en-GB" b="0"/>
            <a:t>inhibits  ability to discard damaged proteins, resulting in cataract</a:t>
          </a:r>
          <a:endParaRPr lang="en-AU"/>
        </a:p>
      </dgm:t>
    </dgm:pt>
    <dgm:pt modelId="{AAE3E0D1-B517-4563-B0A2-525E1861E954}" type="parTrans" cxnId="{C49A6112-BB66-43EF-AD5E-1633BE52D669}">
      <dgm:prSet/>
      <dgm:spPr/>
      <dgm:t>
        <a:bodyPr/>
        <a:lstStyle/>
        <a:p>
          <a:endParaRPr lang="en-AU"/>
        </a:p>
      </dgm:t>
    </dgm:pt>
    <dgm:pt modelId="{057CF6B1-9FFA-4548-B635-B0C94314FE65}" type="sibTrans" cxnId="{C49A6112-BB66-43EF-AD5E-1633BE52D669}">
      <dgm:prSet/>
      <dgm:spPr/>
      <dgm:t>
        <a:bodyPr/>
        <a:lstStyle/>
        <a:p>
          <a:endParaRPr lang="en-AU"/>
        </a:p>
      </dgm:t>
    </dgm:pt>
    <dgm:pt modelId="{372D8DC1-05DE-4DA3-92A3-566069B1F0E6}">
      <dgm:prSet/>
      <dgm:spPr/>
      <dgm:t>
        <a:bodyPr/>
        <a:lstStyle/>
        <a:p>
          <a:r>
            <a:rPr lang="en-GB" b="0"/>
            <a:t>which lowers the concentration of plasma in antioxidants </a:t>
          </a:r>
          <a:endParaRPr lang="en-AU"/>
        </a:p>
      </dgm:t>
    </dgm:pt>
    <dgm:pt modelId="{46EC9255-A5D9-4E05-B88A-84C0440FF7CC}" type="parTrans" cxnId="{469FA0F9-9BF0-4FF9-A3E4-E7E0FA7712C9}">
      <dgm:prSet/>
      <dgm:spPr/>
      <dgm:t>
        <a:bodyPr/>
        <a:lstStyle/>
        <a:p>
          <a:endParaRPr lang="en-AU"/>
        </a:p>
      </dgm:t>
    </dgm:pt>
    <dgm:pt modelId="{B2B272C7-FDF1-4D94-8211-57AEF6FBFB9D}" type="sibTrans" cxnId="{469FA0F9-9BF0-4FF9-A3E4-E7E0FA7712C9}">
      <dgm:prSet/>
      <dgm:spPr/>
      <dgm:t>
        <a:bodyPr/>
        <a:lstStyle/>
        <a:p>
          <a:endParaRPr lang="en-AU"/>
        </a:p>
      </dgm:t>
    </dgm:pt>
    <dgm:pt modelId="{BA749E8D-77BE-4C37-9FAF-9CBEB86FB227}" type="pres">
      <dgm:prSet presAssocID="{731E1066-3BA3-4A47-B6F2-F48BF721CFA4}" presName="Name0" presStyleCnt="0">
        <dgm:presLayoutVars>
          <dgm:dir/>
          <dgm:resizeHandles val="exact"/>
        </dgm:presLayoutVars>
      </dgm:prSet>
      <dgm:spPr/>
    </dgm:pt>
    <dgm:pt modelId="{DD5A8BF5-1558-48FC-97F2-87B525C82A46}" type="pres">
      <dgm:prSet presAssocID="{47462A00-9D5C-4B57-9D22-DF1C6F4100EA}" presName="node" presStyleLbl="node1" presStyleIdx="0" presStyleCnt="3">
        <dgm:presLayoutVars>
          <dgm:bulletEnabled val="1"/>
        </dgm:presLayoutVars>
      </dgm:prSet>
      <dgm:spPr/>
    </dgm:pt>
    <dgm:pt modelId="{BC3A02A8-F2C8-4C48-9D86-28F007249D04}" type="pres">
      <dgm:prSet presAssocID="{5F58FD06-029E-427E-A4A2-B60E0C0DBFFD}" presName="sibTrans" presStyleLbl="sibTrans2D1" presStyleIdx="0" presStyleCnt="2"/>
      <dgm:spPr/>
    </dgm:pt>
    <dgm:pt modelId="{29F86129-3C69-4F67-A5BF-57D02FC8DCD9}" type="pres">
      <dgm:prSet presAssocID="{5F58FD06-029E-427E-A4A2-B60E0C0DBFFD}" presName="connectorText" presStyleLbl="sibTrans2D1" presStyleIdx="0" presStyleCnt="2"/>
      <dgm:spPr/>
    </dgm:pt>
    <dgm:pt modelId="{26C0C69A-DD2F-49BE-BEAF-395205255442}" type="pres">
      <dgm:prSet presAssocID="{372D8DC1-05DE-4DA3-92A3-566069B1F0E6}" presName="node" presStyleLbl="node1" presStyleIdx="1" presStyleCnt="3">
        <dgm:presLayoutVars>
          <dgm:bulletEnabled val="1"/>
        </dgm:presLayoutVars>
      </dgm:prSet>
      <dgm:spPr/>
    </dgm:pt>
    <dgm:pt modelId="{4EAD9D97-700A-4360-92E3-B6A65A043BC2}" type="pres">
      <dgm:prSet presAssocID="{B2B272C7-FDF1-4D94-8211-57AEF6FBFB9D}" presName="sibTrans" presStyleLbl="sibTrans2D1" presStyleIdx="1" presStyleCnt="2"/>
      <dgm:spPr/>
    </dgm:pt>
    <dgm:pt modelId="{C694C26D-65C2-497B-8974-E3B942D8645A}" type="pres">
      <dgm:prSet presAssocID="{B2B272C7-FDF1-4D94-8211-57AEF6FBFB9D}" presName="connectorText" presStyleLbl="sibTrans2D1" presStyleIdx="1" presStyleCnt="2"/>
      <dgm:spPr/>
    </dgm:pt>
    <dgm:pt modelId="{856392EA-E377-4EBF-A48D-71D58C46AAB3}" type="pres">
      <dgm:prSet presAssocID="{4BCB1125-6394-461C-94C9-D77115D6B8CB}" presName="node" presStyleLbl="node1" presStyleIdx="2" presStyleCnt="3">
        <dgm:presLayoutVars>
          <dgm:bulletEnabled val="1"/>
        </dgm:presLayoutVars>
      </dgm:prSet>
      <dgm:spPr/>
    </dgm:pt>
  </dgm:ptLst>
  <dgm:cxnLst>
    <dgm:cxn modelId="{C49A6112-BB66-43EF-AD5E-1633BE52D669}" srcId="{731E1066-3BA3-4A47-B6F2-F48BF721CFA4}" destId="{4BCB1125-6394-461C-94C9-D77115D6B8CB}" srcOrd="2" destOrd="0" parTransId="{AAE3E0D1-B517-4563-B0A2-525E1861E954}" sibTransId="{057CF6B1-9FFA-4548-B635-B0C94314FE65}"/>
    <dgm:cxn modelId="{71C2C733-3ED2-4893-B829-0828615658DD}" type="presOf" srcId="{47462A00-9D5C-4B57-9D22-DF1C6F4100EA}" destId="{DD5A8BF5-1558-48FC-97F2-87B525C82A46}" srcOrd="0" destOrd="0" presId="urn:microsoft.com/office/officeart/2005/8/layout/process1"/>
    <dgm:cxn modelId="{1E3F174B-9093-4445-8AD9-C4CAD502ACAE}" type="presOf" srcId="{B2B272C7-FDF1-4D94-8211-57AEF6FBFB9D}" destId="{4EAD9D97-700A-4360-92E3-B6A65A043BC2}" srcOrd="0" destOrd="0" presId="urn:microsoft.com/office/officeart/2005/8/layout/process1"/>
    <dgm:cxn modelId="{FECA1E63-1886-4EEC-8806-EB3B0E9B42D8}" type="presOf" srcId="{731E1066-3BA3-4A47-B6F2-F48BF721CFA4}" destId="{BA749E8D-77BE-4C37-9FAF-9CBEB86FB227}" srcOrd="0" destOrd="0" presId="urn:microsoft.com/office/officeart/2005/8/layout/process1"/>
    <dgm:cxn modelId="{C176E264-0B15-4FAE-8D6C-7DB45F0C0F0F}" type="presOf" srcId="{5F58FD06-029E-427E-A4A2-B60E0C0DBFFD}" destId="{29F86129-3C69-4F67-A5BF-57D02FC8DCD9}" srcOrd="1" destOrd="0" presId="urn:microsoft.com/office/officeart/2005/8/layout/process1"/>
    <dgm:cxn modelId="{25D3DD68-4856-464A-BFC7-C9F5C50B1A0E}" type="presOf" srcId="{4BCB1125-6394-461C-94C9-D77115D6B8CB}" destId="{856392EA-E377-4EBF-A48D-71D58C46AAB3}" srcOrd="0" destOrd="0" presId="urn:microsoft.com/office/officeart/2005/8/layout/process1"/>
    <dgm:cxn modelId="{0374CF88-8271-4054-8DE8-DE8C10A48A40}" type="presOf" srcId="{B2B272C7-FDF1-4D94-8211-57AEF6FBFB9D}" destId="{C694C26D-65C2-497B-8974-E3B942D8645A}" srcOrd="1" destOrd="0" presId="urn:microsoft.com/office/officeart/2005/8/layout/process1"/>
    <dgm:cxn modelId="{F57C55C9-1C11-4807-BFE3-B86141D56B33}" type="presOf" srcId="{5F58FD06-029E-427E-A4A2-B60E0C0DBFFD}" destId="{BC3A02A8-F2C8-4C48-9D86-28F007249D04}" srcOrd="0" destOrd="0" presId="urn:microsoft.com/office/officeart/2005/8/layout/process1"/>
    <dgm:cxn modelId="{F914A8D1-CD74-4B1F-91EA-FB13C885EC96}" srcId="{731E1066-3BA3-4A47-B6F2-F48BF721CFA4}" destId="{47462A00-9D5C-4B57-9D22-DF1C6F4100EA}" srcOrd="0" destOrd="0" parTransId="{2B7C1C53-ED45-49C9-A08B-2CC4CEFAA0A7}" sibTransId="{5F58FD06-029E-427E-A4A2-B60E0C0DBFFD}"/>
    <dgm:cxn modelId="{380E18DF-ACC1-490D-A180-7ECDCAA0D6BC}" type="presOf" srcId="{372D8DC1-05DE-4DA3-92A3-566069B1F0E6}" destId="{26C0C69A-DD2F-49BE-BEAF-395205255442}" srcOrd="0" destOrd="0" presId="urn:microsoft.com/office/officeart/2005/8/layout/process1"/>
    <dgm:cxn modelId="{469FA0F9-9BF0-4FF9-A3E4-E7E0FA7712C9}" srcId="{731E1066-3BA3-4A47-B6F2-F48BF721CFA4}" destId="{372D8DC1-05DE-4DA3-92A3-566069B1F0E6}" srcOrd="1" destOrd="0" parTransId="{46EC9255-A5D9-4E05-B88A-84C0440FF7CC}" sibTransId="{B2B272C7-FDF1-4D94-8211-57AEF6FBFB9D}"/>
    <dgm:cxn modelId="{930CECE6-364E-46D4-908E-F0B34C31A720}" type="presParOf" srcId="{BA749E8D-77BE-4C37-9FAF-9CBEB86FB227}" destId="{DD5A8BF5-1558-48FC-97F2-87B525C82A46}" srcOrd="0" destOrd="0" presId="urn:microsoft.com/office/officeart/2005/8/layout/process1"/>
    <dgm:cxn modelId="{D547106C-9262-4DB4-8061-C9C35FA28315}" type="presParOf" srcId="{BA749E8D-77BE-4C37-9FAF-9CBEB86FB227}" destId="{BC3A02A8-F2C8-4C48-9D86-28F007249D04}" srcOrd="1" destOrd="0" presId="urn:microsoft.com/office/officeart/2005/8/layout/process1"/>
    <dgm:cxn modelId="{C8AC3EA9-35D4-4C3E-B74C-0A82709F390F}" type="presParOf" srcId="{BC3A02A8-F2C8-4C48-9D86-28F007249D04}" destId="{29F86129-3C69-4F67-A5BF-57D02FC8DCD9}" srcOrd="0" destOrd="0" presId="urn:microsoft.com/office/officeart/2005/8/layout/process1"/>
    <dgm:cxn modelId="{B3C7AD61-B95D-4CB1-AFB2-2C5FDAC25900}" type="presParOf" srcId="{BA749E8D-77BE-4C37-9FAF-9CBEB86FB227}" destId="{26C0C69A-DD2F-49BE-BEAF-395205255442}" srcOrd="2" destOrd="0" presId="urn:microsoft.com/office/officeart/2005/8/layout/process1"/>
    <dgm:cxn modelId="{65E284EC-717D-4D6B-AB2C-D58D5D27E3B4}" type="presParOf" srcId="{BA749E8D-77BE-4C37-9FAF-9CBEB86FB227}" destId="{4EAD9D97-700A-4360-92E3-B6A65A043BC2}" srcOrd="3" destOrd="0" presId="urn:microsoft.com/office/officeart/2005/8/layout/process1"/>
    <dgm:cxn modelId="{5BA1EAD4-DEBA-4E93-86B9-3D2867237620}" type="presParOf" srcId="{4EAD9D97-700A-4360-92E3-B6A65A043BC2}" destId="{C694C26D-65C2-497B-8974-E3B942D8645A}" srcOrd="0" destOrd="0" presId="urn:microsoft.com/office/officeart/2005/8/layout/process1"/>
    <dgm:cxn modelId="{5E8B1E19-5DFB-41AF-9F43-C8530CAB9B53}" type="presParOf" srcId="{BA749E8D-77BE-4C37-9FAF-9CBEB86FB227}" destId="{856392EA-E377-4EBF-A48D-71D58C46AAB3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D73A2E-719E-EB44-9EB4-D960395CF0F6}">
      <dsp:nvSpPr>
        <dsp:cNvPr id="0" name=""/>
        <dsp:cNvSpPr/>
      </dsp:nvSpPr>
      <dsp:spPr>
        <a:xfrm>
          <a:off x="195028" y="184312"/>
          <a:ext cx="11225681" cy="208739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49679E-5A71-8B4B-8A93-D24E23D1385F}">
      <dsp:nvSpPr>
        <dsp:cNvPr id="0" name=""/>
        <dsp:cNvSpPr/>
      </dsp:nvSpPr>
      <dsp:spPr>
        <a:xfrm>
          <a:off x="495018" y="221265"/>
          <a:ext cx="2330228" cy="180108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9F5C99-D6E3-3446-B180-10B64C6881C1}">
      <dsp:nvSpPr>
        <dsp:cNvPr id="0" name=""/>
        <dsp:cNvSpPr/>
      </dsp:nvSpPr>
      <dsp:spPr>
        <a:xfrm rot="10800000">
          <a:off x="357010" y="2179555"/>
          <a:ext cx="2581356" cy="337042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/>
            <a:t>Smoked tobacco product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any product made or derived from tobacco which generates smoke.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err="1"/>
            <a:t>Eg</a:t>
          </a:r>
          <a:r>
            <a:rPr lang="en-GB" sz="1800" kern="1200"/>
            <a:t>: cigarettes, </a:t>
          </a:r>
          <a:r>
            <a:rPr lang="en-GB" sz="1800" kern="1200" err="1"/>
            <a:t>rollyour</a:t>
          </a:r>
          <a:r>
            <a:rPr lang="en-GB" sz="1800" kern="1200"/>
            <a:t>- own tobacco, cigars, shisha (also known as waterpipe), kreteks and bidis</a:t>
          </a:r>
          <a:endParaRPr lang="en-US" sz="1800" kern="1200"/>
        </a:p>
      </dsp:txBody>
      <dsp:txXfrm rot="10800000">
        <a:off x="436396" y="2179555"/>
        <a:ext cx="2422584" cy="3291039"/>
      </dsp:txXfrm>
    </dsp:sp>
    <dsp:sp modelId="{193B0DDC-4DFA-5E42-8EF4-EED6D8117C19}">
      <dsp:nvSpPr>
        <dsp:cNvPr id="0" name=""/>
        <dsp:cNvSpPr/>
      </dsp:nvSpPr>
      <dsp:spPr>
        <a:xfrm>
          <a:off x="3252156" y="235314"/>
          <a:ext cx="2330228" cy="180108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1000" b="-3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90E4AF-41C9-7140-9818-ACF0E0EBE44A}">
      <dsp:nvSpPr>
        <dsp:cNvPr id="0" name=""/>
        <dsp:cNvSpPr/>
      </dsp:nvSpPr>
      <dsp:spPr>
        <a:xfrm rot="10800000">
          <a:off x="3171390" y="2179555"/>
          <a:ext cx="2491759" cy="337042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/>
            <a:t>Second-hand smoke 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the combination of mainstream smoke exhaled by the smoker and side-stream smoke emitted into the environment from the burning end of a cigarette or from other smoked tobacco products </a:t>
          </a:r>
          <a:endParaRPr lang="en-US" sz="1800" kern="1200"/>
        </a:p>
      </dsp:txBody>
      <dsp:txXfrm rot="10800000">
        <a:off x="3248020" y="2179555"/>
        <a:ext cx="2338499" cy="3293795"/>
      </dsp:txXfrm>
    </dsp:sp>
    <dsp:sp modelId="{9D34B2EB-96A2-7948-B39D-95EDF0082B5B}">
      <dsp:nvSpPr>
        <dsp:cNvPr id="0" name=""/>
        <dsp:cNvSpPr/>
      </dsp:nvSpPr>
      <dsp:spPr>
        <a:xfrm>
          <a:off x="6004738" y="235314"/>
          <a:ext cx="2330228" cy="180108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A8A7B4-5AE5-D940-96FA-6C5DA3A147C8}">
      <dsp:nvSpPr>
        <dsp:cNvPr id="0" name=""/>
        <dsp:cNvSpPr/>
      </dsp:nvSpPr>
      <dsp:spPr>
        <a:xfrm rot="10800000">
          <a:off x="5896172" y="2179555"/>
          <a:ext cx="2547358" cy="337042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/>
            <a:t>Smokeless tobacco</a:t>
          </a:r>
          <a:r>
            <a:rPr lang="en-GB" sz="1800" kern="1200"/>
            <a:t>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any product that consists of cut, ground, powdered or other that is intended to be placed in the oral or nasal cavity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err="1"/>
            <a:t>Eg</a:t>
          </a:r>
          <a:r>
            <a:rPr lang="en-GB" sz="1800" kern="1200"/>
            <a:t>: snuff, chewing tobacco, gutka, </a:t>
          </a:r>
          <a:r>
            <a:rPr lang="en-GB" sz="1800" kern="1200" err="1"/>
            <a:t>mishri</a:t>
          </a:r>
          <a:r>
            <a:rPr lang="en-GB" sz="1800" kern="1200"/>
            <a:t> &amp; snus</a:t>
          </a:r>
          <a:endParaRPr lang="en-US" sz="1800" kern="1200"/>
        </a:p>
      </dsp:txBody>
      <dsp:txXfrm rot="10800000">
        <a:off x="5974512" y="2179555"/>
        <a:ext cx="2390678" cy="3292085"/>
      </dsp:txXfrm>
    </dsp:sp>
    <dsp:sp modelId="{94240876-DD5D-9040-AAA0-3B625A5AFC16}">
      <dsp:nvSpPr>
        <dsp:cNvPr id="0" name=""/>
        <dsp:cNvSpPr/>
      </dsp:nvSpPr>
      <dsp:spPr>
        <a:xfrm>
          <a:off x="8802526" y="235314"/>
          <a:ext cx="2330228" cy="180108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3ED598-D06F-204B-B2BD-5E4A3B5CE653}">
      <dsp:nvSpPr>
        <dsp:cNvPr id="0" name=""/>
        <dsp:cNvSpPr/>
      </dsp:nvSpPr>
      <dsp:spPr>
        <a:xfrm rot="10800000">
          <a:off x="8676554" y="2179555"/>
          <a:ext cx="2582172" cy="337042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/>
            <a:t>Electronic nicotine delivery system </a:t>
          </a:r>
          <a:r>
            <a:rPr lang="en-GB" sz="1800" kern="1200"/>
            <a:t>(e-cigarettes):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any battery operated device that heats a solution, or e-liquid, to generate an aerosolized mixture containing flavoured liquids and nicotine that is inhaled by the user</a:t>
          </a:r>
        </a:p>
      </dsp:txBody>
      <dsp:txXfrm rot="10800000">
        <a:off x="8755965" y="2179555"/>
        <a:ext cx="2423350" cy="32910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02C043-A4DA-DE4C-9E14-DAAD90766D9D}">
      <dsp:nvSpPr>
        <dsp:cNvPr id="0" name=""/>
        <dsp:cNvSpPr/>
      </dsp:nvSpPr>
      <dsp:spPr>
        <a:xfrm>
          <a:off x="1218" y="951812"/>
          <a:ext cx="1587125" cy="158712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1000" r="-5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3C7DB2-558C-FD40-BB32-C2D05958F2A0}">
      <dsp:nvSpPr>
        <dsp:cNvPr id="0" name=""/>
        <dsp:cNvSpPr/>
      </dsp:nvSpPr>
      <dsp:spPr>
        <a:xfrm>
          <a:off x="245557" y="2466247"/>
          <a:ext cx="1587125" cy="15871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Single breathe inhales hundreds of  toxins</a:t>
          </a:r>
        </a:p>
      </dsp:txBody>
      <dsp:txXfrm>
        <a:off x="292042" y="2512732"/>
        <a:ext cx="1494155" cy="1494155"/>
      </dsp:txXfrm>
    </dsp:sp>
    <dsp:sp modelId="{1484288B-6D53-A04F-84A0-D40F1756B0D1}">
      <dsp:nvSpPr>
        <dsp:cNvPr id="0" name=""/>
        <dsp:cNvSpPr/>
      </dsp:nvSpPr>
      <dsp:spPr>
        <a:xfrm>
          <a:off x="1798874" y="1554693"/>
          <a:ext cx="496084" cy="381364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1798874" y="1630966"/>
        <a:ext cx="381675" cy="228818"/>
      </dsp:txXfrm>
    </dsp:sp>
    <dsp:sp modelId="{DFFBA44C-549D-F241-86CA-F612B5BD603E}">
      <dsp:nvSpPr>
        <dsp:cNvPr id="0" name=""/>
        <dsp:cNvSpPr/>
      </dsp:nvSpPr>
      <dsp:spPr>
        <a:xfrm>
          <a:off x="2461816" y="951812"/>
          <a:ext cx="1587125" cy="158712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E1835B-64DF-AB42-A9EE-F5D0E00AE367}">
      <dsp:nvSpPr>
        <dsp:cNvPr id="0" name=""/>
        <dsp:cNvSpPr/>
      </dsp:nvSpPr>
      <dsp:spPr>
        <a:xfrm>
          <a:off x="2720185" y="2507385"/>
          <a:ext cx="1587125" cy="15871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Damages the lungs</a:t>
          </a:r>
        </a:p>
      </dsp:txBody>
      <dsp:txXfrm>
        <a:off x="2766670" y="2553870"/>
        <a:ext cx="1494155" cy="1494155"/>
      </dsp:txXfrm>
    </dsp:sp>
    <dsp:sp modelId="{A51785BA-CEAF-F84F-8AAF-1FD127BF530E}">
      <dsp:nvSpPr>
        <dsp:cNvPr id="0" name=""/>
        <dsp:cNvSpPr/>
      </dsp:nvSpPr>
      <dsp:spPr>
        <a:xfrm>
          <a:off x="4264526" y="1554693"/>
          <a:ext cx="485977" cy="381364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4264526" y="1630966"/>
        <a:ext cx="371568" cy="228818"/>
      </dsp:txXfrm>
    </dsp:sp>
    <dsp:sp modelId="{76E11272-9F24-624C-9862-E213D7D059AE}">
      <dsp:nvSpPr>
        <dsp:cNvPr id="0" name=""/>
        <dsp:cNvSpPr/>
      </dsp:nvSpPr>
      <dsp:spPr>
        <a:xfrm>
          <a:off x="4922414" y="951812"/>
          <a:ext cx="1587125" cy="158712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4D50A1-104C-A349-8DA9-4753A15C980F}">
      <dsp:nvSpPr>
        <dsp:cNvPr id="0" name=""/>
        <dsp:cNvSpPr/>
      </dsp:nvSpPr>
      <dsp:spPr>
        <a:xfrm>
          <a:off x="5180783" y="2521416"/>
          <a:ext cx="1587125" cy="15871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Passes to the bloodstream</a:t>
          </a:r>
        </a:p>
      </dsp:txBody>
      <dsp:txXfrm>
        <a:off x="5227268" y="2567901"/>
        <a:ext cx="1494155" cy="1494155"/>
      </dsp:txXfrm>
    </dsp:sp>
    <dsp:sp modelId="{209844D0-EF4F-B34B-AE54-076A95CCE4D7}">
      <dsp:nvSpPr>
        <dsp:cNvPr id="0" name=""/>
        <dsp:cNvSpPr/>
      </dsp:nvSpPr>
      <dsp:spPr>
        <a:xfrm>
          <a:off x="6728969" y="1554693"/>
          <a:ext cx="478285" cy="381364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6728969" y="1630966"/>
        <a:ext cx="363876" cy="228818"/>
      </dsp:txXfrm>
    </dsp:sp>
    <dsp:sp modelId="{C908B115-1BDE-8F43-8B1C-E4496FDEFEDB}">
      <dsp:nvSpPr>
        <dsp:cNvPr id="0" name=""/>
        <dsp:cNvSpPr/>
      </dsp:nvSpPr>
      <dsp:spPr>
        <a:xfrm>
          <a:off x="7383011" y="951812"/>
          <a:ext cx="1587125" cy="158712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C10034-8F93-F84A-A893-5FD22E3CE4DD}">
      <dsp:nvSpPr>
        <dsp:cNvPr id="0" name=""/>
        <dsp:cNvSpPr/>
      </dsp:nvSpPr>
      <dsp:spPr>
        <a:xfrm>
          <a:off x="7641380" y="2549476"/>
          <a:ext cx="1587125" cy="15871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Reaches to various organs including eyes</a:t>
          </a:r>
        </a:p>
      </dsp:txBody>
      <dsp:txXfrm>
        <a:off x="7687865" y="2595961"/>
        <a:ext cx="1494155" cy="14941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5A8BF5-1558-48FC-97F2-87B525C82A46}">
      <dsp:nvSpPr>
        <dsp:cNvPr id="0" name=""/>
        <dsp:cNvSpPr/>
      </dsp:nvSpPr>
      <dsp:spPr>
        <a:xfrm>
          <a:off x="4734" y="1192906"/>
          <a:ext cx="1415117" cy="15654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/>
            <a:t>Free radicals generated by smoking raises the oxidative stress in the lens</a:t>
          </a:r>
          <a:endParaRPr lang="en-AU" sz="1600" kern="1200"/>
        </a:p>
      </dsp:txBody>
      <dsp:txXfrm>
        <a:off x="46181" y="1234353"/>
        <a:ext cx="1332223" cy="1482580"/>
      </dsp:txXfrm>
    </dsp:sp>
    <dsp:sp modelId="{BC3A02A8-F2C8-4C48-9D86-28F007249D04}">
      <dsp:nvSpPr>
        <dsp:cNvPr id="0" name=""/>
        <dsp:cNvSpPr/>
      </dsp:nvSpPr>
      <dsp:spPr>
        <a:xfrm>
          <a:off x="1561364" y="1800169"/>
          <a:ext cx="300004" cy="3509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300" kern="1200"/>
        </a:p>
      </dsp:txBody>
      <dsp:txXfrm>
        <a:off x="1561364" y="1870359"/>
        <a:ext cx="210003" cy="210569"/>
      </dsp:txXfrm>
    </dsp:sp>
    <dsp:sp modelId="{26C0C69A-DD2F-49BE-BEAF-395205255442}">
      <dsp:nvSpPr>
        <dsp:cNvPr id="0" name=""/>
        <dsp:cNvSpPr/>
      </dsp:nvSpPr>
      <dsp:spPr>
        <a:xfrm>
          <a:off x="1985899" y="1192906"/>
          <a:ext cx="1415117" cy="15654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/>
            <a:t>which lowers the concentration of plasma in antioxidants </a:t>
          </a:r>
          <a:endParaRPr lang="en-AU" sz="1600" kern="1200"/>
        </a:p>
      </dsp:txBody>
      <dsp:txXfrm>
        <a:off x="2027346" y="1234353"/>
        <a:ext cx="1332223" cy="1482580"/>
      </dsp:txXfrm>
    </dsp:sp>
    <dsp:sp modelId="{4EAD9D97-700A-4360-92E3-B6A65A043BC2}">
      <dsp:nvSpPr>
        <dsp:cNvPr id="0" name=""/>
        <dsp:cNvSpPr/>
      </dsp:nvSpPr>
      <dsp:spPr>
        <a:xfrm>
          <a:off x="3542529" y="1800169"/>
          <a:ext cx="300004" cy="3509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300" kern="1200"/>
        </a:p>
      </dsp:txBody>
      <dsp:txXfrm>
        <a:off x="3542529" y="1870359"/>
        <a:ext cx="210003" cy="210569"/>
      </dsp:txXfrm>
    </dsp:sp>
    <dsp:sp modelId="{856392EA-E377-4EBF-A48D-71D58C46AAB3}">
      <dsp:nvSpPr>
        <dsp:cNvPr id="0" name=""/>
        <dsp:cNvSpPr/>
      </dsp:nvSpPr>
      <dsp:spPr>
        <a:xfrm>
          <a:off x="3967064" y="1192906"/>
          <a:ext cx="1415117" cy="15654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/>
            <a:t>inhibits  ability to discard damaged proteins, resulting in cataract</a:t>
          </a:r>
          <a:endParaRPr lang="en-AU" sz="1600" kern="1200"/>
        </a:p>
      </dsp:txBody>
      <dsp:txXfrm>
        <a:off x="4008511" y="1234353"/>
        <a:ext cx="1332223" cy="14825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A06A7B-E389-4751-917F-DEC4316AA7D7}" type="datetimeFigureOut">
              <a:rPr lang="en-AU" smtClean="0"/>
              <a:t>28/11/2022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1987F-A8AA-464B-9701-EBB9138D295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61725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/>
              <a:t>A meta-analysis from 17 studies found a 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C1987F-A8AA-464B-9701-EBB9138D2950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2899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74508" y="1916835"/>
            <a:ext cx="8253941" cy="1470025"/>
          </a:xfrm>
        </p:spPr>
        <p:txBody>
          <a:bodyPr>
            <a:noAutofit/>
          </a:bodyPr>
          <a:lstStyle>
            <a:lvl1pPr algn="r">
              <a:defRPr sz="5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PowerPoint </a:t>
            </a:r>
            <a:br>
              <a:rPr lang="en-US"/>
            </a:br>
            <a:r>
              <a:rPr lang="en-US"/>
              <a:t>Template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83499" y="3573016"/>
            <a:ext cx="8534400" cy="694928"/>
          </a:xfrm>
        </p:spPr>
        <p:txBody>
          <a:bodyPr/>
          <a:lstStyle>
            <a:lvl1pPr marL="0" indent="0" algn="r">
              <a:buNone/>
              <a:defRPr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Sub-titles go in here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7A1DE-DC3B-1A46-B789-BFC4DFE6F52E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48D1B-E744-FB43-B6A2-D42037E0A1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9801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7A1DE-DC3B-1A46-B789-BFC4DFE6F52E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48D1B-E744-FB43-B6A2-D42037E0A1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7897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7A1DE-DC3B-1A46-B789-BFC4DFE6F52E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48D1B-E744-FB43-B6A2-D42037E0A1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995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654752" cy="1143000"/>
          </a:xfrm>
        </p:spPr>
        <p:txBody>
          <a:bodyPr/>
          <a:lstStyle>
            <a:lvl1pPr algn="l">
              <a:defRPr sz="40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None/>
              <a:defRPr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chemeClr val="tx2"/>
              </a:buClr>
              <a:buSzPct val="150000"/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chemeClr val="tx2"/>
              </a:buClr>
              <a:buFont typeface="Arial" panose="020B0604020202020204" pitchFamily="34" charset="0"/>
              <a:buChar char="•"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Sub-head in bold</a:t>
            </a:r>
          </a:p>
          <a:p>
            <a:pPr lvl="1"/>
            <a:r>
              <a:rPr lang="en-US"/>
              <a:t>Text without bullets</a:t>
            </a:r>
          </a:p>
          <a:p>
            <a:pPr lvl="2"/>
            <a:r>
              <a:rPr lang="en-US"/>
              <a:t>Style for level 1</a:t>
            </a:r>
          </a:p>
          <a:p>
            <a:pPr lvl="3"/>
            <a:r>
              <a:rPr lang="en-US"/>
              <a:t>Style for level 2</a:t>
            </a:r>
          </a:p>
          <a:p>
            <a:pPr lvl="4"/>
            <a:r>
              <a:rPr lang="en-US"/>
              <a:t>Third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7A1DE-DC3B-1A46-B789-BFC4DFE6F52E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48D1B-E744-FB43-B6A2-D42037E0A1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508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7A1DE-DC3B-1A46-B789-BFC4DFE6F52E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48D1B-E744-FB43-B6A2-D42037E0A1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682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7A1DE-DC3B-1A46-B789-BFC4DFE6F52E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48D1B-E744-FB43-B6A2-D42037E0A1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511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7A1DE-DC3B-1A46-B789-BFC4DFE6F52E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48D1B-E744-FB43-B6A2-D42037E0A1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2884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7A1DE-DC3B-1A46-B789-BFC4DFE6F52E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48D1B-E744-FB43-B6A2-D42037E0A1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416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7A1DE-DC3B-1A46-B789-BFC4DFE6F52E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48D1B-E744-FB43-B6A2-D42037E0A1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243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7A1DE-DC3B-1A46-B789-BFC4DFE6F52E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48D1B-E744-FB43-B6A2-D42037E0A1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5505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7A1DE-DC3B-1A46-B789-BFC4DFE6F52E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48D1B-E744-FB43-B6A2-D42037E0A1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991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7A1DE-DC3B-1A46-B789-BFC4DFE6F52E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48D1B-E744-FB43-B6A2-D42037E0A169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137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who.int/publications/i/item/978924006070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hyperlink" Target="http://www.ncbi.nlm.nih.gov/books/NBK53017/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 picture containing invertebrate, ctenophore&#10;&#10;Description automatically generated">
            <a:extLst>
              <a:ext uri="{FF2B5EF4-FFF2-40B4-BE49-F238E27FC236}">
                <a16:creationId xmlns:a16="http://schemas.microsoft.com/office/drawing/2014/main" id="{C623EEDB-D942-154B-9B1B-19476EFF00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86" y="79001"/>
            <a:ext cx="11963915" cy="6674842"/>
          </a:xfrm>
          <a:prstGeom prst="rect">
            <a:avLst/>
          </a:prstGeom>
          <a:noFill/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56704A3-651A-2276-A6E8-9F7D8756E9C5}"/>
              </a:ext>
            </a:extLst>
          </p:cNvPr>
          <p:cNvSpPr txBox="1">
            <a:spLocks/>
          </p:cNvSpPr>
          <p:nvPr/>
        </p:nvSpPr>
        <p:spPr>
          <a:xfrm>
            <a:off x="241738" y="3065514"/>
            <a:ext cx="7216336" cy="172957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b="1"/>
              <a:t>Tobacco and Vision Loss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38DFC03-CABC-6F47-18D9-EBFDA804D030}"/>
              </a:ext>
            </a:extLst>
          </p:cNvPr>
          <p:cNvSpPr txBox="1">
            <a:spLocks/>
          </p:cNvSpPr>
          <p:nvPr/>
        </p:nvSpPr>
        <p:spPr>
          <a:xfrm>
            <a:off x="241737" y="4498182"/>
            <a:ext cx="7216337" cy="14739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50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400"/>
          </a:p>
          <a:p>
            <a:pPr algn="ctr"/>
            <a:r>
              <a:rPr lang="en-GB" sz="2400"/>
              <a:t>WHO Tobacco Knowledge Summaries </a:t>
            </a:r>
          </a:p>
        </p:txBody>
      </p:sp>
    </p:spTree>
    <p:extLst>
      <p:ext uri="{BB962C8B-B14F-4D97-AF65-F5344CB8AC3E}">
        <p14:creationId xmlns:p14="http://schemas.microsoft.com/office/powerpoint/2010/main" val="213864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EB31B-D6BB-4C46-43F3-23FDF06DB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258" y="274638"/>
            <a:ext cx="9576487" cy="874540"/>
          </a:xfrm>
        </p:spPr>
        <p:txBody>
          <a:bodyPr>
            <a:noAutofit/>
          </a:bodyPr>
          <a:lstStyle/>
          <a:p>
            <a:r>
              <a:rPr lang="en-GB" sz="3200"/>
              <a:t>Other forms of tobacco and their association with vision loss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787C11-239A-D453-31D2-63F10C342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984" y="1544595"/>
            <a:ext cx="10317892" cy="4581571"/>
          </a:xfrm>
        </p:spPr>
        <p:txBody>
          <a:bodyPr>
            <a:normAutofit lnSpcReduction="10000"/>
          </a:bodyPr>
          <a:lstStyle/>
          <a:p>
            <a:r>
              <a:rPr lang="en-US" sz="2400">
                <a:solidFill>
                  <a:srgbClr val="BF9E40"/>
                </a:solidFill>
                <a:effectLst/>
                <a:latin typeface="Helvetica" pitchFamily="2" charset="0"/>
              </a:rPr>
              <a:t>Smokeless tobacco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0">
                <a:latin typeface="Helvetica" pitchFamily="2" charset="0"/>
              </a:rPr>
              <a:t>smokeless form of tobacco associated with development glaucoma (Chennai, India study)</a:t>
            </a:r>
            <a:r>
              <a:rPr lang="en-US" sz="2200" b="0" baseline="30000">
                <a:latin typeface="Helvetica" pitchFamily="2" charset="0"/>
              </a:rPr>
              <a:t>7</a:t>
            </a:r>
            <a:endParaRPr lang="en-US" sz="2200" b="0">
              <a:effectLst/>
              <a:latin typeface="Helvetica" pitchFamily="2" charset="0"/>
            </a:endParaRPr>
          </a:p>
          <a:p>
            <a:r>
              <a:rPr lang="en-US" sz="2400">
                <a:solidFill>
                  <a:srgbClr val="BF9E40"/>
                </a:solidFill>
                <a:effectLst/>
                <a:latin typeface="Helvetica" pitchFamily="2" charset="0"/>
              </a:rPr>
              <a:t>Second-hand smoke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0">
                <a:latin typeface="Helvetica" pitchFamily="2" charset="0"/>
              </a:rPr>
              <a:t>In children found to be associated with choroidal thinning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0">
                <a:latin typeface="Helvetica" pitchFamily="2" charset="0"/>
              </a:rPr>
              <a:t>People living with smoker for at least 5 years are twice as likely to develop AMD</a:t>
            </a:r>
            <a:r>
              <a:rPr lang="en-US" sz="2200" b="0" baseline="30000">
                <a:latin typeface="Helvetica" pitchFamily="2" charset="0"/>
              </a:rPr>
              <a:t>8</a:t>
            </a:r>
            <a:endParaRPr lang="en-US" sz="2200" b="0">
              <a:effectLst/>
              <a:latin typeface="Helvetica" pitchFamily="2" charset="0"/>
            </a:endParaRPr>
          </a:p>
          <a:p>
            <a:r>
              <a:rPr lang="en-US" sz="2400">
                <a:solidFill>
                  <a:srgbClr val="BF9E40"/>
                </a:solidFill>
                <a:effectLst/>
                <a:latin typeface="Helvetica" pitchFamily="2" charset="0"/>
              </a:rPr>
              <a:t>E-cigarettes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0"/>
              <a:t>Dry eyes and instability in tear film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i="1"/>
              <a:t>Studies report incidents of </a:t>
            </a:r>
            <a:r>
              <a:rPr lang="en-US" sz="2000" b="0" i="1">
                <a:effectLst/>
              </a:rPr>
              <a:t>e-cigarette device exploded in the consumer’s mouth, causing chemical burns, decreased visual acuity along with long-term ocular trauma, such as severe corneal lacerations, and ocular tissue damage</a:t>
            </a:r>
            <a:r>
              <a:rPr lang="en-US" sz="1800" b="0" i="1" baseline="30000">
                <a:effectLst/>
              </a:rPr>
              <a:t>9</a:t>
            </a:r>
          </a:p>
          <a:p>
            <a:endParaRPr lang="en-US" sz="2400">
              <a:solidFill>
                <a:srgbClr val="BF9E40"/>
              </a:solidFill>
              <a:effectLst/>
              <a:latin typeface="Helvetica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781A79-6913-26DB-A56A-95001F0ECD12}"/>
              </a:ext>
            </a:extLst>
          </p:cNvPr>
          <p:cNvSpPr txBox="1"/>
          <p:nvPr/>
        </p:nvSpPr>
        <p:spPr>
          <a:xfrm>
            <a:off x="518984" y="5986374"/>
            <a:ext cx="11525379" cy="995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100" baseline="300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en-US" sz="11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Raju P</a:t>
            </a:r>
            <a:r>
              <a:rPr lang="en-US" sz="11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 </a:t>
            </a:r>
            <a:r>
              <a:rPr lang="en-US" sz="11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Influence of tobacco use on cataract development. Br J </a:t>
            </a:r>
            <a:r>
              <a:rPr lang="en-US" sz="110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Ophthalmol</a:t>
            </a:r>
            <a:r>
              <a:rPr lang="en-US" sz="11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2006;90(11):1374–7. doi:10.1136/bjo.2006.097295.</a:t>
            </a:r>
          </a:p>
          <a:p>
            <a:pPr algn="just"/>
            <a:r>
              <a:rPr lang="en-US" sz="1100" baseline="300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en-US" sz="11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Yuan N et al. Association of secondhand smoking exposure with choroidal thinning in children aged 6 to 8 years. JAMA </a:t>
            </a:r>
            <a:r>
              <a:rPr lang="en-US" sz="110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Ophthalmol</a:t>
            </a:r>
            <a:r>
              <a:rPr lang="en-US" sz="11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2019;137(12):1406–14. doi:10.1001/</a:t>
            </a:r>
          </a:p>
          <a:p>
            <a:pPr algn="just"/>
            <a:r>
              <a:rPr lang="en-US" sz="11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jamaophthalmol.2019.4178.</a:t>
            </a:r>
          </a:p>
          <a:p>
            <a:pPr algn="just"/>
            <a:r>
              <a:rPr lang="en-US" sz="1100" baseline="30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en-US" sz="110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Golla</a:t>
            </a:r>
            <a:r>
              <a:rPr lang="en-US" sz="11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et al. Association between e-cigarette use and visual impairment in the United States. Am J </a:t>
            </a:r>
            <a:r>
              <a:rPr lang="en-US" sz="110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Ophthalmol</a:t>
            </a:r>
            <a:r>
              <a:rPr lang="en-US" sz="11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2022;235:229–40. doi:10.1016/j.ajo.2021.09.014.</a:t>
            </a:r>
          </a:p>
          <a:p>
            <a:pPr algn="just"/>
            <a:endParaRPr lang="en-US" sz="1100" baseline="3000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100" baseline="3000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704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elp available if you want to quit smoking | nidirect">
            <a:extLst>
              <a:ext uri="{FF2B5EF4-FFF2-40B4-BE49-F238E27FC236}">
                <a16:creationId xmlns:a16="http://schemas.microsoft.com/office/drawing/2014/main" id="{D0F17603-345E-B524-D1D2-E3C97F3F2D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0" r="3833"/>
          <a:stretch/>
        </p:blipFill>
        <p:spPr bwMode="auto">
          <a:xfrm>
            <a:off x="7716215" y="1157408"/>
            <a:ext cx="2043837" cy="203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2D729A-6E8F-13AF-87AA-6B9B8837A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Stop smoking &amp; tobacco use!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4A3F4-AAE9-B26A-7607-ABFB9650B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205" y="1977082"/>
            <a:ext cx="10179845" cy="3766494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GB" sz="2400" b="0" dirty="0">
                <a:latin typeface="Arial"/>
                <a:cs typeface="Arial"/>
              </a:rPr>
              <a:t>The effects of smoking are reversible! </a:t>
            </a:r>
            <a:endParaRPr lang="en-GB" sz="2400" b="0" dirty="0"/>
          </a:p>
          <a:p>
            <a:endParaRPr lang="en-GB" sz="2400" b="0"/>
          </a:p>
          <a:p>
            <a:r>
              <a:rPr lang="en-GB" sz="2400" b="0" dirty="0">
                <a:latin typeface="Arial"/>
                <a:cs typeface="Arial"/>
              </a:rPr>
              <a:t>Ex-smokers </a:t>
            </a:r>
            <a:endParaRPr lang="en-GB" sz="2400" b="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400" b="0" dirty="0">
                <a:latin typeface="Arial"/>
                <a:cs typeface="Arial"/>
              </a:rPr>
              <a:t>have a lower risk of AMD compared with current smokers (Meta analysis)</a:t>
            </a:r>
            <a:r>
              <a:rPr lang="en-GB" sz="2000" b="0" baseline="30000" dirty="0">
                <a:latin typeface="Arial"/>
                <a:cs typeface="Arial"/>
              </a:rPr>
              <a:t>10</a:t>
            </a:r>
            <a:endParaRPr lang="en-GB" sz="2000" dirty="0">
              <a:latin typeface="Arial"/>
              <a:cs typeface="Arial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400" b="0" dirty="0">
                <a:latin typeface="Arial"/>
                <a:cs typeface="Arial"/>
              </a:rPr>
              <a:t>for at least 20 years reduce their risk of developing AMD to that of a non-smoker</a:t>
            </a:r>
            <a:r>
              <a:rPr lang="en-GB" sz="2000" b="0" baseline="30000" dirty="0">
                <a:latin typeface="Arial"/>
                <a:cs typeface="Arial"/>
              </a:rPr>
              <a:t>11</a:t>
            </a:r>
            <a:endParaRPr lang="en-GB" sz="2000" b="0" dirty="0">
              <a:latin typeface="Arial"/>
              <a:cs typeface="Arial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400" b="0" dirty="0">
                <a:latin typeface="Arial"/>
                <a:cs typeface="Arial"/>
              </a:rPr>
              <a:t>decrease the risk of needing a cataract surgery</a:t>
            </a:r>
            <a:r>
              <a:rPr lang="en-GB" sz="2000" b="0" baseline="30000" dirty="0">
                <a:latin typeface="Arial"/>
                <a:cs typeface="Arial"/>
              </a:rPr>
              <a:t>12</a:t>
            </a:r>
            <a:endParaRPr lang="en-GB" sz="2000" b="0" dirty="0">
              <a:latin typeface="Arial"/>
              <a:cs typeface="Arial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400" b="0" dirty="0">
                <a:latin typeface="Arial"/>
                <a:cs typeface="Arial"/>
              </a:rPr>
              <a:t>lower the risk of other diseases, such as cardiovascular disease and diabetes mellitus, which can lead to vision loss.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A5708D-57ED-BDEB-4701-2B9CD90604B5}"/>
              </a:ext>
            </a:extLst>
          </p:cNvPr>
          <p:cNvSpPr txBox="1"/>
          <p:nvPr/>
        </p:nvSpPr>
        <p:spPr>
          <a:xfrm>
            <a:off x="507205" y="6000750"/>
            <a:ext cx="10579895" cy="1164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aseline="300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US" sz="11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Age-related macular degeneration (AMD). In: (https://www. </a:t>
            </a:r>
            <a:r>
              <a:rPr lang="en-US" sz="110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nei.nih.gov</a:t>
            </a:r>
            <a:r>
              <a:rPr lang="en-US" sz="11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/learn-about-eye-health/eye-conditions-and-diseases/</a:t>
            </a:r>
            <a:r>
              <a:rPr lang="en-US" sz="110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agerelated</a:t>
            </a:r>
            <a:r>
              <a:rPr lang="en-US" sz="11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macular-degeneration, accessed 1 September 2022).</a:t>
            </a:r>
          </a:p>
          <a:p>
            <a:r>
              <a:rPr lang="en-US" sz="1100" baseline="300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11 </a:t>
            </a:r>
            <a:r>
              <a:rPr lang="en-US" sz="11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 Department of Health and Human Services. The health consequences of smoking: 50 years of progress. a report of the Surgeon General, 2014.</a:t>
            </a:r>
          </a:p>
          <a:p>
            <a:r>
              <a:rPr lang="en-US" sz="1100" baseline="30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sz="11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Lindblad BE et al, Smoking cessation and the risk of cataract. JAMA </a:t>
            </a:r>
            <a:r>
              <a:rPr lang="en-US" sz="110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Ophthalmol</a:t>
            </a:r>
            <a:r>
              <a:rPr lang="en-US" sz="11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2014;132(3):253–7. doi:10.1001/</a:t>
            </a:r>
            <a:r>
              <a:rPr lang="en-US" sz="110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jamaophthalmol</a:t>
            </a:r>
            <a:r>
              <a:rPr lang="en-US" sz="11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2013.6669.</a:t>
            </a:r>
          </a:p>
          <a:p>
            <a:endParaRPr lang="en-US" sz="1100" baseline="3000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baseline="3000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122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EB334-AF35-0DE2-2EBA-73FB47D20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Prevention at Population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4A89E-7285-21F0-29C1-6B4E74F52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417638"/>
            <a:ext cx="7329713" cy="4708528"/>
          </a:xfrm>
        </p:spPr>
        <p:txBody>
          <a:bodyPr>
            <a:noAutofit/>
          </a:bodyPr>
          <a:lstStyle/>
          <a:p>
            <a:r>
              <a:rPr lang="en-GB" sz="2200" b="0"/>
              <a:t>Tobacco control advocacy campaigns, educating and informing people about the risk of tobacco smoking and vision loss,</a:t>
            </a:r>
          </a:p>
          <a:p>
            <a:r>
              <a:rPr lang="en-GB" sz="2000"/>
              <a:t>Asks to government</a:t>
            </a:r>
          </a:p>
          <a:p>
            <a:pPr marL="57150" lvl="1" indent="388938">
              <a:buFont typeface="Arial" panose="020B0604020202020204" pitchFamily="34" charset="0"/>
              <a:buChar char="•"/>
              <a:tabLst>
                <a:tab pos="173038" algn="l"/>
              </a:tabLst>
            </a:pPr>
            <a:r>
              <a:rPr lang="en-GB" sz="2000" b="0"/>
              <a:t>Implement WHO Framework Convention on Tobacco Control</a:t>
            </a:r>
          </a:p>
          <a:p>
            <a:pPr marL="57150" lvl="1" indent="388938">
              <a:buFont typeface="Arial" panose="020B0604020202020204" pitchFamily="34" charset="0"/>
              <a:buChar char="•"/>
              <a:tabLst>
                <a:tab pos="173038" algn="l"/>
              </a:tabLst>
            </a:pPr>
            <a:r>
              <a:rPr lang="en-GB" sz="2000" b="0"/>
              <a:t>Raise taxes on tobacco products and</a:t>
            </a:r>
          </a:p>
          <a:p>
            <a:pPr marL="57150" lvl="1" indent="388938">
              <a:buFont typeface="Arial" panose="020B0604020202020204" pitchFamily="34" charset="0"/>
              <a:buChar char="•"/>
              <a:tabLst>
                <a:tab pos="173038" algn="l"/>
              </a:tabLst>
            </a:pPr>
            <a:r>
              <a:rPr lang="en-GB" sz="2000" b="0"/>
              <a:t>Banning the advertisement, promotion and sponsorship of tobacco products</a:t>
            </a:r>
          </a:p>
          <a:p>
            <a:pPr marL="57150" lvl="1" indent="388938">
              <a:buFont typeface="Arial" panose="020B0604020202020204" pitchFamily="34" charset="0"/>
              <a:buChar char="•"/>
              <a:tabLst>
                <a:tab pos="173038" algn="l"/>
              </a:tabLst>
            </a:pPr>
            <a:r>
              <a:rPr lang="en-GB" sz="2000" b="0"/>
              <a:t>Enforcing smoke-free environment, </a:t>
            </a:r>
          </a:p>
          <a:p>
            <a:pPr marL="57150" lvl="1" indent="388938">
              <a:buFont typeface="Arial" panose="020B0604020202020204" pitchFamily="34" charset="0"/>
              <a:buChar char="•"/>
              <a:tabLst>
                <a:tab pos="173038" algn="l"/>
              </a:tabLst>
            </a:pPr>
            <a:r>
              <a:rPr lang="en-GB" sz="2000" b="0"/>
              <a:t>Mass-media campaigns and </a:t>
            </a:r>
          </a:p>
          <a:p>
            <a:pPr marL="57150" lvl="1" indent="388938">
              <a:buFont typeface="Arial" panose="020B0604020202020204" pitchFamily="34" charset="0"/>
              <a:buChar char="•"/>
              <a:tabLst>
                <a:tab pos="173038" algn="l"/>
              </a:tabLst>
            </a:pPr>
            <a:r>
              <a:rPr lang="en-GB" sz="2000" b="0"/>
              <a:t>Ensuring availability of tobacco cessation services</a:t>
            </a:r>
          </a:p>
          <a:p>
            <a:pPr marL="57150" lvl="1" indent="388938">
              <a:buFont typeface="Arial" panose="020B0604020202020204" pitchFamily="34" charset="0"/>
              <a:buChar char="•"/>
              <a:tabLst>
                <a:tab pos="173038" algn="l"/>
              </a:tabLst>
            </a:pPr>
            <a:r>
              <a:rPr lang="en-GB" sz="2000" b="0"/>
              <a:t>Implement WHO Guide for action for Integrated People centred eye care to increase access to eye care services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b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b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b="0"/>
          </a:p>
        </p:txBody>
      </p:sp>
      <p:pic>
        <p:nvPicPr>
          <p:cNvPr id="2050" name="Picture 2" descr="Youth Initiatives - Campaign for Tobacco-Free Kids">
            <a:extLst>
              <a:ext uri="{FF2B5EF4-FFF2-40B4-BE49-F238E27FC236}">
                <a16:creationId xmlns:a16="http://schemas.microsoft.com/office/drawing/2014/main" id="{04DD3100-7F22-61ED-D390-569D5FFA5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729" y="1398588"/>
            <a:ext cx="34925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o-Tobacco Campaign Archives - CANSA - The Cancer Association of South  Africa | CANSA – The Cancer Association of South Africa">
            <a:extLst>
              <a:ext uri="{FF2B5EF4-FFF2-40B4-BE49-F238E27FC236}">
                <a16:creationId xmlns:a16="http://schemas.microsoft.com/office/drawing/2014/main" id="{CCC48196-7566-763A-655B-DD9CBD14E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001" y="3928056"/>
            <a:ext cx="4219828" cy="2198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7703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9084D-82D1-9086-9BE9-0FE226E1E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Prevention at Individual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343B3E-ADF7-E0F4-84E6-93B78584E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79373"/>
            <a:ext cx="9992497" cy="4346793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0"/>
              <a:t>Quit smoking: has immediate benefit- improve blood circulation and lung function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0"/>
              <a:t>Eliminate exposure to second-hand smoking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0"/>
              <a:t>Keep home and work environment completely tobacco-free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0"/>
              <a:t>Maintain your general health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0"/>
              <a:t>Have regular eye tests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b="0"/>
          </a:p>
        </p:txBody>
      </p:sp>
      <p:pic>
        <p:nvPicPr>
          <p:cNvPr id="3074" name="Picture 2" descr="Resources to Help You Quit Smoking | Cancer.Net">
            <a:extLst>
              <a:ext uri="{FF2B5EF4-FFF2-40B4-BE49-F238E27FC236}">
                <a16:creationId xmlns:a16="http://schemas.microsoft.com/office/drawing/2014/main" id="{0725475A-7704-F73F-ED71-3947EBF044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8" b="20923"/>
          <a:stretch/>
        </p:blipFill>
        <p:spPr bwMode="auto">
          <a:xfrm>
            <a:off x="7518400" y="3865831"/>
            <a:ext cx="4673600" cy="2260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3664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FE26E-A5CE-E623-138F-3D01F13F5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0530D-5ACD-05C9-2FE3-22AFE9F746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52368"/>
            <a:ext cx="9473514" cy="4173798"/>
          </a:xfrm>
        </p:spPr>
        <p:txBody>
          <a:bodyPr>
            <a:norm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GB" sz="2000" b="0"/>
              <a:t>Based on the comprehensive literature search for systematic reviews and other articles investigating-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2000"/>
              <a:t>the relationship between tobacco use, exposure to second-hand smoke and vision impairment,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2000"/>
              <a:t>as well as a review of literature on e-cigarette use and its possible association with ocular health.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GB" sz="2000" b="0"/>
              <a:t>by WHO and co-authored and reviewed by the International Agency for the Prevention of Blindness and the University of Newcastle Australia</a:t>
            </a:r>
          </a:p>
        </p:txBody>
      </p:sp>
      <p:pic>
        <p:nvPicPr>
          <p:cNvPr id="4" name="Picture 3" descr="Text, website&#10;&#10;Description automatically generated">
            <a:extLst>
              <a:ext uri="{FF2B5EF4-FFF2-40B4-BE49-F238E27FC236}">
                <a16:creationId xmlns:a16="http://schemas.microsoft.com/office/drawing/2014/main" id="{637A8710-2F32-748A-B9F5-6F87AC2104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32" t="42930" r="21642" b="37933"/>
          <a:stretch/>
        </p:blipFill>
        <p:spPr>
          <a:xfrm>
            <a:off x="0" y="5832388"/>
            <a:ext cx="10775092" cy="97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2050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E8EC2-B76E-19A1-AEB7-FD9962B3A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953705"/>
            <a:ext cx="6266936" cy="1900706"/>
          </a:xfrm>
        </p:spPr>
        <p:txBody>
          <a:bodyPr>
            <a:noAutofit/>
          </a:bodyPr>
          <a:lstStyle/>
          <a:p>
            <a:r>
              <a:rPr lang="en-GB" sz="2800"/>
              <a:t>Find the WHO TKS online at:</a:t>
            </a:r>
            <a:br>
              <a:rPr lang="en-GB" sz="2800"/>
            </a:br>
            <a:br>
              <a:rPr lang="en-GB" sz="2800"/>
            </a:br>
            <a:r>
              <a:rPr lang="en-GB" sz="2800">
                <a:hlinkClick r:id="rId2"/>
              </a:rPr>
              <a:t>https://www.who.int/publications/i/item/9789240060708</a:t>
            </a:r>
            <a:r>
              <a:rPr lang="en-GB" sz="2800"/>
              <a:t> </a:t>
            </a:r>
            <a:br>
              <a:rPr lang="en-GB" sz="2800"/>
            </a:br>
            <a:endParaRPr lang="en-GB" sz="2800"/>
          </a:p>
        </p:txBody>
      </p:sp>
      <p:pic>
        <p:nvPicPr>
          <p:cNvPr id="1026" name="Picture 2" descr="Tobacco and vision loss">
            <a:extLst>
              <a:ext uri="{FF2B5EF4-FFF2-40B4-BE49-F238E27FC236}">
                <a16:creationId xmlns:a16="http://schemas.microsoft.com/office/drawing/2014/main" id="{9A9BAC2F-ED66-8C88-25D2-515821584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138" y="1012549"/>
            <a:ext cx="3423305" cy="483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Qr code&#10;&#10;Description automatically generated">
            <a:extLst>
              <a:ext uri="{FF2B5EF4-FFF2-40B4-BE49-F238E27FC236}">
                <a16:creationId xmlns:a16="http://schemas.microsoft.com/office/drawing/2014/main" id="{D76AAB9F-9181-242B-068B-F80416D2596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1875"/>
          <a:stretch/>
        </p:blipFill>
        <p:spPr>
          <a:xfrm>
            <a:off x="2581804" y="2854411"/>
            <a:ext cx="2584741" cy="261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549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64AA931-8B28-F576-DCDA-B28B913116B7}"/>
              </a:ext>
            </a:extLst>
          </p:cNvPr>
          <p:cNvSpPr txBox="1">
            <a:spLocks/>
          </p:cNvSpPr>
          <p:nvPr/>
        </p:nvSpPr>
        <p:spPr>
          <a:xfrm>
            <a:off x="5266757" y="951470"/>
            <a:ext cx="4791641" cy="201338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4400" b="1">
                <a:solidFill>
                  <a:srgbClr val="002060"/>
                </a:solidFill>
              </a:rPr>
              <a:t>TOBACCO AND VISION LOSS</a:t>
            </a:r>
          </a:p>
          <a:p>
            <a:pPr algn="ctr"/>
            <a:endParaRPr lang="en-GB" sz="4400">
              <a:solidFill>
                <a:srgbClr val="002060"/>
              </a:solidFill>
            </a:endParaRPr>
          </a:p>
          <a:p>
            <a:pPr algn="ctr"/>
            <a:r>
              <a:rPr lang="en-GB" sz="4400">
                <a:solidFill>
                  <a:srgbClr val="002060"/>
                </a:solidFill>
              </a:rPr>
              <a:t>WHO Tobacco Knowledge Summary 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BE98D291-C57B-5625-2A20-43B6636E35DC}"/>
              </a:ext>
            </a:extLst>
          </p:cNvPr>
          <p:cNvSpPr txBox="1">
            <a:spLocks/>
          </p:cNvSpPr>
          <p:nvPr/>
        </p:nvSpPr>
        <p:spPr>
          <a:xfrm>
            <a:off x="5514659" y="3281895"/>
            <a:ext cx="4422337" cy="160598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50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000" b="0">
              <a:solidFill>
                <a:srgbClr val="002060"/>
              </a:solidFill>
            </a:endParaRPr>
          </a:p>
          <a:p>
            <a:pPr algn="ctr"/>
            <a:r>
              <a:rPr lang="en-GB" sz="2000" b="0">
                <a:solidFill>
                  <a:srgbClr val="002060"/>
                </a:solidFill>
              </a:rPr>
              <a:t>World Health Organization</a:t>
            </a:r>
          </a:p>
          <a:p>
            <a:pPr algn="ctr"/>
            <a:r>
              <a:rPr lang="en-GB" sz="2000" b="0">
                <a:solidFill>
                  <a:srgbClr val="002060"/>
                </a:solidFill>
              </a:rPr>
              <a:t>International Agency for the Prevention of Blindness</a:t>
            </a:r>
          </a:p>
          <a:p>
            <a:pPr algn="ctr"/>
            <a:endParaRPr lang="en-GB" sz="2000" b="0">
              <a:solidFill>
                <a:srgbClr val="002060"/>
              </a:solidFill>
            </a:endParaRPr>
          </a:p>
        </p:txBody>
      </p:sp>
      <p:pic>
        <p:nvPicPr>
          <p:cNvPr id="8" name="Picture 2" descr="Tobacco and vision loss">
            <a:extLst>
              <a:ext uri="{FF2B5EF4-FFF2-40B4-BE49-F238E27FC236}">
                <a16:creationId xmlns:a16="http://schemas.microsoft.com/office/drawing/2014/main" id="{139AC231-EBD4-DC7E-E676-5E5E5ED1CC9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26" y="50315"/>
            <a:ext cx="4786470" cy="6757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906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28BB6-1D7F-C0CC-9E7B-7A02303D3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is vision loss?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8F5058-5D34-EDF6-4660-E9F5F2926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04086"/>
            <a:ext cx="10153135" cy="477927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>
                <a:latin typeface="Arial"/>
                <a:cs typeface="Arial"/>
              </a:rPr>
              <a:t>Vision impairment is a major public health issue across the globe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>
                <a:latin typeface="Arial"/>
                <a:cs typeface="Arial"/>
              </a:rPr>
              <a:t>Currently, around 2.2 billion people worldwide have a vision impairment, of those 1 billion could have been prevented or has yet to be addressed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>
                <a:latin typeface="Arial"/>
                <a:cs typeface="Arial"/>
              </a:rPr>
              <a:t>Major cause of vision loss in 2020</a:t>
            </a:r>
            <a:r>
              <a:rPr lang="en-GB" sz="2400" b="0" baseline="30000">
                <a:latin typeface="Arial"/>
                <a:cs typeface="Arial"/>
              </a:rPr>
              <a:t>1</a:t>
            </a:r>
            <a:endParaRPr lang="en-GB" sz="2400" b="0"/>
          </a:p>
          <a:p>
            <a:pPr marL="342900" lvl="1">
              <a:buChar char="•"/>
            </a:pPr>
            <a:r>
              <a:rPr lang="en-GB" sz="2000">
                <a:latin typeface="Arial"/>
                <a:cs typeface="Arial"/>
              </a:rPr>
              <a:t>Uncorrected refractive error</a:t>
            </a:r>
          </a:p>
          <a:p>
            <a:pPr marL="342900" lvl="1">
              <a:buChar char="•"/>
            </a:pPr>
            <a:r>
              <a:rPr lang="en-GB" sz="2000">
                <a:latin typeface="Arial"/>
                <a:cs typeface="Arial"/>
              </a:rPr>
              <a:t>Cataract </a:t>
            </a:r>
            <a:endParaRPr lang="en-GB" sz="2000" b="0"/>
          </a:p>
          <a:p>
            <a:pPr marL="342900" lvl="1">
              <a:buChar char="•"/>
            </a:pPr>
            <a:r>
              <a:rPr lang="en-GB" sz="2000">
                <a:latin typeface="Arial"/>
                <a:cs typeface="Arial"/>
              </a:rPr>
              <a:t>Age-related macular degeneration</a:t>
            </a:r>
            <a:endParaRPr lang="en-GB" sz="2000" b="0"/>
          </a:p>
          <a:p>
            <a:pPr marL="342900" lvl="1">
              <a:buChar char="•"/>
            </a:pPr>
            <a:r>
              <a:rPr lang="en-GB" sz="2000">
                <a:latin typeface="Arial"/>
                <a:cs typeface="Arial"/>
              </a:rPr>
              <a:t>Glaucoma</a:t>
            </a:r>
            <a:endParaRPr lang="en-GB" sz="2000"/>
          </a:p>
          <a:p>
            <a:pPr marL="342900" lvl="1">
              <a:buChar char="•"/>
            </a:pPr>
            <a:r>
              <a:rPr lang="en-GB" sz="2000">
                <a:latin typeface="Arial"/>
                <a:cs typeface="Arial"/>
              </a:rPr>
              <a:t>Diabetic Retinopathy</a:t>
            </a:r>
          </a:p>
          <a:p>
            <a:pPr marL="342900" lvl="1"/>
            <a:endParaRPr lang="en-GB" sz="2000" b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3FF457-E636-7AC6-8338-96598221E9CD}"/>
              </a:ext>
            </a:extLst>
          </p:cNvPr>
          <p:cNvSpPr txBox="1"/>
          <p:nvPr/>
        </p:nvSpPr>
        <p:spPr>
          <a:xfrm>
            <a:off x="1025237" y="6321752"/>
            <a:ext cx="751141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b="0" baseline="30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1100" b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IAPB Vision Atlas, https://</a:t>
            </a:r>
            <a:r>
              <a:rPr lang="en-GB" sz="1100" b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www.iapb.org</a:t>
            </a:r>
            <a:r>
              <a:rPr lang="en-GB" sz="1100" b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/learn/vision-atlas/causes-of-vision-loss/</a:t>
            </a:r>
            <a:endParaRPr lang="en-GB" sz="1100" b="0" baseline="300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097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2B81A-2BDD-EA39-DD1A-13AC09D59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Tobacco use and vision loss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B525BE-8062-CAF3-5D03-3047F0ADE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3"/>
            <a:ext cx="10091351" cy="4525963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0"/>
              <a:t>Nicotine contained in tobacco is highly addictive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0"/>
              <a:t>Tobacco use is a risk factor for the development of vision impairment and blindness</a:t>
            </a:r>
            <a:r>
              <a:rPr lang="en-GB" sz="2400" b="0" baseline="30000"/>
              <a:t>2</a:t>
            </a:r>
            <a:endParaRPr lang="en-GB" sz="2400" b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0"/>
              <a:t>Tobacco use is related to eye conditions like cataract, glaucoma and macular degeneration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b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b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b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b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b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b="0" baseline="300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E41C56-EA14-7EAC-525E-654CC1F7B0C8}"/>
              </a:ext>
            </a:extLst>
          </p:cNvPr>
          <p:cNvSpPr txBox="1"/>
          <p:nvPr/>
        </p:nvSpPr>
        <p:spPr>
          <a:xfrm>
            <a:off x="872836" y="5708567"/>
            <a:ext cx="914400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sz="1100" b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0" baseline="3000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GB" sz="1100" b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b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United States Department of Health and Human Services. How tobacco smoke causes disease: the biology and </a:t>
            </a:r>
            <a:r>
              <a:rPr lang="en-GB" sz="1100" b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behavioral</a:t>
            </a:r>
            <a:r>
              <a:rPr lang="en-GB" sz="1100" b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basis for smoking-attributable disease: a report of the Surgeon General. (https:// </a:t>
            </a:r>
            <a:r>
              <a:rPr lang="en-GB" sz="1100" b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www.ncbi.nlm.nih.gov</a:t>
            </a:r>
            <a:r>
              <a:rPr lang="en-GB" sz="1100" b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/books/NBK53017/)</a:t>
            </a:r>
          </a:p>
        </p:txBody>
      </p:sp>
    </p:spTree>
    <p:extLst>
      <p:ext uri="{BB962C8B-B14F-4D97-AF65-F5344CB8AC3E}">
        <p14:creationId xmlns:p14="http://schemas.microsoft.com/office/powerpoint/2010/main" val="2542236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3C0A6-F480-24DC-1CFA-0CC33FEBC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2163"/>
          </a:xfrm>
        </p:spPr>
        <p:txBody>
          <a:bodyPr/>
          <a:lstStyle/>
          <a:p>
            <a:r>
              <a:rPr lang="en-GB"/>
              <a:t>Forms of Tobacco use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0B29283-DEC6-615B-3C80-00080ABB93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6275386"/>
              </p:ext>
            </p:extLst>
          </p:nvPr>
        </p:nvGraphicFramePr>
        <p:xfrm>
          <a:off x="342901" y="1157288"/>
          <a:ext cx="11615738" cy="545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170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EBDDA-0BB1-280D-AAB6-441BA3D2C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03240"/>
            <a:ext cx="8654752" cy="496887"/>
          </a:xfrm>
        </p:spPr>
        <p:txBody>
          <a:bodyPr>
            <a:normAutofit fontScale="90000"/>
          </a:bodyPr>
          <a:lstStyle/>
          <a:p>
            <a:r>
              <a:rPr lang="en-GB"/>
              <a:t>Pathophysiology of tobacco use in vision loss</a:t>
            </a:r>
            <a:r>
              <a:rPr lang="en-GB" sz="2700" baseline="30000"/>
              <a:t>3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99019F-E859-B58B-0EDD-8C7C53391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985946"/>
            <a:ext cx="10293178" cy="343204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i="1"/>
              <a:t>T</a:t>
            </a:r>
            <a:r>
              <a:rPr lang="en-US" sz="2000" b="0" i="1">
                <a:effectLst/>
              </a:rPr>
              <a:t>obacco smoke also irritates the eyes and worsens dry eye syndrome in smokers and bystanders exposed to second-hand smoke, particularly among contact lenses wearers</a:t>
            </a:r>
            <a:r>
              <a:rPr lang="en-US" sz="1800" b="0" i="1" baseline="30000">
                <a:effectLst/>
              </a:rPr>
              <a:t>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b="0" i="1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GB" sz="2000" b="0" i="1"/>
          </a:p>
          <a:p>
            <a:endParaRPr lang="en-GB" sz="2000" i="1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E054E1F-FD2B-4D17-454B-4DBD050537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846707"/>
              </p:ext>
            </p:extLst>
          </p:nvPr>
        </p:nvGraphicFramePr>
        <p:xfrm>
          <a:off x="1085849" y="771525"/>
          <a:ext cx="9229725" cy="4443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187AF4C-100F-F197-AF31-4DA8D6A4FCD9}"/>
              </a:ext>
            </a:extLst>
          </p:cNvPr>
          <p:cNvSpPr txBox="1"/>
          <p:nvPr/>
        </p:nvSpPr>
        <p:spPr>
          <a:xfrm>
            <a:off x="632604" y="6086475"/>
            <a:ext cx="9942369" cy="837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100" b="0" baseline="30000">
                <a:solidFill>
                  <a:prstClr val="black">
                    <a:lumMod val="65000"/>
                    <a:lumOff val="35000"/>
                  </a:prstClr>
                </a:solidFill>
              </a:rPr>
              <a:t>3 </a:t>
            </a: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 Department of Health and Human Services. How tobacco smoke causes disease: the biology and </a:t>
            </a:r>
            <a:r>
              <a:rPr kumimoji="0" lang="en-GB" sz="11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behavioral</a:t>
            </a: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basis for smoking-attributable disease: a report of the Surgeon General. (https:// </a:t>
            </a: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7"/>
              </a:rPr>
              <a:t>www.ncbi.nlm.nih.gov/books/NBK53017/</a:t>
            </a: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100" b="0" i="0" u="none" strike="noStrike" kern="1200" cap="none" spc="0" normalizeH="0" baseline="3000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 </a:t>
            </a: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Xu L et al. Smoking and the risk of dry eye: a meta-analysis. Int J </a:t>
            </a:r>
            <a:r>
              <a:rPr kumimoji="0" lang="en-GB" sz="11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Ophthalmol</a:t>
            </a: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2016;9(10):1480–6. doi:10.18240/ijo.2016.10.19.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690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9B798-3765-8C48-B5EA-D17D0C06C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/>
              <a:t>Tobacco smoking &amp; Age-related macular degeneration (AMD)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5C8457-71E8-1601-148F-DBBB6AFB86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0" y="1902984"/>
            <a:ext cx="5384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0"/>
              <a:t>Meta-analysis (17 studies)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0"/>
              <a:t>4 x increase risk for neovascular AMD and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0"/>
              <a:t>2 -3 x increase in the risk of atrophic AMD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b="0"/>
          </a:p>
          <a:p>
            <a:pPr marL="0" indent="0">
              <a:buNone/>
            </a:pPr>
            <a:r>
              <a:rPr lang="en-GB" sz="2400" b="0"/>
              <a:t>One study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/>
              <a:t>dose-dependent association with the incidence of neovascular AMD</a:t>
            </a:r>
          </a:p>
          <a:p>
            <a:endParaRPr lang="en-GB" sz="2400" b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0FD81DD-54A2-E7F1-BE7F-54371CA377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0872" y="2153227"/>
            <a:ext cx="4526919" cy="3516804"/>
          </a:xfrm>
          <a:prstGeom prst="roundRect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GB" sz="2800" b="0">
                <a:solidFill>
                  <a:schemeClr val="bg1"/>
                </a:solidFill>
              </a:rPr>
              <a:t>Smoking is the primary modifiable risk factor for the development &amp; progression of AMD</a:t>
            </a:r>
          </a:p>
          <a:p>
            <a:pPr algn="ctr"/>
            <a:endParaRPr lang="en-A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302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90F7D-C2EF-47EE-1765-EB2E5F94C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/>
              <a:t>Tobacco smoking &amp; Cataract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DFECF6-5BF4-99A4-ED85-2F7F191F46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/>
              <a:t>How does smoking cause cataract?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4277F243-07C9-7FF9-3EC7-8BE2871331B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62781145"/>
              </p:ext>
            </p:extLst>
          </p:nvPr>
        </p:nvGraphicFramePr>
        <p:xfrm>
          <a:off x="609600" y="2174875"/>
          <a:ext cx="5386917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3E930E-A3D8-F85C-7851-E8C3B2A996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AU"/>
              <a:t>Increased risk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142957-3442-D95C-098A-193FA7A8494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/>
              <a:t>A</a:t>
            </a:r>
            <a:r>
              <a:rPr lang="en-GB" sz="2400" b="0"/>
              <a:t>ssociation between smoking intensity and cumulative dose of smoking and an increased risk of requiring cataract surgery</a:t>
            </a:r>
          </a:p>
          <a:p>
            <a:pPr marL="0" indent="0">
              <a:buNone/>
            </a:pPr>
            <a:endParaRPr lang="en-GB" sz="2400" b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b="0"/>
              <a:t>Current smokers of more than 15 cigarettes per day had a 42% increased risk of undergoing cataract extraction as compared with never smokers</a:t>
            </a:r>
            <a:r>
              <a:rPr lang="en-GB" sz="2400" b="0" baseline="30000"/>
              <a:t>5</a:t>
            </a:r>
            <a:endParaRPr lang="en-GB" sz="2400" b="0"/>
          </a:p>
          <a:p>
            <a:endParaRPr lang="en-A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F22E1B-E095-1F70-C6F3-FCB831DE66D6}"/>
              </a:ext>
            </a:extLst>
          </p:cNvPr>
          <p:cNvSpPr txBox="1"/>
          <p:nvPr/>
        </p:nvSpPr>
        <p:spPr>
          <a:xfrm>
            <a:off x="448865" y="6321752"/>
            <a:ext cx="1129426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aseline="300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11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Lindblad BE, </a:t>
            </a:r>
            <a:r>
              <a:rPr lang="en-US" sz="110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Håkansson</a:t>
            </a:r>
            <a:r>
              <a:rPr lang="en-US" sz="11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N, </a:t>
            </a:r>
            <a:r>
              <a:rPr lang="en-US" sz="110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Wolk</a:t>
            </a:r>
            <a:r>
              <a:rPr lang="en-US" sz="11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A. Smoking cessation and the risk of cataract. JAMA </a:t>
            </a:r>
            <a:r>
              <a:rPr lang="en-US" sz="110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Ophthalmol</a:t>
            </a:r>
            <a:r>
              <a:rPr lang="en-US" sz="11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2014;132(3):253–7. doi:10.1001/</a:t>
            </a:r>
            <a:r>
              <a:rPr lang="en-US" sz="110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jamaophthalmol</a:t>
            </a:r>
            <a:r>
              <a:rPr lang="en-US" sz="11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1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2013.6669.</a:t>
            </a:r>
          </a:p>
        </p:txBody>
      </p:sp>
    </p:spTree>
    <p:extLst>
      <p:ext uri="{BB962C8B-B14F-4D97-AF65-F5344CB8AC3E}">
        <p14:creationId xmlns:p14="http://schemas.microsoft.com/office/powerpoint/2010/main" val="1853522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9F906-C774-C5EF-5814-FB62CD3B6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/>
              <a:t>Tobacco smoking &amp; Glaucoma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DACA1-D056-420F-FE70-B39A79F26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53514"/>
            <a:ext cx="9658865" cy="427265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/>
              <a:t>In a cohort of smokers followed for 8.5 years, current smokers were found to be at increased risk of developing glaucoma as compared with never smokers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/>
              <a:t>The same study also found a dose–response relationship between the number of cigarette pack-years and glaucoma incidence</a:t>
            </a:r>
            <a:r>
              <a:rPr lang="en-GB" sz="2400" b="0" baseline="30000"/>
              <a:t>6</a:t>
            </a:r>
            <a:endParaRPr lang="en-GB" sz="2400" b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883AE0-6979-50AB-1AE9-9ACF9A42B192}"/>
              </a:ext>
            </a:extLst>
          </p:cNvPr>
          <p:cNvSpPr txBox="1"/>
          <p:nvPr/>
        </p:nvSpPr>
        <p:spPr>
          <a:xfrm>
            <a:off x="609600" y="6152475"/>
            <a:ext cx="997029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aseline="300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11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Pérez-De-</a:t>
            </a:r>
            <a:r>
              <a:rPr lang="en-US" sz="110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Arcelus</a:t>
            </a:r>
            <a:r>
              <a:rPr lang="en-US" sz="11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M, Toledo E, Martínez-González MÁ, Martín-Calvo N, Fernández-Montero A, Moreno-</a:t>
            </a:r>
            <a:r>
              <a:rPr lang="en-US" sz="110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Montañés</a:t>
            </a:r>
            <a:r>
              <a:rPr lang="en-US" sz="11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J. Smoking and incidence of glaucoma: the SUN cohort. Medicine. 2017;96(1):e5761. doi:10.1097/ MD.0000000000005761.</a:t>
            </a:r>
          </a:p>
        </p:txBody>
      </p:sp>
    </p:spTree>
    <p:extLst>
      <p:ext uri="{BB962C8B-B14F-4D97-AF65-F5344CB8AC3E}">
        <p14:creationId xmlns:p14="http://schemas.microsoft.com/office/powerpoint/2010/main" val="4235264000"/>
      </p:ext>
    </p:extLst>
  </p:cSld>
  <p:clrMapOvr>
    <a:masterClrMapping/>
  </p:clrMapOvr>
</p:sld>
</file>

<file path=ppt/theme/theme1.xml><?xml version="1.0" encoding="utf-8"?>
<a:theme xmlns:a="http://schemas.openxmlformats.org/drawingml/2006/main" name="IAPB_PPT_Template-16by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617E2228B6514091F015D6AB9216D8" ma:contentTypeVersion="16" ma:contentTypeDescription="Create a new document." ma:contentTypeScope="" ma:versionID="c8345db0e19f80e7de8e5aca5ab1d538">
  <xsd:schema xmlns:xsd="http://www.w3.org/2001/XMLSchema" xmlns:xs="http://www.w3.org/2001/XMLSchema" xmlns:p="http://schemas.microsoft.com/office/2006/metadata/properties" xmlns:ns2="151420ab-5a08-470b-9772-25551df2f287" xmlns:ns3="8dc4a511-b4cc-4049-9280-7f6add7a3bef" xmlns:ns4="924e03da-392b-40b7-a690-9be2b37efc8d" targetNamespace="http://schemas.microsoft.com/office/2006/metadata/properties" ma:root="true" ma:fieldsID="2fc74f745396803cbf51dc32c197ddb8" ns2:_="" ns3:_="" ns4:_="">
    <xsd:import namespace="151420ab-5a08-470b-9772-25551df2f287"/>
    <xsd:import namespace="8dc4a511-b4cc-4049-9280-7f6add7a3bef"/>
    <xsd:import namespace="924e03da-392b-40b7-a690-9be2b37efc8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1420ab-5a08-470b-9772-25551df2f2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abd7073-03bb-4f5f-ae43-47e02b55ae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c4a511-b4cc-4049-9280-7f6add7a3be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4e03da-392b-40b7-a690-9be2b37efc8d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9585e438-57ae-481d-8ee0-f4f209248b91}" ma:internalName="TaxCatchAll" ma:showField="CatchAllData" ma:web="924e03da-392b-40b7-a690-9be2b37efc8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24e03da-392b-40b7-a690-9be2b37efc8d" xsi:nil="true"/>
    <lcf76f155ced4ddcb4097134ff3c332f xmlns="151420ab-5a08-470b-9772-25551df2f28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87A3235-AA44-4A6A-A6FC-2FEC6BBD1147}">
  <ds:schemaRefs>
    <ds:schemaRef ds:uri="151420ab-5a08-470b-9772-25551df2f287"/>
    <ds:schemaRef ds:uri="8dc4a511-b4cc-4049-9280-7f6add7a3bef"/>
    <ds:schemaRef ds:uri="924e03da-392b-40b7-a690-9be2b37efc8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945BD4C-73C4-47A5-AA0C-6D4499490AF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05AE4A5-E1EE-4BE0-90F0-77476C424C89}">
  <ds:schemaRefs>
    <ds:schemaRef ds:uri="151420ab-5a08-470b-9772-25551df2f287"/>
    <ds:schemaRef ds:uri="8dc4a511-b4cc-4049-9280-7f6add7a3bef"/>
    <ds:schemaRef ds:uri="924e03da-392b-40b7-a690-9be2b37efc8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IAPB_PPT_Template-16by9</Template>
  <TotalTime>0</TotalTime>
  <Words>1311</Words>
  <Application>Microsoft Macintosh PowerPoint</Application>
  <PresentationFormat>Widescreen</PresentationFormat>
  <Paragraphs>121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Helvetica</vt:lpstr>
      <vt:lpstr>Wingdings</vt:lpstr>
      <vt:lpstr>IAPB_PPT_Template-16by9</vt:lpstr>
      <vt:lpstr>PowerPoint Presentation</vt:lpstr>
      <vt:lpstr>PowerPoint Presentation</vt:lpstr>
      <vt:lpstr>What is vision loss?</vt:lpstr>
      <vt:lpstr>Tobacco use and vision loss</vt:lpstr>
      <vt:lpstr>Forms of Tobacco use</vt:lpstr>
      <vt:lpstr>Pathophysiology of tobacco use in vision loss3</vt:lpstr>
      <vt:lpstr>Tobacco smoking &amp; Age-related macular degeneration (AMD)</vt:lpstr>
      <vt:lpstr>Tobacco smoking &amp; Cataract</vt:lpstr>
      <vt:lpstr>Tobacco smoking &amp; Glaucoma</vt:lpstr>
      <vt:lpstr>Other forms of tobacco and their association with vision loss</vt:lpstr>
      <vt:lpstr>Stop smoking &amp; tobacco use!</vt:lpstr>
      <vt:lpstr>Prevention at Population level</vt:lpstr>
      <vt:lpstr>Prevention at Individual level</vt:lpstr>
      <vt:lpstr>PowerPoint Presentation</vt:lpstr>
      <vt:lpstr>Find the WHO TKS online at:  https://www.who.int/publications/i/item/9789240060708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Tobacco and Vision Loss</dc:title>
  <dc:creator>Junu Shrestha</dc:creator>
  <cp:lastModifiedBy>Junu Shrestha</cp:lastModifiedBy>
  <cp:revision>11</cp:revision>
  <dcterms:created xsi:type="dcterms:W3CDTF">2022-11-10T09:53:01Z</dcterms:created>
  <dcterms:modified xsi:type="dcterms:W3CDTF">2022-11-28T05:32:55Z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0x010100EA617E2228B6514091F015D6AB9216D8</vt:lpwstr>
  </property>
  <property fmtid="{D5CDD505-2E9C-101B-9397-08002B2CF9AE}" pid="3" name="MediaServiceImageTags">
    <vt:lpwstr/>
  </property>
</Properties>
</file>