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955" r:id="rId4"/>
  </p:sldMasterIdLst>
  <p:notesMasterIdLst>
    <p:notesMasterId r:id="rId16"/>
  </p:notesMasterIdLst>
  <p:handoutMasterIdLst>
    <p:handoutMasterId r:id="rId17"/>
  </p:handoutMasterIdLst>
  <p:sldIdLst>
    <p:sldId id="273" r:id="rId5"/>
    <p:sldId id="272" r:id="rId6"/>
    <p:sldId id="262" r:id="rId7"/>
    <p:sldId id="258" r:id="rId8"/>
    <p:sldId id="260" r:id="rId9"/>
    <p:sldId id="261" r:id="rId10"/>
    <p:sldId id="267" r:id="rId11"/>
    <p:sldId id="268" r:id="rId12"/>
    <p:sldId id="269" r:id="rId13"/>
    <p:sldId id="271" r:id="rId14"/>
    <p:sldId id="266" r:id="rId15"/>
  </p:sldIdLst>
  <p:sldSz cx="12192000" cy="6858000"/>
  <p:notesSz cx="6858000" cy="9144000"/>
  <p:embeddedFontLst>
    <p:embeddedFont>
      <p:font typeface="Montserrat" pitchFamily="2" charset="77"/>
      <p:regular r:id="rId18"/>
      <p:bold r:id="rId19"/>
    </p:embeddedFont>
    <p:embeddedFont>
      <p:font typeface="Montserrat ExtraBold" pitchFamily="2" charset="77"/>
      <p:bold r:id="rId20"/>
    </p:embeddedFont>
    <p:embeddedFont>
      <p:font typeface="Montserrat Light" pitchFamily="2" charset="77"/>
      <p:regular r:id="rId21"/>
    </p:embeddedFont>
    <p:embeddedFont>
      <p:font typeface="Montserrat Medium" pitchFamily="2" charset="77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1942"/>
    <a:srgbClr val="FD9D24"/>
    <a:srgbClr val="F69E24"/>
    <a:srgbClr val="A31642"/>
    <a:srgbClr val="004280"/>
    <a:srgbClr val="DC1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/>
    <p:restoredTop sz="90408"/>
  </p:normalViewPr>
  <p:slideViewPr>
    <p:cSldViewPr snapToGrid="0">
      <p:cViewPr varScale="1">
        <p:scale>
          <a:sx n="115" d="100"/>
          <a:sy n="115" d="100"/>
        </p:scale>
        <p:origin x="10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1D9CF4-C43E-D23F-DBC8-B3F5B79B27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ontserrat Light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3DB03-BDBF-4862-F1AA-83A5E3D499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32DF6-1DBE-424E-8AE1-2356E41F42BD}" type="datetimeFigureOut">
              <a:rPr lang="en-US" smtClean="0">
                <a:latin typeface="Montserrat Light" pitchFamily="2" charset="77"/>
              </a:rPr>
              <a:t>3/29/24</a:t>
            </a:fld>
            <a:endParaRPr lang="en-US" dirty="0">
              <a:latin typeface="Montserrat Light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6CE11-E561-7347-300A-8CD9A1F0BF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ontserrat Light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DDAB7-FD8D-0ED2-DD4B-6B273F3F6E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AEE87-E1D7-5542-925B-454C3522ACD8}" type="slidenum">
              <a:rPr lang="en-US" smtClean="0">
                <a:latin typeface="Montserrat Light" pitchFamily="2" charset="77"/>
              </a:rPr>
              <a:t>‹#›</a:t>
            </a:fld>
            <a:endParaRPr lang="en-U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8561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E6E85-3BA8-2149-AA19-07811781826E}" type="datetimeFigureOut">
              <a:rPr lang="en-US" smtClean="0"/>
              <a:t>3/29/24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296A5-03B7-1749-904C-84F4B20B7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7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PowerPoint template can be used by all 2030 IN SIGHT LIVE Speakers.</a:t>
            </a:r>
          </a:p>
          <a:p>
            <a:r>
              <a:rPr lang="en-GB" dirty="0"/>
              <a:t>Slide 2 offers guidance on how to ensure your slides are accessible </a:t>
            </a:r>
          </a:p>
          <a:p>
            <a:r>
              <a:rPr lang="en-GB" dirty="0"/>
              <a:t>Slide 3 covers guidance on ensuring the branding and formatting of the presentation is consistent and remains accessible.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296A5-03B7-1749-904C-84F4B20B7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91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296A5-03B7-1749-904C-84F4B20B7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296A5-03B7-1749-904C-84F4B20B7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27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296A5-03B7-1749-904C-84F4B20B7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2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296A5-03B7-1749-904C-84F4B20B7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60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296A5-03B7-1749-904C-84F4B20B7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4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6296A5-03B7-1749-904C-84F4B20B7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6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6E82C4-9215-3750-3E6B-A10C69FAFDC6}"/>
              </a:ext>
            </a:extLst>
          </p:cNvPr>
          <p:cNvSpPr/>
          <p:nvPr userDrawn="1"/>
        </p:nvSpPr>
        <p:spPr>
          <a:xfrm>
            <a:off x="0" y="-59375"/>
            <a:ext cx="12192000" cy="6917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2326" y="1278480"/>
            <a:ext cx="7819547" cy="2387600"/>
          </a:xfrm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Montserrat ExtraBold" pitchFamily="2" charset="77"/>
                <a:cs typeface="Al Nile" pitchFamily="2" charset="-78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2326" y="3758155"/>
            <a:ext cx="7819547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8585BE-D6E5-6DD4-6C97-F36A3E0051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594" y="4097108"/>
            <a:ext cx="2145138" cy="2259242"/>
          </a:xfrm>
          <a:prstGeom prst="rect">
            <a:avLst/>
          </a:prstGeom>
        </p:spPr>
      </p:pic>
      <p:pic>
        <p:nvPicPr>
          <p:cNvPr id="9" name="Picture 8" descr="A yellow banner with black text&#10;&#10;Description automatically generated">
            <a:extLst>
              <a:ext uri="{FF2B5EF4-FFF2-40B4-BE49-F238E27FC236}">
                <a16:creationId xmlns:a16="http://schemas.microsoft.com/office/drawing/2014/main" id="{5C654189-7907-B8CC-2F14-EE9E499E8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54" y="-59375"/>
            <a:ext cx="2014818" cy="24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8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2F12-95A4-AB30-EEE5-EBA6B7CB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34" y="487044"/>
            <a:ext cx="9870440" cy="839793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rgbClr val="004280"/>
                </a:solidFill>
                <a:latin typeface="Montserrat Extra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03D3BD-1136-240E-36DA-59E415604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4912" y="390781"/>
            <a:ext cx="796054" cy="8397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DBAE4-4B28-BA36-C9B8-CD157E13A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34" y="1666240"/>
            <a:ext cx="5362566" cy="419529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 descr="A blu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1EE71A1A-758C-6951-0EAA-506803D12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5013" y="6142762"/>
            <a:ext cx="763253" cy="39187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752A487-84D6-6908-A578-81446605C41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48402" y="1664742"/>
            <a:ext cx="4566510" cy="419529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8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2F12-95A4-AB30-EEE5-EBA6B7CB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34" y="487044"/>
            <a:ext cx="9870440" cy="839793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rgbClr val="004280"/>
                </a:solidFill>
                <a:latin typeface="Montserrat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03D3BD-1136-240E-36DA-59E415604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4912" y="390781"/>
            <a:ext cx="796054" cy="839793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1EE71A1A-758C-6951-0EAA-506803D12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5013" y="6142762"/>
            <a:ext cx="763253" cy="39187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752A487-84D6-6908-A578-81446605C41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81034" y="1664742"/>
            <a:ext cx="4573896" cy="419529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792085-6ED0-90F7-5293-6F76615A3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346" y="1666240"/>
            <a:ext cx="5362566" cy="419529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6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oute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03D3BD-1136-240E-36DA-59E4156041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4912" y="390781"/>
            <a:ext cx="796054" cy="839793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1EE71A1A-758C-6951-0EAA-506803D12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5013" y="6142762"/>
            <a:ext cx="763253" cy="391879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2789DD9-A82C-5F9F-5F82-69BAE791EBB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373414" y="2650491"/>
            <a:ext cx="9461599" cy="114426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3200" b="0" i="0" baseline="0">
                <a:solidFill>
                  <a:schemeClr val="accent2"/>
                </a:solidFill>
                <a:latin typeface="Montserrat ExtraBold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D55894B-7238-3ED3-59F1-C07E80C83523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701415" y="3994914"/>
            <a:ext cx="4789170" cy="391879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547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2FD8B1-2393-F64E-A9EA-BCE1A5E976D2}"/>
              </a:ext>
            </a:extLst>
          </p:cNvPr>
          <p:cNvSpPr/>
          <p:nvPr userDrawn="1"/>
        </p:nvSpPr>
        <p:spPr>
          <a:xfrm>
            <a:off x="0" y="-59375"/>
            <a:ext cx="12192000" cy="6917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870E6-04B0-979F-2712-0BD964702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5013" y="6142437"/>
            <a:ext cx="763253" cy="3947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13CA68-0627-C80D-CDBE-6EF101F532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20500" y="396704"/>
            <a:ext cx="796054" cy="838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EE3335-4A9E-85BF-8971-343040D4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34" y="487044"/>
            <a:ext cx="9870440" cy="839793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F1C3B-C47B-F902-4E50-05810A46B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34" y="1666240"/>
            <a:ext cx="9870440" cy="41952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00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26702D-D0BD-AD13-E42B-A1A109897868}"/>
              </a:ext>
            </a:extLst>
          </p:cNvPr>
          <p:cNvSpPr/>
          <p:nvPr userDrawn="1"/>
        </p:nvSpPr>
        <p:spPr>
          <a:xfrm>
            <a:off x="0" y="-59375"/>
            <a:ext cx="12192000" cy="6917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F81B4-6DC0-BBFF-FEA0-6A6163C50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23854" y="4845131"/>
            <a:ext cx="7901049" cy="545853"/>
          </a:xfrm>
          <a:solidFill>
            <a:schemeClr val="accent3"/>
          </a:solidFill>
        </p:spPr>
        <p:txBody>
          <a:bodyPr anchor="b">
            <a:normAutofit/>
          </a:bodyPr>
          <a:lstStyle>
            <a:lvl1pPr algn="r">
              <a:defRPr sz="3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B07E0-49C3-A2B7-6FC6-F8A80563A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7413" y="5436434"/>
            <a:ext cx="7287491" cy="68363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B613FE-EA3F-E4F4-4395-E47B81ACB4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38594" y="4097108"/>
            <a:ext cx="2145138" cy="2259242"/>
          </a:xfrm>
          <a:prstGeom prst="rect">
            <a:avLst/>
          </a:prstGeom>
        </p:spPr>
      </p:pic>
      <p:pic>
        <p:nvPicPr>
          <p:cNvPr id="7" name="Picture 6" descr="A yellow banner with black text&#10;&#10;Description automatically generated">
            <a:extLst>
              <a:ext uri="{FF2B5EF4-FFF2-40B4-BE49-F238E27FC236}">
                <a16:creationId xmlns:a16="http://schemas.microsoft.com/office/drawing/2014/main" id="{87AB4FC3-2F14-E242-7FBB-B0C866B1E3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54" y="-59375"/>
            <a:ext cx="2014818" cy="24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72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621A2A-B052-485C-D84E-38C5C7454333}"/>
              </a:ext>
            </a:extLst>
          </p:cNvPr>
          <p:cNvSpPr/>
          <p:nvPr userDrawn="1"/>
        </p:nvSpPr>
        <p:spPr>
          <a:xfrm>
            <a:off x="0" y="-59375"/>
            <a:ext cx="12192000" cy="6917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94332E-982F-2498-6627-8C96C6EB2A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5013" y="6142437"/>
            <a:ext cx="763253" cy="3947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644838-E55C-DEF4-4838-413A0768C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820500" y="396006"/>
            <a:ext cx="796053" cy="839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D7F91B-8C87-BE5F-B3C0-4E302FA1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34" y="487044"/>
            <a:ext cx="9870440" cy="839793"/>
          </a:xfrm>
        </p:spPr>
        <p:txBody>
          <a:bodyPr anchor="t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600C4C-4ECB-2310-5AD7-BCC585A7B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34" y="1666240"/>
            <a:ext cx="9870440" cy="419529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6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722" y="365125"/>
            <a:ext cx="10013391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722" y="1825625"/>
            <a:ext cx="10013391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31017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1913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80E9E9-1720-B4CF-3133-FD4E374D39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4912" y="390781"/>
            <a:ext cx="796054" cy="839793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49858CF-E27A-0D54-A2E4-8DC6C26770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5013" y="6142762"/>
            <a:ext cx="763253" cy="3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1AF-7203-474F-A736-A492322E18B5}" type="datetimeFigureOut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235-75DF-6847-8CDF-762FB68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78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1AF-7203-474F-A736-A492322E18B5}" type="datetimeFigureOut">
              <a:rPr lang="en-US" smtClean="0"/>
              <a:t>3/29/24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235-75DF-6847-8CDF-762FB68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0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1AF-7203-474F-A736-A492322E18B5}" type="datetimeFigureOut">
              <a:rPr lang="en-US" smtClean="0"/>
              <a:t>3/29/24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235-75DF-6847-8CDF-762FB68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5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1AF-7203-474F-A736-A492322E18B5}" type="datetimeFigureOut">
              <a:rPr lang="en-US" smtClean="0"/>
              <a:t>3/29/24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235-75DF-6847-8CDF-762FB68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A1AF-7203-474F-A736-A492322E18B5}" type="datetimeFigureOut">
              <a:rPr lang="en-US" smtClean="0"/>
              <a:t>3/29/24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235-75DF-6847-8CDF-762FB68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0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2ED588-90B0-F752-9A4D-4797F5F6DA0D}"/>
              </a:ext>
            </a:extLst>
          </p:cNvPr>
          <p:cNvSpPr/>
          <p:nvPr userDrawn="1"/>
        </p:nvSpPr>
        <p:spPr>
          <a:xfrm>
            <a:off x="5347252" y="-59375"/>
            <a:ext cx="6844748" cy="6917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235-75DF-6847-8CDF-762FB68E980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442FF0-DFE7-4342-72E2-3AB595641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2898" y="6430486"/>
            <a:ext cx="577273" cy="294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65FC2D-F6A9-885F-6D23-477593B39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3090" r="33766"/>
          <a:stretch/>
        </p:blipFill>
        <p:spPr>
          <a:xfrm rot="16200000">
            <a:off x="8632272" y="2850626"/>
            <a:ext cx="6297381" cy="596127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27433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1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A6A56B-7623-EBE0-EEEB-87B6C1196292}"/>
              </a:ext>
            </a:extLst>
          </p:cNvPr>
          <p:cNvSpPr/>
          <p:nvPr userDrawn="1"/>
        </p:nvSpPr>
        <p:spPr>
          <a:xfrm>
            <a:off x="0" y="-59375"/>
            <a:ext cx="12192000" cy="6917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00421-3A07-37E5-516A-10D50C80AE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20282" y="493236"/>
            <a:ext cx="1554039" cy="1636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97445E-F4EF-7ED2-D155-9392DBB4FF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7267" y="5725174"/>
            <a:ext cx="720069" cy="374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63FBB5-AB62-FEF1-F6F8-DBE9628ED3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269" r="375"/>
          <a:stretch/>
        </p:blipFill>
        <p:spPr>
          <a:xfrm>
            <a:off x="0" y="6363169"/>
            <a:ext cx="12192000" cy="425178"/>
          </a:xfrm>
          <a:prstGeom prst="rect">
            <a:avLst/>
          </a:prstGeom>
        </p:spPr>
      </p:pic>
      <p:pic>
        <p:nvPicPr>
          <p:cNvPr id="12" name="Picture 11" descr="A black and orange diamond pattern&#10;&#10;Description automatically generated">
            <a:extLst>
              <a:ext uri="{FF2B5EF4-FFF2-40B4-BE49-F238E27FC236}">
                <a16:creationId xmlns:a16="http://schemas.microsoft.com/office/drawing/2014/main" id="{01E7F3C7-67E5-8535-4277-BED306FA5C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0" y="2864223"/>
            <a:ext cx="2477182" cy="325584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A36DCF3-F6E7-C8A5-E282-6D2658C543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6289" y="3234741"/>
            <a:ext cx="8680239" cy="1210425"/>
          </a:xfrm>
          <a:noFill/>
        </p:spPr>
        <p:txBody>
          <a:bodyPr anchor="b">
            <a:normAutofit/>
          </a:bodyPr>
          <a:lstStyle>
            <a:lvl1pPr algn="l">
              <a:defRPr sz="3200" b="0" i="0" baseline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1B1E754-2534-C5FB-8ADA-758B94EE3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591" y="4819876"/>
            <a:ext cx="7287491" cy="521558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7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722" y="365125"/>
            <a:ext cx="10279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722" y="1825625"/>
            <a:ext cx="102795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172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DA1AF-7203-474F-A736-A492322E18B5}" type="datetimeFigureOut">
              <a:rPr lang="en-US" smtClean="0"/>
              <a:t>3/29/24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410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80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2235-75DF-6847-8CDF-762FB68E9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649" r:id="rId14"/>
    <p:sldLayoutId id="214748366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accent2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E3F0C-DDFA-F25B-04FA-8957C8BE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F1A2566-9B9D-BA63-C40F-15E982239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2326" y="1278480"/>
            <a:ext cx="7819547" cy="2387600"/>
          </a:xfrm>
        </p:spPr>
        <p:txBody>
          <a:bodyPr>
            <a:normAutofit/>
          </a:bodyPr>
          <a:lstStyle/>
          <a:p>
            <a:r>
              <a:rPr lang="en-US" dirty="0"/>
              <a:t>2030 IN SIGHT LIVE</a:t>
            </a:r>
            <a:br>
              <a:rPr lang="en-US" dirty="0"/>
            </a:br>
            <a:r>
              <a:rPr lang="en-US" dirty="0"/>
              <a:t>Mexico Template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E864B39F-3182-2B47-F295-73F69E5D2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2326" y="3758155"/>
            <a:ext cx="7819547" cy="1655762"/>
          </a:xfrm>
        </p:spPr>
        <p:txBody>
          <a:bodyPr/>
          <a:lstStyle/>
          <a:p>
            <a:r>
              <a:rPr lang="en-US" dirty="0"/>
              <a:t>Slides 2 &amp; 3 can be used as a branding and accessibility guide</a:t>
            </a:r>
          </a:p>
          <a:p>
            <a:r>
              <a:rPr lang="en-US" dirty="0"/>
              <a:t>Template slides start from slide 4</a:t>
            </a:r>
          </a:p>
        </p:txBody>
      </p:sp>
    </p:spTree>
    <p:extLst>
      <p:ext uri="{BB962C8B-B14F-4D97-AF65-F5344CB8AC3E}">
        <p14:creationId xmlns:p14="http://schemas.microsoft.com/office/powerpoint/2010/main" val="1372019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F114087-C0A3-2FF6-F51D-4D390C6F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04B006-BDB7-9AFC-9FE0-7D0C0FC29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9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31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84212-A403-BDDB-3554-319327BC8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A3BE-E9F2-22B0-4093-5099F5CA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Accessible PPT creation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3F6818D-5911-E3CF-1C66-32A4A4778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1600"/>
              </a:spcBef>
            </a:pPr>
            <a:r>
              <a:rPr lang="en-IN" sz="2400" b="1" dirty="0">
                <a:solidFill>
                  <a:schemeClr val="accent2"/>
                </a:solidFill>
              </a:rPr>
              <a:t>Slide Layout: </a:t>
            </a:r>
            <a:r>
              <a:rPr lang="en-IN" sz="2400" dirty="0"/>
              <a:t>Please use built-in slide layouts provided by PowerPoint.</a:t>
            </a:r>
          </a:p>
          <a:p>
            <a:pPr>
              <a:spcBef>
                <a:spcPts val="1600"/>
              </a:spcBef>
            </a:pPr>
            <a:r>
              <a:rPr lang="en-IN" sz="2400" b="1" dirty="0">
                <a:solidFill>
                  <a:schemeClr val="accent2"/>
                </a:solidFill>
              </a:rPr>
              <a:t>Font and Text: </a:t>
            </a:r>
            <a:r>
              <a:rPr lang="en-IN" sz="2400" dirty="0"/>
              <a:t>Use clear, easy-to-read fonts such as Arial, Calibri, or Verdana.</a:t>
            </a:r>
          </a:p>
          <a:p>
            <a:pPr>
              <a:spcBef>
                <a:spcPts val="1600"/>
              </a:spcBef>
            </a:pPr>
            <a:r>
              <a:rPr lang="en-IN" sz="2400" b="1" dirty="0" err="1">
                <a:solidFill>
                  <a:schemeClr val="accent2"/>
                </a:solidFill>
              </a:rPr>
              <a:t>Color</a:t>
            </a:r>
            <a:r>
              <a:rPr lang="en-IN" sz="2400" b="1" dirty="0">
                <a:solidFill>
                  <a:schemeClr val="accent2"/>
                </a:solidFill>
              </a:rPr>
              <a:t> and Contrast: </a:t>
            </a:r>
            <a:r>
              <a:rPr lang="en-IN" sz="2400" dirty="0"/>
              <a:t>Please use high contrast between text and background </a:t>
            </a:r>
            <a:r>
              <a:rPr lang="en-IN" sz="2400" dirty="0" err="1"/>
              <a:t>colors</a:t>
            </a:r>
            <a:r>
              <a:rPr lang="en-IN" sz="2400" dirty="0"/>
              <a:t> to improve readability.</a:t>
            </a:r>
          </a:p>
          <a:p>
            <a:pPr>
              <a:spcBef>
                <a:spcPts val="1600"/>
              </a:spcBef>
            </a:pPr>
            <a:r>
              <a:rPr lang="en-IN" sz="2400" b="1" dirty="0">
                <a:solidFill>
                  <a:schemeClr val="accent2"/>
                </a:solidFill>
              </a:rPr>
              <a:t>Images and Graphics: </a:t>
            </a:r>
            <a:r>
              <a:rPr lang="en-IN" sz="2400" dirty="0"/>
              <a:t>Kindly include descriptive alt text for all images and graphics used in the presentation.</a:t>
            </a:r>
          </a:p>
          <a:p>
            <a:pPr>
              <a:spcBef>
                <a:spcPts val="1600"/>
              </a:spcBef>
            </a:pPr>
            <a:r>
              <a:rPr lang="en-IN" sz="2400" b="1" dirty="0">
                <a:solidFill>
                  <a:schemeClr val="accent2"/>
                </a:solidFill>
              </a:rPr>
              <a:t>Audio and Video: </a:t>
            </a:r>
            <a:r>
              <a:rPr lang="en-IN" sz="2400" dirty="0"/>
              <a:t>Provide captions or transcripts for audio and video content.</a:t>
            </a:r>
          </a:p>
          <a:p>
            <a:pPr>
              <a:spcBef>
                <a:spcPts val="1600"/>
              </a:spcBef>
            </a:pPr>
            <a:r>
              <a:rPr lang="en-IN" sz="2400" b="1" dirty="0">
                <a:solidFill>
                  <a:schemeClr val="accent2"/>
                </a:solidFill>
              </a:rPr>
              <a:t>Testing: </a:t>
            </a:r>
            <a:r>
              <a:rPr lang="en-IN" sz="2400" dirty="0"/>
              <a:t>You can test the accessibility of your presentation using built-in accessibility checkers in PowerPoint.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5058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44DB2-DFED-6E09-18CE-00E65E1E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Typeface and color used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928D05-A26F-DBDD-D411-AFB00D7FF0B2}"/>
              </a:ext>
            </a:extLst>
          </p:cNvPr>
          <p:cNvSpPr txBox="1">
            <a:spLocks/>
          </p:cNvSpPr>
          <p:nvPr/>
        </p:nvSpPr>
        <p:spPr>
          <a:xfrm>
            <a:off x="692041" y="1805244"/>
            <a:ext cx="5118515" cy="1689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Title: </a:t>
            </a:r>
          </a:p>
          <a:p>
            <a:pPr marL="0" indent="0">
              <a:buNone/>
            </a:pPr>
            <a:r>
              <a:rPr lang="en-IN" sz="2000" dirty="0">
                <a:solidFill>
                  <a:srgbClr val="1A1238"/>
                </a:solidFill>
                <a:effectLst/>
              </a:rPr>
              <a:t>Typography</a:t>
            </a:r>
            <a:r>
              <a:rPr lang="en-US" sz="2000" b="1" dirty="0"/>
              <a:t> - </a:t>
            </a:r>
            <a:r>
              <a:rPr lang="en-US" sz="2000" b="1" dirty="0">
                <a:solidFill>
                  <a:schemeClr val="accent2"/>
                </a:solidFill>
                <a:latin typeface="Montserrat ExtraBold" pitchFamily="2" charset="77"/>
              </a:rPr>
              <a:t>Montserrat (Extra Bold) </a:t>
            </a:r>
          </a:p>
          <a:p>
            <a:pPr marL="0" indent="0">
              <a:buNone/>
            </a:pPr>
            <a:r>
              <a:rPr lang="en-US" sz="2000" dirty="0"/>
              <a:t>Text size - 32</a:t>
            </a:r>
          </a:p>
          <a:p>
            <a:pPr marL="0" indent="0">
              <a:buNone/>
            </a:pPr>
            <a:r>
              <a:rPr lang="en-US" sz="2000" dirty="0"/>
              <a:t>Color - </a:t>
            </a:r>
            <a:r>
              <a:rPr lang="en-IN" sz="2000" dirty="0">
                <a:solidFill>
                  <a:srgbClr val="1A1238"/>
                </a:solidFill>
                <a:effectLst/>
              </a:rPr>
              <a:t>#004280 (IAPB Blue)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0CDEA3-BBF8-E238-19AE-DA52E536AF23}"/>
              </a:ext>
            </a:extLst>
          </p:cNvPr>
          <p:cNvSpPr txBox="1">
            <a:spLocks/>
          </p:cNvSpPr>
          <p:nvPr/>
        </p:nvSpPr>
        <p:spPr>
          <a:xfrm>
            <a:off x="5881651" y="1805244"/>
            <a:ext cx="4466681" cy="1689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Body: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2000" dirty="0">
                <a:solidFill>
                  <a:srgbClr val="1A1238"/>
                </a:solidFill>
                <a:effectLst/>
              </a:rPr>
              <a:t>Typography</a:t>
            </a:r>
            <a:r>
              <a:rPr lang="en-US" sz="2000" b="1" dirty="0"/>
              <a:t> - </a:t>
            </a:r>
            <a:r>
              <a:rPr lang="en-US" sz="2000" dirty="0"/>
              <a:t>Calibri (body)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Text size - 24</a:t>
            </a:r>
          </a:p>
          <a:p>
            <a:pPr marL="0" indent="0">
              <a:buNone/>
            </a:pPr>
            <a:r>
              <a:rPr lang="en-US" sz="2000" dirty="0"/>
              <a:t>Color - </a:t>
            </a:r>
            <a:r>
              <a:rPr lang="en-IN" sz="2000" dirty="0">
                <a:solidFill>
                  <a:srgbClr val="1A1238"/>
                </a:solidFill>
                <a:effectLst/>
              </a:rPr>
              <a:t>#000000 (Black)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B4D95B-DBBB-20DC-A274-7C1A24529046}"/>
              </a:ext>
            </a:extLst>
          </p:cNvPr>
          <p:cNvSpPr txBox="1">
            <a:spLocks/>
          </p:cNvSpPr>
          <p:nvPr/>
        </p:nvSpPr>
        <p:spPr>
          <a:xfrm>
            <a:off x="692041" y="4055996"/>
            <a:ext cx="4466681" cy="350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b="1" dirty="0" err="1">
                <a:solidFill>
                  <a:srgbClr val="1A1238"/>
                </a:solidFill>
                <a:effectLst/>
                <a:latin typeface="Montserrat" pitchFamily="2" charset="77"/>
              </a:rPr>
              <a:t>Color</a:t>
            </a:r>
            <a:r>
              <a:rPr lang="en-IN" sz="2000" b="1" dirty="0">
                <a:solidFill>
                  <a:srgbClr val="1A1238"/>
                </a:solidFill>
                <a:effectLst/>
                <a:latin typeface="Montserrat" pitchFamily="2" charset="77"/>
              </a:rPr>
              <a:t> Palette</a:t>
            </a:r>
          </a:p>
        </p:txBody>
      </p:sp>
      <p:sp>
        <p:nvSpPr>
          <p:cNvPr id="7" name="Rectangle 6" descr="Burgundy color rectangle">
            <a:extLst>
              <a:ext uri="{FF2B5EF4-FFF2-40B4-BE49-F238E27FC236}">
                <a16:creationId xmlns:a16="http://schemas.microsoft.com/office/drawing/2014/main" id="{A1699F91-C9FA-A18E-E9FD-11ED6A3C4B26}"/>
              </a:ext>
            </a:extLst>
          </p:cNvPr>
          <p:cNvSpPr/>
          <p:nvPr/>
        </p:nvSpPr>
        <p:spPr>
          <a:xfrm>
            <a:off x="760621" y="4772905"/>
            <a:ext cx="1622977" cy="59503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Light" pitchFamily="2" charset="77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2004B4-3F0D-57D1-948C-27293315431C}"/>
              </a:ext>
            </a:extLst>
          </p:cNvPr>
          <p:cNvSpPr txBox="1"/>
          <p:nvPr/>
        </p:nvSpPr>
        <p:spPr>
          <a:xfrm>
            <a:off x="760621" y="5598002"/>
            <a:ext cx="16229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>
                <a:effectLst/>
                <a:latin typeface="Montserrat" pitchFamily="2" charset="77"/>
              </a:rPr>
              <a:t>#A21942</a:t>
            </a:r>
          </a:p>
          <a:p>
            <a:pPr algn="ctr"/>
            <a:r>
              <a:rPr lang="en-IN" sz="1400">
                <a:effectLst/>
                <a:latin typeface="Montserrat" pitchFamily="2" charset="77"/>
              </a:rPr>
              <a:t>Hero </a:t>
            </a:r>
            <a:r>
              <a:rPr lang="en-IN" sz="1400" err="1">
                <a:effectLst/>
                <a:latin typeface="Montserrat" pitchFamily="2" charset="77"/>
              </a:rPr>
              <a:t>Color</a:t>
            </a:r>
            <a:endParaRPr lang="en-IN" sz="1400">
              <a:effectLst/>
              <a:latin typeface="Montserrat" pitchFamily="2" charset="77"/>
            </a:endParaRPr>
          </a:p>
          <a:p>
            <a:pPr algn="ctr"/>
            <a:r>
              <a:rPr lang="en-IN" sz="1400">
                <a:effectLst/>
                <a:latin typeface="Montserrat" pitchFamily="2" charset="77"/>
              </a:rPr>
              <a:t>Burgundy</a:t>
            </a:r>
          </a:p>
        </p:txBody>
      </p:sp>
      <p:sp>
        <p:nvSpPr>
          <p:cNvPr id="10" name="Rectangle 9" descr="Blue color rectangle">
            <a:extLst>
              <a:ext uri="{FF2B5EF4-FFF2-40B4-BE49-F238E27FC236}">
                <a16:creationId xmlns:a16="http://schemas.microsoft.com/office/drawing/2014/main" id="{A359A71E-6405-9985-78D8-F827E2E533F0}"/>
              </a:ext>
            </a:extLst>
          </p:cNvPr>
          <p:cNvSpPr/>
          <p:nvPr/>
        </p:nvSpPr>
        <p:spPr>
          <a:xfrm>
            <a:off x="2972676" y="4775676"/>
            <a:ext cx="1622977" cy="595035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Light" pitchFamily="2" charset="77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AD2AE7-1DA2-4B3F-157E-50CDDA6CB413}"/>
              </a:ext>
            </a:extLst>
          </p:cNvPr>
          <p:cNvSpPr txBox="1"/>
          <p:nvPr/>
        </p:nvSpPr>
        <p:spPr>
          <a:xfrm>
            <a:off x="3057538" y="5598002"/>
            <a:ext cx="14532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>
                <a:effectLst/>
                <a:latin typeface="Montserrat" pitchFamily="2" charset="77"/>
              </a:rPr>
              <a:t>#004280</a:t>
            </a:r>
          </a:p>
          <a:p>
            <a:pPr algn="ctr"/>
            <a:r>
              <a:rPr lang="en-IN" sz="1400">
                <a:effectLst/>
                <a:latin typeface="Montserrat" pitchFamily="2" charset="77"/>
              </a:rPr>
              <a:t>IAPB blue</a:t>
            </a:r>
          </a:p>
        </p:txBody>
      </p:sp>
      <p:sp>
        <p:nvSpPr>
          <p:cNvPr id="18" name="Rectangle 17" descr="Yellow color rectangle">
            <a:extLst>
              <a:ext uri="{FF2B5EF4-FFF2-40B4-BE49-F238E27FC236}">
                <a16:creationId xmlns:a16="http://schemas.microsoft.com/office/drawing/2014/main" id="{6C7417CA-43EF-15D1-E215-50A05AFC29E6}"/>
              </a:ext>
            </a:extLst>
          </p:cNvPr>
          <p:cNvSpPr/>
          <p:nvPr/>
        </p:nvSpPr>
        <p:spPr>
          <a:xfrm>
            <a:off x="5206016" y="4775676"/>
            <a:ext cx="1622977" cy="595035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Montserrat Light" pitchFamily="2" charset="77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475593-0C49-0B38-8E46-3CC750F588B5}"/>
              </a:ext>
            </a:extLst>
          </p:cNvPr>
          <p:cNvSpPr txBox="1"/>
          <p:nvPr/>
        </p:nvSpPr>
        <p:spPr>
          <a:xfrm>
            <a:off x="5042783" y="5598002"/>
            <a:ext cx="18535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>
                <a:effectLst/>
                <a:latin typeface="Montserrat" pitchFamily="2" charset="77"/>
              </a:rPr>
              <a:t>#FD9D24</a:t>
            </a:r>
          </a:p>
          <a:p>
            <a:pPr algn="ctr"/>
            <a:r>
              <a:rPr lang="en-IN" sz="1400">
                <a:effectLst/>
                <a:latin typeface="Montserrat" pitchFamily="2" charset="77"/>
              </a:rPr>
              <a:t>Accent </a:t>
            </a:r>
            <a:r>
              <a:rPr lang="en-IN" sz="1400" err="1">
                <a:effectLst/>
                <a:latin typeface="Montserrat" pitchFamily="2" charset="77"/>
              </a:rPr>
              <a:t>color</a:t>
            </a:r>
            <a:r>
              <a:rPr lang="en-IN" sz="1400">
                <a:effectLst/>
                <a:latin typeface="Montserrat" pitchFamily="2" charset="77"/>
              </a:rPr>
              <a:t>/</a:t>
            </a:r>
          </a:p>
          <a:p>
            <a:pPr algn="ctr"/>
            <a:r>
              <a:rPr lang="en-IN" sz="1400">
                <a:effectLst/>
                <a:latin typeface="Montserrat" pitchFamily="2" charset="77"/>
              </a:rPr>
              <a:t>Golden Yellow</a:t>
            </a:r>
          </a:p>
        </p:txBody>
      </p:sp>
      <p:pic>
        <p:nvPicPr>
          <p:cNvPr id="8" name="Picture 7" descr="A screenshot of a color chart&#10;&#10;Description automatically generated">
            <a:extLst>
              <a:ext uri="{FF2B5EF4-FFF2-40B4-BE49-F238E27FC236}">
                <a16:creationId xmlns:a16="http://schemas.microsoft.com/office/drawing/2014/main" id="{0BA7B306-F855-519B-0456-64864FD33E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" t="2" r="7996" b="50770"/>
          <a:stretch/>
        </p:blipFill>
        <p:spPr>
          <a:xfrm>
            <a:off x="8544434" y="5429251"/>
            <a:ext cx="1750604" cy="1313071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918E3456-BDD3-82FA-AFC1-09AD1B05F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991" y="4173943"/>
            <a:ext cx="3886200" cy="10202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85727B-EE75-A01C-CA63-44CBC7ADFE96}"/>
              </a:ext>
            </a:extLst>
          </p:cNvPr>
          <p:cNvSpPr/>
          <p:nvPr/>
        </p:nvSpPr>
        <p:spPr>
          <a:xfrm>
            <a:off x="9262681" y="5687917"/>
            <a:ext cx="519401" cy="246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782B52-DBF9-707A-7FE3-A597509621B8}"/>
              </a:ext>
            </a:extLst>
          </p:cNvPr>
          <p:cNvCxnSpPr>
            <a:cxnSpLocks/>
          </p:cNvCxnSpPr>
          <p:nvPr/>
        </p:nvCxnSpPr>
        <p:spPr>
          <a:xfrm>
            <a:off x="11243313" y="5023667"/>
            <a:ext cx="0" cy="954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22FC731-D0D9-64D8-AC43-05A6001A5022}"/>
              </a:ext>
            </a:extLst>
          </p:cNvPr>
          <p:cNvCxnSpPr/>
          <p:nvPr/>
        </p:nvCxnSpPr>
        <p:spPr>
          <a:xfrm flipH="1">
            <a:off x="10429064" y="5973452"/>
            <a:ext cx="8142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5F7E000-1594-E05C-0A30-40DB68FAAC32}"/>
              </a:ext>
            </a:extLst>
          </p:cNvPr>
          <p:cNvSpPr txBox="1">
            <a:spLocks/>
          </p:cNvSpPr>
          <p:nvPr/>
        </p:nvSpPr>
        <p:spPr>
          <a:xfrm>
            <a:off x="8114991" y="3774860"/>
            <a:ext cx="3886200" cy="324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400" b="1" dirty="0">
                <a:solidFill>
                  <a:srgbClr val="1A1238"/>
                </a:solidFill>
                <a:effectLst/>
              </a:rPr>
              <a:t>Find </a:t>
            </a:r>
            <a:r>
              <a:rPr lang="en-AU" sz="1400" b="1" dirty="0">
                <a:solidFill>
                  <a:srgbClr val="1A1238"/>
                </a:solidFill>
              </a:rPr>
              <a:t>the Mexico </a:t>
            </a:r>
            <a:r>
              <a:rPr lang="en-AU" sz="1400" b="1" dirty="0" err="1">
                <a:solidFill>
                  <a:srgbClr val="1A1238"/>
                </a:solidFill>
              </a:rPr>
              <a:t>color</a:t>
            </a:r>
            <a:r>
              <a:rPr lang="en-AU" sz="1400" b="1" dirty="0">
                <a:solidFill>
                  <a:srgbClr val="1A1238"/>
                </a:solidFill>
              </a:rPr>
              <a:t> palette in the Design tab</a:t>
            </a:r>
            <a:endParaRPr lang="en-IN" sz="1200" dirty="0">
              <a:solidFill>
                <a:srgbClr val="1A1238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642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E3F0C-DDFA-F25B-04FA-8957C8BE3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01ED10-A422-762C-86D9-BC8F11100370}"/>
              </a:ext>
            </a:extLst>
          </p:cNvPr>
          <p:cNvSpPr/>
          <p:nvPr/>
        </p:nvSpPr>
        <p:spPr>
          <a:xfrm>
            <a:off x="600991" y="767847"/>
            <a:ext cx="1710114" cy="108747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>
                <a:ln>
                  <a:noFill/>
                </a:ln>
                <a:effectLst/>
                <a:uFillTx/>
                <a:latin typeface="Montserrat Medium" pitchFamily="2" charset="77"/>
                <a:ea typeface="Helvetica Light"/>
                <a:cs typeface="Helvetica Light"/>
                <a:sym typeface="Helvetica Light"/>
              </a:rPr>
              <a:t>YOUR LOGO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CC7821D-F23E-4A64-4D65-BCE28CB5508D}"/>
              </a:ext>
            </a:extLst>
          </p:cNvPr>
          <p:cNvSpPr txBox="1">
            <a:spLocks/>
          </p:cNvSpPr>
          <p:nvPr/>
        </p:nvSpPr>
        <p:spPr>
          <a:xfrm>
            <a:off x="1185916" y="3264634"/>
            <a:ext cx="9303999" cy="133854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n-US" sz="2000" dirty="0">
              <a:latin typeface="Montserrat ExtraBold" pitchFamily="2" charset="77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C3019A7-6C74-C356-F373-8559D0886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289" y="3234741"/>
            <a:ext cx="8680239" cy="1210425"/>
          </a:xfrm>
        </p:spPr>
        <p:txBody>
          <a:bodyPr>
            <a:normAutofit/>
          </a:bodyPr>
          <a:lstStyle/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 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37BE253-5287-D283-677C-AA2BFA5B7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591" y="4819876"/>
            <a:ext cx="7287491" cy="521558"/>
          </a:xfrm>
        </p:spPr>
        <p:txBody>
          <a:bodyPr>
            <a:normAutofit/>
          </a:bodyPr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2174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B43836-F7F8-889E-5381-96C04156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22" y="365125"/>
            <a:ext cx="10013391" cy="1325563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B3E2CC-D002-5954-645A-730863B52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22" y="1825625"/>
            <a:ext cx="10013391" cy="4351338"/>
          </a:xfrm>
        </p:spPr>
        <p:txBody>
          <a:bodyPr>
            <a:normAutofit/>
          </a:bodyPr>
          <a:lstStyle/>
          <a:p>
            <a:r>
              <a:rPr lang="en-US" dirty="0"/>
              <a:t>Body: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004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466FA04-F5BA-3224-E119-521F41C8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B8BE8A-AC5D-1BB8-D918-BD4847157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3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19F9-264D-861A-F9D5-1B56D718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ADE-8D08-D32A-B7A9-F55D6EAF0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CDDDB44-5A53-4606-5B27-F201D20E92AB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7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2FDD-1FA9-AAB0-8109-DDE03031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0621A8-A08B-53ED-FB45-A6AC0AA49FE7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7E733-BF08-372C-3AF6-558B89649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8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555A577-4B54-D5CB-5AE6-1D3DC50CEFC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373414" y="2650491"/>
            <a:ext cx="9461599" cy="1144269"/>
          </a:xfrm>
        </p:spPr>
        <p:txBody>
          <a:bodyPr>
            <a:normAutofit/>
          </a:bodyPr>
          <a:lstStyle/>
          <a:p>
            <a:r>
              <a:rPr lang="en-US"/>
              <a:t>Some interesting Quote</a:t>
            </a:r>
          </a:p>
          <a:p>
            <a:r>
              <a:rPr lang="en-US"/>
              <a:t>Eye care for all …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82F156-8688-8B08-7743-5322A944D1F7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701415" y="3994914"/>
            <a:ext cx="4789170" cy="391879"/>
          </a:xfrm>
        </p:spPr>
        <p:txBody>
          <a:bodyPr>
            <a:normAutofit lnSpcReduction="10000"/>
          </a:bodyPr>
          <a:lstStyle/>
          <a:p>
            <a:r>
              <a:rPr lang="en-US"/>
              <a:t>Someone special</a:t>
            </a:r>
          </a:p>
        </p:txBody>
      </p:sp>
    </p:spTree>
    <p:extLst>
      <p:ext uri="{BB962C8B-B14F-4D97-AF65-F5344CB8AC3E}">
        <p14:creationId xmlns:p14="http://schemas.microsoft.com/office/powerpoint/2010/main" val="1234266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Mexic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21941"/>
      </a:accent1>
      <a:accent2>
        <a:srgbClr val="004180"/>
      </a:accent2>
      <a:accent3>
        <a:srgbClr val="FD9D24"/>
      </a:accent3>
      <a:accent4>
        <a:srgbClr val="26BDE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B3872DD1FD8C4BB7AC9B0754EFE8E1" ma:contentTypeVersion="18" ma:contentTypeDescription="Create a new document." ma:contentTypeScope="" ma:versionID="98498876dc2aba44da4cca41efb6fcc6">
  <xsd:schema xmlns:xsd="http://www.w3.org/2001/XMLSchema" xmlns:xs="http://www.w3.org/2001/XMLSchema" xmlns:p="http://schemas.microsoft.com/office/2006/metadata/properties" xmlns:ns2="5861ad7c-18b5-4c05-969c-14ee1f32000f" xmlns:ns3="b8eda1c6-edaa-48f0-a8d9-ec641f5335be" targetNamespace="http://schemas.microsoft.com/office/2006/metadata/properties" ma:root="true" ma:fieldsID="c97f2af07a99322b614f4dfe2259f91c" ns2:_="" ns3:_="">
    <xsd:import namespace="5861ad7c-18b5-4c05-969c-14ee1f32000f"/>
    <xsd:import namespace="b8eda1c6-edaa-48f0-a8d9-ec641f5335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1ad7c-18b5-4c05-969c-14ee1f3200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abd7073-03bb-4f5f-ae43-47e02b55ae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da1c6-edaa-48f0-a8d9-ec641f5335b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15b4db-0137-4dc4-88a5-c61e7f15e51b}" ma:internalName="TaxCatchAll" ma:showField="CatchAllData" ma:web="b8eda1c6-edaa-48f0-a8d9-ec641f5335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61ad7c-18b5-4c05-969c-14ee1f32000f">
      <Terms xmlns="http://schemas.microsoft.com/office/infopath/2007/PartnerControls"/>
    </lcf76f155ced4ddcb4097134ff3c332f>
    <TaxCatchAll xmlns="b8eda1c6-edaa-48f0-a8d9-ec641f5335be" xsi:nil="true"/>
  </documentManagement>
</p:properties>
</file>

<file path=customXml/itemProps1.xml><?xml version="1.0" encoding="utf-8"?>
<ds:datastoreItem xmlns:ds="http://schemas.openxmlformats.org/officeDocument/2006/customXml" ds:itemID="{6D1BC077-3CFC-41EC-8906-D4CE0027A40E}">
  <ds:schemaRefs>
    <ds:schemaRef ds:uri="5861ad7c-18b5-4c05-969c-14ee1f32000f"/>
    <ds:schemaRef ds:uri="b8eda1c6-edaa-48f0-a8d9-ec641f5335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96DAA83-821A-4F24-B131-72BB730DEF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D521F3-140D-492F-B680-700A125C1A04}">
  <ds:schemaRefs>
    <ds:schemaRef ds:uri="5861ad7c-18b5-4c05-969c-14ee1f32000f"/>
    <ds:schemaRef ds:uri="b8eda1c6-edaa-48f0-a8d9-ec641f5335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107</TotalTime>
  <Words>349</Words>
  <Application>Microsoft Macintosh PowerPoint</Application>
  <PresentationFormat>Widescreen</PresentationFormat>
  <Paragraphs>48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Montserrat ExtraBold</vt:lpstr>
      <vt:lpstr>Calibri</vt:lpstr>
      <vt:lpstr>Montserrat Light</vt:lpstr>
      <vt:lpstr>Arial</vt:lpstr>
      <vt:lpstr>Montserrat</vt:lpstr>
      <vt:lpstr>Montserrat Medium</vt:lpstr>
      <vt:lpstr>Office 2013 - 2022 Theme</vt:lpstr>
      <vt:lpstr>2030 IN SIGHT LIVE Mexico Template</vt:lpstr>
      <vt:lpstr>Accessible PPT creation</vt:lpstr>
      <vt:lpstr>Typeface and color used</vt:lpstr>
      <vt:lpstr>Title line 1 Title line 2 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Ishwarya Teeparthi</dc:creator>
  <cp:lastModifiedBy>Emi Riquezes</cp:lastModifiedBy>
  <cp:revision>28</cp:revision>
  <dcterms:created xsi:type="dcterms:W3CDTF">2024-01-10T06:24:43Z</dcterms:created>
  <dcterms:modified xsi:type="dcterms:W3CDTF">2024-03-29T10:22:46Z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0x010100A7B3872DD1FD8C4BB7AC9B0754EFE8E1</vt:lpwstr>
  </property>
</Properties>
</file>