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55" r:id="rId4"/>
  </p:sldMasterIdLst>
  <p:notesMasterIdLst>
    <p:notesMasterId r:id="rId16"/>
  </p:notesMasterIdLst>
  <p:handoutMasterIdLst>
    <p:handoutMasterId r:id="rId17"/>
  </p:handoutMasterIdLst>
  <p:sldIdLst>
    <p:sldId id="273" r:id="rId5"/>
    <p:sldId id="272" r:id="rId6"/>
    <p:sldId id="262" r:id="rId7"/>
    <p:sldId id="258" r:id="rId8"/>
    <p:sldId id="260" r:id="rId9"/>
    <p:sldId id="261" r:id="rId10"/>
    <p:sldId id="267" r:id="rId11"/>
    <p:sldId id="268" r:id="rId12"/>
    <p:sldId id="269" r:id="rId13"/>
    <p:sldId id="271" r:id="rId14"/>
    <p:sldId id="266" r:id="rId15"/>
  </p:sldIdLst>
  <p:sldSz cx="12192000" cy="6858000"/>
  <p:notesSz cx="6858000" cy="9144000"/>
  <p:embeddedFontLst>
    <p:embeddedFont>
      <p:font typeface="Montserrat" pitchFamily="2" charset="77"/>
      <p:regular r:id="rId18"/>
      <p:bold r:id="rId19"/>
    </p:embeddedFont>
    <p:embeddedFont>
      <p:font typeface="Montserrat ExtraBold" pitchFamily="2" charset="77"/>
      <p:bold r:id="rId20"/>
    </p:embeddedFont>
    <p:embeddedFont>
      <p:font typeface="Montserrat Light" pitchFamily="2" charset="77"/>
      <p:regular r:id="rId21"/>
    </p:embeddedFont>
    <p:embeddedFont>
      <p:font typeface="Montserrat Medium" pitchFamily="2" charset="77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942"/>
    <a:srgbClr val="FD9D24"/>
    <a:srgbClr val="F69E24"/>
    <a:srgbClr val="A31642"/>
    <a:srgbClr val="004280"/>
    <a:srgbClr val="DC1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1973"/>
  </p:normalViewPr>
  <p:slideViewPr>
    <p:cSldViewPr snapToGrid="0">
      <p:cViewPr varScale="1">
        <p:scale>
          <a:sx n="117" d="100"/>
          <a:sy n="117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D9CF4-C43E-D23F-DBC8-B3F5B79B27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 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3DB03-BDBF-4862-F1AA-83A5E3D49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2DF6-1DBE-424E-8AE1-2356E41F42BD}" type="datetimeFigureOut">
              <a:rPr lang="en-US" smtClean="0">
                <a:latin typeface="Montserrat Light" pitchFamily="2" charset="77"/>
              </a:rPr>
              <a:t>3/29/24</a:t>
            </a:fld>
            <a:endParaRPr lang="en-US" dirty="0">
              <a:latin typeface="Montserrat 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6CE11-E561-7347-300A-8CD9A1F0BF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DDAB7-FD8D-0ED2-DD4B-6B273F3F6E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EE87-E1D7-5542-925B-454C3522ACD8}" type="slidenum">
              <a:rPr lang="en-US" smtClean="0">
                <a:latin typeface="Montserrat Light" pitchFamily="2" charset="77"/>
              </a:rPr>
              <a:t>‹#›</a:t>
            </a:fld>
            <a:endParaRPr lang="en-U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561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6E85-3BA8-2149-AA19-07811781826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96A5-03B7-1749-904C-84F4B20B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plantilla</a:t>
            </a:r>
            <a:r>
              <a:rPr lang="en-GB" dirty="0"/>
              <a:t> de PowerPoint </a:t>
            </a:r>
            <a:r>
              <a:rPr lang="en-GB" dirty="0" err="1"/>
              <a:t>puede</a:t>
            </a:r>
            <a:r>
              <a:rPr lang="en-GB" dirty="0"/>
              <a:t> ser </a:t>
            </a:r>
            <a:r>
              <a:rPr lang="en-GB" dirty="0" err="1"/>
              <a:t>utilizada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oradores</a:t>
            </a:r>
            <a:r>
              <a:rPr lang="en-GB" dirty="0"/>
              <a:t> de 2030 IN SIGHT LIVE</a:t>
            </a:r>
          </a:p>
          <a:p>
            <a:r>
              <a:rPr lang="en-GB" dirty="0"/>
              <a:t>La diapositive </a:t>
            </a:r>
            <a:r>
              <a:rPr lang="en-GB" dirty="0" err="1"/>
              <a:t>número</a:t>
            </a:r>
            <a:r>
              <a:rPr lang="en-GB" dirty="0"/>
              <a:t> 2 </a:t>
            </a:r>
            <a:r>
              <a:rPr lang="en-GB" dirty="0" err="1"/>
              <a:t>ofrece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guía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hacer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presentación</a:t>
            </a:r>
            <a:r>
              <a:rPr lang="en-GB" dirty="0"/>
              <a:t> </a:t>
            </a:r>
            <a:r>
              <a:rPr lang="en-GB" dirty="0" err="1"/>
              <a:t>accesible</a:t>
            </a:r>
            <a:endParaRPr lang="en-GB" dirty="0"/>
          </a:p>
          <a:p>
            <a:r>
              <a:rPr lang="en-GB" dirty="0"/>
              <a:t>La diapositive </a:t>
            </a:r>
            <a:r>
              <a:rPr lang="en-GB" dirty="0" err="1"/>
              <a:t>número</a:t>
            </a:r>
            <a:r>
              <a:rPr lang="en-GB" dirty="0"/>
              <a:t> 3 </a:t>
            </a:r>
            <a:r>
              <a:rPr lang="en-GB" dirty="0" err="1"/>
              <a:t>ofrece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guía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la </a:t>
            </a:r>
            <a:r>
              <a:rPr lang="en-GB" dirty="0" err="1"/>
              <a:t>utilización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elementos</a:t>
            </a:r>
            <a:r>
              <a:rPr lang="en-GB" dirty="0"/>
              <a:t> de </a:t>
            </a:r>
            <a:r>
              <a:rPr lang="en-GB" dirty="0" err="1"/>
              <a:t>diseño</a:t>
            </a:r>
            <a:r>
              <a:rPr lang="en-GB" dirty="0"/>
              <a:t> para </a:t>
            </a:r>
            <a:r>
              <a:rPr lang="en-GB" dirty="0" err="1"/>
              <a:t>asegurar</a:t>
            </a:r>
            <a:r>
              <a:rPr lang="en-GB" dirty="0"/>
              <a:t> que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presentación</a:t>
            </a:r>
            <a:r>
              <a:rPr lang="en-GB" dirty="0"/>
              <a:t> sea </a:t>
            </a:r>
            <a:r>
              <a:rPr lang="en-GB" dirty="0" err="1"/>
              <a:t>uniforme</a:t>
            </a:r>
            <a:r>
              <a:rPr lang="en-GB" dirty="0"/>
              <a:t> </a:t>
            </a:r>
            <a:r>
              <a:rPr lang="en-GB" dirty="0" err="1"/>
              <a:t>visualmente</a:t>
            </a:r>
            <a:r>
              <a:rPr lang="en-GB" dirty="0"/>
              <a:t> y </a:t>
            </a:r>
            <a:r>
              <a:rPr lang="en-GB" dirty="0" err="1"/>
              <a:t>permanezca</a:t>
            </a:r>
            <a:r>
              <a:rPr lang="en-GB" dirty="0"/>
              <a:t>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7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F9D542-8C12-9C61-3A4D-C30BDD9467FD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326" y="1278480"/>
            <a:ext cx="7819547" cy="2387600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Montserrat ExtraBold" pitchFamily="2" charset="77"/>
                <a:cs typeface="Al Nile" pitchFamily="2" charset="-78"/>
              </a:defRPr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2326" y="3758155"/>
            <a:ext cx="7819547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585BE-D6E5-6DD4-6C97-F36A3E005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594" y="4097108"/>
            <a:ext cx="2145138" cy="2259242"/>
          </a:xfrm>
          <a:prstGeom prst="rect">
            <a:avLst/>
          </a:prstGeom>
        </p:spPr>
      </p:pic>
      <p:pic>
        <p:nvPicPr>
          <p:cNvPr id="9" name="Picture 8" descr="A yellow banner with black text&#10;&#10;Description automatically generated">
            <a:extLst>
              <a:ext uri="{FF2B5EF4-FFF2-40B4-BE49-F238E27FC236}">
                <a16:creationId xmlns:a16="http://schemas.microsoft.com/office/drawing/2014/main" id="{5C654189-7907-B8CC-2F14-EE9E499E8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" y="-59375"/>
            <a:ext cx="2014818" cy="2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2F12-95A4-AB30-EEE5-EBA6B7CB2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4280"/>
                </a:solidFill>
                <a:latin typeface="Montserrat ExtraBold" pitchFamily="2" charset="77"/>
              </a:defRPr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3D3BD-1136-240E-36DA-59E415604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BAE4-4B28-BA36-C9B8-CD157E13AB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034" y="1666240"/>
            <a:ext cx="5362566" cy="41952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EE71A1A-758C-6951-0EAA-506803D12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52A487-84D6-6908-A578-81446605C4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248402" y="1664742"/>
            <a:ext cx="4566510" cy="41952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Imágen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8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2F12-95A4-AB30-EEE5-EBA6B7CB2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4280"/>
                </a:solidFill>
                <a:latin typeface="Montserrat ExtraBold" pitchFamily="2" charset="77"/>
              </a:defRPr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3D3BD-1136-240E-36DA-59E415604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EE71A1A-758C-6951-0EAA-506803D12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52A487-84D6-6908-A578-81446605C4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81034" y="1664742"/>
            <a:ext cx="4573896" cy="41952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Imágen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92085-6ED0-90F7-5293-6F76615A3F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2346" y="1666240"/>
            <a:ext cx="5362566" cy="41952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6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oute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03D3BD-1136-240E-36DA-59E415604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EE71A1A-758C-6951-0EAA-506803D12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2789DD9-A82C-5F9F-5F82-69BAE791EBB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73414" y="2650491"/>
            <a:ext cx="9461599" cy="114426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0" i="0" baseline="0">
                <a:solidFill>
                  <a:schemeClr val="accent2"/>
                </a:solidFill>
                <a:latin typeface="Montserrat Extra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D55894B-7238-3ED3-59F1-C07E80C8352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701415" y="3994914"/>
            <a:ext cx="4789170" cy="391879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54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6B1A22-04DF-C407-869D-280BF852A82E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870E6-04B0-979F-2712-0BD964702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5013" y="6142437"/>
            <a:ext cx="763253" cy="394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3CA68-0627-C80D-CDBE-6EF101F532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20500" y="396704"/>
            <a:ext cx="796054" cy="838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E3335-4A9E-85BF-8971-343040D46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1C3B-C47B-F902-4E50-05810A46BA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034" y="1666240"/>
            <a:ext cx="9870440" cy="41952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0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129376-AAEF-38A4-3821-B3891B8AD8D9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F81B4-6DC0-BBFF-FEA0-6A6163C50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3854" y="4845131"/>
            <a:ext cx="7901049" cy="545853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r">
              <a:defRPr sz="3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HAGA CLIC PARA EDITAR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B07E0-49C3-A2B7-6FC6-F8A80563A2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7413" y="5436434"/>
            <a:ext cx="7287491" cy="68363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B613FE-EA3F-E4F4-4395-E47B81ACB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594" y="4097108"/>
            <a:ext cx="2145138" cy="2259242"/>
          </a:xfrm>
          <a:prstGeom prst="rect">
            <a:avLst/>
          </a:prstGeom>
        </p:spPr>
      </p:pic>
      <p:pic>
        <p:nvPicPr>
          <p:cNvPr id="7" name="Picture 6" descr="A yellow banner with black text&#10;&#10;Description automatically generated">
            <a:extLst>
              <a:ext uri="{FF2B5EF4-FFF2-40B4-BE49-F238E27FC236}">
                <a16:creationId xmlns:a16="http://schemas.microsoft.com/office/drawing/2014/main" id="{87AB4FC3-2F14-E242-7FBB-B0C866B1E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" y="-59375"/>
            <a:ext cx="2014818" cy="2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722" y="365125"/>
            <a:ext cx="10013391" cy="1325563"/>
          </a:xfrm>
        </p:spPr>
        <p:txBody>
          <a:bodyPr/>
          <a:lstStyle/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722" y="1825625"/>
            <a:ext cx="10013391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1017" y="6356350"/>
            <a:ext cx="4114800" cy="365125"/>
          </a:xfrm>
        </p:spPr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1913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0E9E9-1720-B4CF-3133-FD4E374D3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49858CF-E27A-0D54-A2E4-8DC6C26770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EC29E9-EA14-298C-B9C4-F1D6121AD689}"/>
              </a:ext>
            </a:extLst>
          </p:cNvPr>
          <p:cNvSpPr/>
          <p:nvPr userDrawn="1"/>
        </p:nvSpPr>
        <p:spPr>
          <a:xfrm>
            <a:off x="5562600" y="-59375"/>
            <a:ext cx="66294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42FF0-DFE7-4342-72E2-3AB595641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898" y="6430486"/>
            <a:ext cx="577273" cy="294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5FC2D-F6A9-885F-6D23-477593B39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090" r="33766"/>
          <a:stretch/>
        </p:blipFill>
        <p:spPr>
          <a:xfrm rot="16200000">
            <a:off x="8632272" y="2850626"/>
            <a:ext cx="6297381" cy="59612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27433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ícono</a:t>
            </a:r>
            <a:r>
              <a:rPr lang="en-GB" dirty="0"/>
              <a:t> para </a:t>
            </a:r>
            <a:r>
              <a:rPr lang="en-GB" dirty="0" err="1"/>
              <a:t>agregar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imágen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19B7AE-E8C2-CA3B-538F-39BCFBD8FF9A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00421-3A07-37E5-516A-10D50C80A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0282" y="493236"/>
            <a:ext cx="1554039" cy="1636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7445E-F4EF-7ED2-D155-9392DBB4FF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7267" y="5725174"/>
            <a:ext cx="720069" cy="374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FBB5-AB62-FEF1-F6F8-DBE9628ED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269" r="375"/>
          <a:stretch/>
        </p:blipFill>
        <p:spPr>
          <a:xfrm>
            <a:off x="0" y="6363169"/>
            <a:ext cx="12192000" cy="425178"/>
          </a:xfrm>
          <a:prstGeom prst="rect">
            <a:avLst/>
          </a:prstGeom>
        </p:spPr>
      </p:pic>
      <p:pic>
        <p:nvPicPr>
          <p:cNvPr id="12" name="Picture 11" descr="A black and orange diamond pattern&#10;&#10;Description automatically generated">
            <a:extLst>
              <a:ext uri="{FF2B5EF4-FFF2-40B4-BE49-F238E27FC236}">
                <a16:creationId xmlns:a16="http://schemas.microsoft.com/office/drawing/2014/main" id="{01E7F3C7-67E5-8535-4277-BED306FA5C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0" y="2864223"/>
            <a:ext cx="2477182" cy="32558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36DCF3-F6E7-C8A5-E282-6D2658C54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6289" y="3234741"/>
            <a:ext cx="8680239" cy="1210425"/>
          </a:xfrm>
          <a:noFill/>
        </p:spPr>
        <p:txBody>
          <a:bodyPr anchor="b">
            <a:normAutofit/>
          </a:bodyPr>
          <a:lstStyle>
            <a:lvl1pPr algn="l">
              <a:defRPr sz="3200" b="0" i="0" baseline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B1E754-2534-C5FB-8ADA-758B94EE3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8591" y="4819876"/>
            <a:ext cx="7287491" cy="521558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722" y="365125"/>
            <a:ext cx="10279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722" y="1825625"/>
            <a:ext cx="102795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7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410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Pie de </a:t>
            </a:r>
            <a:r>
              <a:rPr lang="en-US" dirty="0" err="1"/>
              <a:t>página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8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6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accent2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3F0C-DDFA-F25B-04FA-8957C8BE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F1A2566-9B9D-BA63-C40F-15E982239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326" y="1278480"/>
            <a:ext cx="7819547" cy="2387600"/>
          </a:xfrm>
        </p:spPr>
        <p:txBody>
          <a:bodyPr>
            <a:normAutofit/>
          </a:bodyPr>
          <a:lstStyle/>
          <a:p>
            <a:r>
              <a:rPr lang="en-US"/>
              <a:t>2030 IN SIGHT LIVE</a:t>
            </a:r>
            <a:br>
              <a:rPr lang="en-US"/>
            </a:br>
            <a:r>
              <a:rPr lang="en-US"/>
              <a:t>Plantilla para presentaciones</a:t>
            </a:r>
            <a:br>
              <a:rPr lang="en-US"/>
            </a:br>
            <a:r>
              <a:rPr lang="en-US"/>
              <a:t>en México</a:t>
            </a:r>
            <a:endParaRPr lang="en-US" dirty="0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864B39F-3182-2B47-F295-73F69E5D2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2326" y="3758155"/>
            <a:ext cx="7819547" cy="1655762"/>
          </a:xfrm>
        </p:spPr>
        <p:txBody>
          <a:bodyPr>
            <a:normAutofit/>
          </a:bodyPr>
          <a:lstStyle/>
          <a:p>
            <a:r>
              <a:rPr lang="en-US"/>
              <a:t>Las diapositivas 2 y 3 ofrecen una guía sobre accesibilidad </a:t>
            </a:r>
            <a:br>
              <a:rPr lang="en-US"/>
            </a:br>
            <a:r>
              <a:rPr lang="en-US"/>
              <a:t>y diseño de la presentación.</a:t>
            </a:r>
          </a:p>
          <a:p>
            <a:r>
              <a:rPr lang="en-US"/>
              <a:t>Las plantillas comienzan en la diapositiva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1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114087-C0A3-2FF6-F51D-4D390C6F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04B006-BDB7-9AFC-9FE0-7D0C0FC29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31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4212-A403-BDDB-3554-319327BC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A3BE-E9F2-22B0-4093-5099F5CA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Cómo crear una presentación accesible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3F6818D-5911-E3CF-1C66-32A4A477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600"/>
              </a:spcBef>
            </a:pPr>
            <a:r>
              <a:rPr lang="en-IN" sz="2400" b="1" dirty="0" err="1">
                <a:solidFill>
                  <a:schemeClr val="accent2"/>
                </a:solidFill>
              </a:rPr>
              <a:t>Diseño</a:t>
            </a:r>
            <a:r>
              <a:rPr lang="en-IN" sz="2400" b="1" dirty="0">
                <a:solidFill>
                  <a:schemeClr val="accent2"/>
                </a:solidFill>
              </a:rPr>
              <a:t> de la </a:t>
            </a:r>
            <a:r>
              <a:rPr lang="en-IN" sz="2400" b="1" dirty="0" err="1">
                <a:solidFill>
                  <a:schemeClr val="accent2"/>
                </a:solidFill>
              </a:rPr>
              <a:t>diapositiva</a:t>
            </a:r>
            <a:r>
              <a:rPr lang="en-IN" sz="2400" b="1" dirty="0">
                <a:solidFill>
                  <a:schemeClr val="accent2"/>
                </a:solidFill>
              </a:rPr>
              <a:t>: </a:t>
            </a:r>
            <a:r>
              <a:rPr lang="en-IN" dirty="0"/>
              <a:t>P</a:t>
            </a:r>
            <a:r>
              <a:rPr lang="en-IN" sz="2400" dirty="0"/>
              <a:t>or </a:t>
            </a:r>
            <a:r>
              <a:rPr lang="en-IN" sz="2400" dirty="0" err="1"/>
              <a:t>favor</a:t>
            </a:r>
            <a:r>
              <a:rPr lang="en-IN" sz="2400" dirty="0"/>
              <a:t> </a:t>
            </a:r>
            <a:r>
              <a:rPr lang="en-IN" dirty="0" err="1"/>
              <a:t>utilice</a:t>
            </a:r>
            <a:r>
              <a:rPr lang="en-IN" dirty="0"/>
              <a:t> </a:t>
            </a:r>
            <a:r>
              <a:rPr lang="en-IN" dirty="0" err="1"/>
              <a:t>los</a:t>
            </a:r>
            <a:r>
              <a:rPr lang="en-IN" dirty="0"/>
              <a:t> </a:t>
            </a:r>
            <a:r>
              <a:rPr lang="en-IN" dirty="0" err="1"/>
              <a:t>diseños</a:t>
            </a:r>
            <a:r>
              <a:rPr lang="en-IN" dirty="0"/>
              <a:t> </a:t>
            </a:r>
            <a:r>
              <a:rPr lang="en-IN" dirty="0" err="1"/>
              <a:t>ya</a:t>
            </a:r>
            <a:r>
              <a:rPr lang="en-IN" dirty="0"/>
              <a:t> </a:t>
            </a:r>
            <a:r>
              <a:rPr lang="en-IN" dirty="0" err="1"/>
              <a:t>incluidos</a:t>
            </a:r>
            <a:r>
              <a:rPr lang="en-IN" dirty="0"/>
              <a:t> </a:t>
            </a:r>
            <a:r>
              <a:rPr lang="en-IN" dirty="0" err="1"/>
              <a:t>en</a:t>
            </a:r>
            <a:r>
              <a:rPr lang="en-IN" dirty="0"/>
              <a:t> </a:t>
            </a:r>
            <a:r>
              <a:rPr lang="en-IN" dirty="0" err="1"/>
              <a:t>el</a:t>
            </a:r>
            <a:r>
              <a:rPr lang="en-IN" dirty="0"/>
              <a:t> menu de </a:t>
            </a:r>
            <a:r>
              <a:rPr lang="en-IN" dirty="0" err="1"/>
              <a:t>Diseño</a:t>
            </a:r>
            <a:r>
              <a:rPr lang="en-IN" dirty="0"/>
              <a:t> de </a:t>
            </a:r>
            <a:r>
              <a:rPr lang="en-IN" dirty="0" err="1"/>
              <a:t>diapositivas</a:t>
            </a:r>
            <a:r>
              <a:rPr lang="en-IN" dirty="0"/>
              <a:t> de </a:t>
            </a:r>
            <a:r>
              <a:rPr lang="en-IN" dirty="0" err="1"/>
              <a:t>esta</a:t>
            </a:r>
            <a:r>
              <a:rPr lang="en-IN" dirty="0"/>
              <a:t> </a:t>
            </a:r>
            <a:r>
              <a:rPr lang="en-IN" dirty="0" err="1"/>
              <a:t>plantilla</a:t>
            </a:r>
            <a:r>
              <a:rPr lang="en-IN" dirty="0"/>
              <a:t>.</a:t>
            </a:r>
            <a:endParaRPr lang="en-IN" sz="2400" dirty="0"/>
          </a:p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Fuentes y </a:t>
            </a:r>
            <a:r>
              <a:rPr lang="en-IN" sz="2400" b="1" dirty="0" err="1">
                <a:solidFill>
                  <a:schemeClr val="accent2"/>
                </a:solidFill>
              </a:rPr>
              <a:t>texto</a:t>
            </a:r>
            <a:r>
              <a:rPr lang="en-IN" sz="2400" b="1" dirty="0">
                <a:solidFill>
                  <a:schemeClr val="accent2"/>
                </a:solidFill>
              </a:rPr>
              <a:t>: </a:t>
            </a:r>
            <a:r>
              <a:rPr lang="en-IN" dirty="0"/>
              <a:t>Por </a:t>
            </a:r>
            <a:r>
              <a:rPr lang="en-IN" dirty="0" err="1"/>
              <a:t>favor</a:t>
            </a:r>
            <a:r>
              <a:rPr lang="en-IN" dirty="0"/>
              <a:t> </a:t>
            </a:r>
            <a:r>
              <a:rPr lang="en-IN" dirty="0" err="1"/>
              <a:t>utilice</a:t>
            </a:r>
            <a:r>
              <a:rPr lang="en-IN" dirty="0"/>
              <a:t> </a:t>
            </a:r>
            <a:r>
              <a:rPr lang="en-IN" sz="2400" dirty="0" err="1"/>
              <a:t>una</a:t>
            </a:r>
            <a:r>
              <a:rPr lang="en-IN" sz="2400" dirty="0"/>
              <a:t> </a:t>
            </a:r>
            <a:r>
              <a:rPr lang="en-IN" sz="2400" dirty="0" err="1"/>
              <a:t>fuente</a:t>
            </a:r>
            <a:r>
              <a:rPr lang="en-IN" sz="2400" dirty="0"/>
              <a:t> </a:t>
            </a:r>
            <a:r>
              <a:rPr lang="en-IN" sz="2400" dirty="0" err="1"/>
              <a:t>tipográfica</a:t>
            </a:r>
            <a:r>
              <a:rPr lang="en-IN" sz="2400" dirty="0"/>
              <a:t> </a:t>
            </a:r>
            <a:r>
              <a:rPr lang="en-IN" sz="2400" dirty="0" err="1"/>
              <a:t>clara</a:t>
            </a:r>
            <a:r>
              <a:rPr lang="en-IN" sz="2400" dirty="0"/>
              <a:t> y </a:t>
            </a:r>
            <a:r>
              <a:rPr lang="en-IN" sz="2400" dirty="0" err="1"/>
              <a:t>fácil</a:t>
            </a:r>
            <a:r>
              <a:rPr lang="en-IN" sz="2400" dirty="0"/>
              <a:t> de leer </a:t>
            </a:r>
            <a:r>
              <a:rPr lang="en-IN" sz="2400" dirty="0" err="1"/>
              <a:t>tal</a:t>
            </a:r>
            <a:r>
              <a:rPr lang="en-IN" sz="2400" dirty="0"/>
              <a:t> </a:t>
            </a:r>
            <a:r>
              <a:rPr lang="en-IN" sz="2400" dirty="0" err="1"/>
              <a:t>como</a:t>
            </a:r>
            <a:r>
              <a:rPr lang="en-IN" sz="2400" dirty="0"/>
              <a:t> Arial, Calibri, o Verdana.</a:t>
            </a:r>
          </a:p>
          <a:p>
            <a:pPr>
              <a:spcBef>
                <a:spcPts val="1600"/>
              </a:spcBef>
            </a:pPr>
            <a:r>
              <a:rPr lang="en-IN" sz="2400" b="1" dirty="0" err="1">
                <a:solidFill>
                  <a:schemeClr val="accent2"/>
                </a:solidFill>
              </a:rPr>
              <a:t>Color</a:t>
            </a:r>
            <a:r>
              <a:rPr lang="en-IN" sz="2400" b="1" dirty="0">
                <a:solidFill>
                  <a:schemeClr val="accent2"/>
                </a:solidFill>
              </a:rPr>
              <a:t> y </a:t>
            </a:r>
            <a:r>
              <a:rPr lang="en-IN" sz="2400" b="1" dirty="0" err="1">
                <a:solidFill>
                  <a:schemeClr val="accent2"/>
                </a:solidFill>
              </a:rPr>
              <a:t>contraste</a:t>
            </a:r>
            <a:r>
              <a:rPr lang="en-IN" sz="2400" b="1" dirty="0">
                <a:solidFill>
                  <a:schemeClr val="accent2"/>
                </a:solidFill>
              </a:rPr>
              <a:t>: </a:t>
            </a:r>
            <a:r>
              <a:rPr lang="en-IN" sz="2400" dirty="0"/>
              <a:t>Por </a:t>
            </a:r>
            <a:r>
              <a:rPr lang="en-IN" sz="2400" dirty="0" err="1"/>
              <a:t>favor</a:t>
            </a:r>
            <a:r>
              <a:rPr lang="en-IN" sz="2400" dirty="0"/>
              <a:t> </a:t>
            </a:r>
            <a:r>
              <a:rPr lang="en-IN" sz="2400" dirty="0" err="1"/>
              <a:t>coloque</a:t>
            </a:r>
            <a:r>
              <a:rPr lang="en-IN" sz="2400" dirty="0"/>
              <a:t> </a:t>
            </a:r>
            <a:r>
              <a:rPr lang="en-IN" sz="2400" dirty="0" err="1"/>
              <a:t>el</a:t>
            </a:r>
            <a:r>
              <a:rPr lang="en-IN" sz="2400" dirty="0"/>
              <a:t> </a:t>
            </a:r>
            <a:r>
              <a:rPr lang="en-IN" sz="2400" dirty="0" err="1"/>
              <a:t>texto</a:t>
            </a:r>
            <a:r>
              <a:rPr lang="en-IN" sz="2400" dirty="0"/>
              <a:t> </a:t>
            </a:r>
            <a:r>
              <a:rPr lang="en-IN" sz="2400" dirty="0" err="1"/>
              <a:t>sobre</a:t>
            </a:r>
            <a:r>
              <a:rPr lang="en-IN" sz="2400" dirty="0"/>
              <a:t> un </a:t>
            </a:r>
            <a:r>
              <a:rPr lang="en-IN" sz="2400" dirty="0" err="1"/>
              <a:t>fondo</a:t>
            </a:r>
            <a:r>
              <a:rPr lang="en-IN" sz="2400" dirty="0"/>
              <a:t> </a:t>
            </a:r>
            <a:r>
              <a:rPr lang="en-IN" sz="2400" dirty="0" err="1"/>
              <a:t>contrastante</a:t>
            </a:r>
            <a:r>
              <a:rPr lang="en-IN" sz="2400" dirty="0"/>
              <a:t> que </a:t>
            </a:r>
            <a:r>
              <a:rPr lang="en-IN" sz="2400" dirty="0" err="1"/>
              <a:t>facilite</a:t>
            </a:r>
            <a:r>
              <a:rPr lang="en-IN" sz="2400" dirty="0"/>
              <a:t> la </a:t>
            </a:r>
            <a:r>
              <a:rPr lang="en-IN" sz="2400" dirty="0" err="1"/>
              <a:t>legibilidad</a:t>
            </a:r>
            <a:r>
              <a:rPr lang="en-IN" sz="2400" dirty="0"/>
              <a:t>.</a:t>
            </a:r>
          </a:p>
          <a:p>
            <a:pPr>
              <a:spcBef>
                <a:spcPts val="1600"/>
              </a:spcBef>
            </a:pPr>
            <a:r>
              <a:rPr lang="en-IN" sz="2400" b="1" dirty="0" err="1">
                <a:solidFill>
                  <a:schemeClr val="accent2"/>
                </a:solidFill>
              </a:rPr>
              <a:t>Imágenes</a:t>
            </a:r>
            <a:r>
              <a:rPr lang="en-IN" sz="2400" b="1" dirty="0">
                <a:solidFill>
                  <a:schemeClr val="accent2"/>
                </a:solidFill>
              </a:rPr>
              <a:t> y </a:t>
            </a:r>
            <a:r>
              <a:rPr lang="en-IN" sz="2400" b="1" dirty="0" err="1">
                <a:solidFill>
                  <a:schemeClr val="accent2"/>
                </a:solidFill>
              </a:rPr>
              <a:t>gráficos</a:t>
            </a:r>
            <a:r>
              <a:rPr lang="en-IN" sz="2400" b="1" dirty="0">
                <a:solidFill>
                  <a:schemeClr val="accent2"/>
                </a:solidFill>
              </a:rPr>
              <a:t>: </a:t>
            </a:r>
            <a:r>
              <a:rPr lang="en-IN" sz="2400" dirty="0"/>
              <a:t>Por </a:t>
            </a:r>
            <a:r>
              <a:rPr lang="en-IN" sz="2400" dirty="0" err="1"/>
              <a:t>favor</a:t>
            </a:r>
            <a:r>
              <a:rPr lang="en-IN" sz="2400" dirty="0"/>
              <a:t> </a:t>
            </a:r>
            <a:r>
              <a:rPr lang="en-IN" sz="2400" dirty="0" err="1"/>
              <a:t>escriba</a:t>
            </a:r>
            <a:r>
              <a:rPr lang="en-IN" sz="2400" dirty="0"/>
              <a:t> </a:t>
            </a:r>
            <a:r>
              <a:rPr lang="en-IN" sz="2400" dirty="0" err="1"/>
              <a:t>texto</a:t>
            </a:r>
            <a:r>
              <a:rPr lang="en-IN" sz="2400" dirty="0"/>
              <a:t> </a:t>
            </a:r>
            <a:r>
              <a:rPr lang="en-IN" sz="2400" dirty="0" err="1"/>
              <a:t>descriptivo</a:t>
            </a:r>
            <a:r>
              <a:rPr lang="en-IN" sz="2400" dirty="0"/>
              <a:t> para </a:t>
            </a:r>
            <a:r>
              <a:rPr lang="en-IN" sz="2400" dirty="0" err="1"/>
              <a:t>cada</a:t>
            </a:r>
            <a:r>
              <a:rPr lang="en-IN" sz="2400" dirty="0"/>
              <a:t> </a:t>
            </a:r>
            <a:r>
              <a:rPr lang="en-IN" sz="2400" dirty="0" err="1"/>
              <a:t>imágen</a:t>
            </a:r>
            <a:r>
              <a:rPr lang="en-IN" sz="2400" dirty="0"/>
              <a:t> y </a:t>
            </a:r>
            <a:r>
              <a:rPr lang="en-IN" sz="2400" dirty="0" err="1"/>
              <a:t>gráfico</a:t>
            </a:r>
            <a:r>
              <a:rPr lang="en-IN" sz="2400" dirty="0"/>
              <a:t> que </a:t>
            </a:r>
            <a:r>
              <a:rPr lang="en-IN" sz="2400" dirty="0" err="1"/>
              <a:t>incluya</a:t>
            </a:r>
            <a:r>
              <a:rPr lang="en-IN" sz="2400" dirty="0"/>
              <a:t> </a:t>
            </a:r>
            <a:r>
              <a:rPr lang="en-IN" sz="2400" dirty="0" err="1"/>
              <a:t>en</a:t>
            </a:r>
            <a:r>
              <a:rPr lang="en-IN" sz="2400" dirty="0"/>
              <a:t> </a:t>
            </a:r>
            <a:r>
              <a:rPr lang="en-IN" sz="2400" dirty="0" err="1"/>
              <a:t>su</a:t>
            </a:r>
            <a:r>
              <a:rPr lang="en-IN" sz="2400" dirty="0"/>
              <a:t> </a:t>
            </a:r>
            <a:r>
              <a:rPr lang="en-IN" sz="2400" dirty="0" err="1"/>
              <a:t>presentación</a:t>
            </a:r>
            <a:r>
              <a:rPr lang="en-IN" sz="2400" dirty="0"/>
              <a:t>.</a:t>
            </a:r>
          </a:p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Audio y Video: </a:t>
            </a:r>
            <a:r>
              <a:rPr lang="en-IN" dirty="0"/>
              <a:t>P</a:t>
            </a:r>
            <a:r>
              <a:rPr lang="en-IN" sz="2400" dirty="0"/>
              <a:t>or </a:t>
            </a:r>
            <a:r>
              <a:rPr lang="en-IN" sz="2400" dirty="0" err="1"/>
              <a:t>favor</a:t>
            </a:r>
            <a:r>
              <a:rPr lang="en-IN" sz="2400" dirty="0"/>
              <a:t> </a:t>
            </a:r>
            <a:r>
              <a:rPr lang="en-IN" sz="2400" dirty="0" err="1"/>
              <a:t>añada</a:t>
            </a:r>
            <a:r>
              <a:rPr lang="en-IN" sz="2400" dirty="0"/>
              <a:t> </a:t>
            </a:r>
            <a:r>
              <a:rPr lang="en-IN" sz="2400" dirty="0" err="1"/>
              <a:t>subtítulos</a:t>
            </a:r>
            <a:r>
              <a:rPr lang="en-IN" sz="2400" dirty="0"/>
              <a:t> a </a:t>
            </a:r>
            <a:r>
              <a:rPr lang="en-IN" sz="2400" dirty="0" err="1"/>
              <a:t>los</a:t>
            </a:r>
            <a:r>
              <a:rPr lang="en-IN" sz="2400" dirty="0"/>
              <a:t> audios y videos que </a:t>
            </a:r>
            <a:r>
              <a:rPr lang="en-IN" sz="2400" dirty="0" err="1"/>
              <a:t>formen</a:t>
            </a:r>
            <a:r>
              <a:rPr lang="en-IN" sz="2400" dirty="0"/>
              <a:t> </a:t>
            </a:r>
            <a:r>
              <a:rPr lang="en-IN" sz="2400" dirty="0" err="1"/>
              <a:t>parte</a:t>
            </a:r>
            <a:r>
              <a:rPr lang="en-IN" sz="2400" dirty="0"/>
              <a:t> de </a:t>
            </a:r>
            <a:r>
              <a:rPr lang="en-IN" sz="2400" dirty="0" err="1"/>
              <a:t>su</a:t>
            </a:r>
            <a:r>
              <a:rPr lang="en-IN" sz="2400" dirty="0"/>
              <a:t> </a:t>
            </a:r>
            <a:r>
              <a:rPr lang="en-IN" sz="2400" dirty="0" err="1"/>
              <a:t>presentación</a:t>
            </a:r>
            <a:r>
              <a:rPr lang="en-IN" dirty="0"/>
              <a:t>, o</a:t>
            </a:r>
            <a:r>
              <a:rPr lang="en-IN" sz="2400" dirty="0"/>
              <a:t> </a:t>
            </a:r>
            <a:r>
              <a:rPr lang="en-IN" sz="2400" dirty="0" err="1"/>
              <a:t>incluya</a:t>
            </a:r>
            <a:r>
              <a:rPr lang="en-IN" sz="2400" dirty="0"/>
              <a:t> la </a:t>
            </a:r>
            <a:r>
              <a:rPr lang="en-IN" sz="2400" dirty="0" err="1"/>
              <a:t>transcripci</a:t>
            </a:r>
            <a:r>
              <a:rPr lang="en-IN" dirty="0" err="1"/>
              <a:t>ón</a:t>
            </a:r>
            <a:r>
              <a:rPr lang="en-IN" sz="2400" dirty="0"/>
              <a:t> de </a:t>
            </a:r>
            <a:r>
              <a:rPr lang="en-IN" sz="2400" dirty="0" err="1"/>
              <a:t>los</a:t>
            </a:r>
            <a:r>
              <a:rPr lang="en-IN" sz="2400" dirty="0"/>
              <a:t> </a:t>
            </a:r>
            <a:r>
              <a:rPr lang="en-IN" sz="2400" dirty="0" err="1"/>
              <a:t>mismos</a:t>
            </a:r>
            <a:r>
              <a:rPr lang="en-IN" sz="2400" dirty="0"/>
              <a:t>. </a:t>
            </a:r>
          </a:p>
          <a:p>
            <a:pPr>
              <a:spcBef>
                <a:spcPts val="1600"/>
              </a:spcBef>
            </a:pPr>
            <a:r>
              <a:rPr lang="en-IN" b="1" dirty="0" err="1">
                <a:solidFill>
                  <a:schemeClr val="accent2"/>
                </a:solidFill>
              </a:rPr>
              <a:t>A</a:t>
            </a:r>
            <a:r>
              <a:rPr lang="en-IN" sz="2400" b="1" dirty="0" err="1">
                <a:solidFill>
                  <a:schemeClr val="accent2"/>
                </a:solidFill>
              </a:rPr>
              <a:t>ccesibilidad</a:t>
            </a:r>
            <a:r>
              <a:rPr lang="en-IN" sz="2400" b="1" dirty="0">
                <a:solidFill>
                  <a:schemeClr val="accent2"/>
                </a:solidFill>
              </a:rPr>
              <a:t>: </a:t>
            </a:r>
            <a:r>
              <a:rPr lang="en-IN" sz="2400" dirty="0"/>
              <a:t>Por </a:t>
            </a:r>
            <a:r>
              <a:rPr lang="en-IN" sz="2400" dirty="0" err="1"/>
              <a:t>favor</a:t>
            </a:r>
            <a:r>
              <a:rPr lang="en-IN" sz="2400" dirty="0"/>
              <a:t> </a:t>
            </a:r>
            <a:r>
              <a:rPr lang="en-IN" sz="2400" dirty="0" err="1"/>
              <a:t>compruebe</a:t>
            </a:r>
            <a:r>
              <a:rPr lang="en-IN" sz="2400" dirty="0"/>
              <a:t> la </a:t>
            </a:r>
            <a:r>
              <a:rPr lang="en-IN" sz="2400" dirty="0" err="1"/>
              <a:t>accesibilidad</a:t>
            </a:r>
            <a:r>
              <a:rPr lang="en-IN" sz="2400" dirty="0"/>
              <a:t> de </a:t>
            </a:r>
            <a:r>
              <a:rPr lang="en-IN" sz="2400" dirty="0" err="1"/>
              <a:t>su</a:t>
            </a:r>
            <a:r>
              <a:rPr lang="en-IN" sz="2400" dirty="0"/>
              <a:t> </a:t>
            </a:r>
            <a:r>
              <a:rPr lang="en-IN" sz="2400" dirty="0" err="1"/>
              <a:t>presentación</a:t>
            </a:r>
            <a:r>
              <a:rPr lang="en-IN" sz="2400" dirty="0"/>
              <a:t> </a:t>
            </a:r>
            <a:r>
              <a:rPr lang="en-IN" sz="2400" dirty="0" err="1"/>
              <a:t>usando</a:t>
            </a:r>
            <a:r>
              <a:rPr lang="en-IN" sz="2400" dirty="0"/>
              <a:t> </a:t>
            </a:r>
            <a:r>
              <a:rPr lang="en-IN" sz="2400" dirty="0" err="1"/>
              <a:t>los</a:t>
            </a:r>
            <a:r>
              <a:rPr lang="en-IN" sz="2400" dirty="0"/>
              <a:t> </a:t>
            </a:r>
            <a:r>
              <a:rPr lang="en-IN" sz="2400" dirty="0" err="1"/>
              <a:t>mecanismos</a:t>
            </a:r>
            <a:r>
              <a:rPr lang="en-IN" sz="2400" dirty="0"/>
              <a:t> que </a:t>
            </a:r>
            <a:r>
              <a:rPr lang="en-IN" sz="2400" dirty="0" err="1"/>
              <a:t>ofrece</a:t>
            </a:r>
            <a:r>
              <a:rPr lang="en-IN" sz="2400" dirty="0"/>
              <a:t> PowerPoint para </a:t>
            </a:r>
            <a:r>
              <a:rPr lang="en-IN" sz="2400" dirty="0" err="1"/>
              <a:t>este</a:t>
            </a:r>
            <a:r>
              <a:rPr lang="en-IN" sz="2400" dirty="0"/>
              <a:t> fin.</a:t>
            </a:r>
          </a:p>
        </p:txBody>
      </p:sp>
    </p:spTree>
    <p:extLst>
      <p:ext uri="{BB962C8B-B14F-4D97-AF65-F5344CB8AC3E}">
        <p14:creationId xmlns:p14="http://schemas.microsoft.com/office/powerpoint/2010/main" val="346505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4DB2-DFED-6E09-18CE-00E65E1E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Tipografía</a:t>
            </a:r>
            <a:r>
              <a:rPr lang="en-US" dirty="0"/>
              <a:t> y </a:t>
            </a:r>
            <a:r>
              <a:rPr lang="en-US" dirty="0" err="1"/>
              <a:t>colores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928D05-A26F-DBDD-D411-AFB00D7FF0B2}"/>
              </a:ext>
            </a:extLst>
          </p:cNvPr>
          <p:cNvSpPr txBox="1">
            <a:spLocks/>
          </p:cNvSpPr>
          <p:nvPr/>
        </p:nvSpPr>
        <p:spPr>
          <a:xfrm>
            <a:off x="692041" y="1805244"/>
            <a:ext cx="5403959" cy="168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Títulos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IN" sz="2000" dirty="0">
                <a:solidFill>
                  <a:srgbClr val="1A1238"/>
                </a:solidFill>
                <a:effectLst/>
              </a:rPr>
              <a:t>Fuente </a:t>
            </a:r>
            <a:r>
              <a:rPr lang="en-IN" sz="2000" dirty="0" err="1">
                <a:solidFill>
                  <a:srgbClr val="1A1238"/>
                </a:solidFill>
                <a:effectLst/>
              </a:rPr>
              <a:t>tipográfica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chemeClr val="accent2"/>
                </a:solidFill>
                <a:latin typeface="Montserrat ExtraBold" pitchFamily="2" charset="77"/>
              </a:rPr>
              <a:t>Montserrat (Extra Bold) </a:t>
            </a:r>
          </a:p>
          <a:p>
            <a:pPr marL="0" indent="0">
              <a:buNone/>
            </a:pPr>
            <a:r>
              <a:rPr lang="en-US" sz="2000" dirty="0" err="1"/>
              <a:t>Tamaño</a:t>
            </a:r>
            <a:r>
              <a:rPr lang="en-US" sz="2000" dirty="0"/>
              <a:t>: 32 puntos</a:t>
            </a:r>
          </a:p>
          <a:p>
            <a:pPr marL="0" indent="0">
              <a:buNone/>
            </a:pPr>
            <a:r>
              <a:rPr lang="en-US" sz="2000" dirty="0"/>
              <a:t>Color: </a:t>
            </a:r>
            <a:r>
              <a:rPr lang="en-IN" sz="2000" dirty="0">
                <a:solidFill>
                  <a:srgbClr val="1A1238"/>
                </a:solidFill>
                <a:effectLst/>
              </a:rPr>
              <a:t>#004280 (</a:t>
            </a:r>
            <a:r>
              <a:rPr lang="en-IN" sz="2000" dirty="0" err="1">
                <a:solidFill>
                  <a:srgbClr val="1A1238"/>
                </a:solidFill>
                <a:effectLst/>
              </a:rPr>
              <a:t>Azúl</a:t>
            </a:r>
            <a:r>
              <a:rPr lang="en-IN" sz="2000" dirty="0">
                <a:solidFill>
                  <a:srgbClr val="1A1238"/>
                </a:solidFill>
                <a:effectLst/>
              </a:rPr>
              <a:t> IAPB)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DEA3-BBF8-E238-19AE-DA52E536AF23}"/>
              </a:ext>
            </a:extLst>
          </p:cNvPr>
          <p:cNvSpPr txBox="1">
            <a:spLocks/>
          </p:cNvSpPr>
          <p:nvPr/>
        </p:nvSpPr>
        <p:spPr>
          <a:xfrm>
            <a:off x="6311093" y="1805244"/>
            <a:ext cx="4466681" cy="168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Cuerpo de </a:t>
            </a:r>
            <a:r>
              <a:rPr lang="en-US" sz="2400" b="1" dirty="0" err="1"/>
              <a:t>texto</a:t>
            </a:r>
            <a:r>
              <a:rPr lang="en-US" sz="2400" b="1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1A1238"/>
                </a:solidFill>
                <a:effectLst/>
              </a:rPr>
              <a:t>Fuente </a:t>
            </a:r>
            <a:r>
              <a:rPr lang="en-IN" sz="2000" dirty="0" err="1">
                <a:solidFill>
                  <a:srgbClr val="1A1238"/>
                </a:solidFill>
                <a:effectLst/>
              </a:rPr>
              <a:t>tipográfica</a:t>
            </a:r>
            <a:r>
              <a:rPr lang="en-US" sz="2000" b="1" dirty="0"/>
              <a:t>: </a:t>
            </a:r>
            <a:r>
              <a:rPr lang="en-US" sz="2000" dirty="0"/>
              <a:t>Calibri (</a:t>
            </a:r>
            <a:r>
              <a:rPr lang="en-US" sz="2000" dirty="0" err="1"/>
              <a:t>cuerpo</a:t>
            </a:r>
            <a:r>
              <a:rPr lang="en-US" sz="2000" dirty="0"/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Tamaño</a:t>
            </a:r>
            <a:r>
              <a:rPr lang="en-US" sz="2000" dirty="0"/>
              <a:t>: 24 puntos</a:t>
            </a:r>
          </a:p>
          <a:p>
            <a:pPr marL="0" indent="0">
              <a:buNone/>
            </a:pPr>
            <a:r>
              <a:rPr lang="en-US" sz="2000" dirty="0"/>
              <a:t>Color: </a:t>
            </a:r>
            <a:r>
              <a:rPr lang="en-IN" sz="2000" dirty="0">
                <a:solidFill>
                  <a:srgbClr val="1A1238"/>
                </a:solidFill>
                <a:effectLst/>
              </a:rPr>
              <a:t>#000000 (Negro)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B4D95B-DBBB-20DC-A274-7C1A24529046}"/>
              </a:ext>
            </a:extLst>
          </p:cNvPr>
          <p:cNvSpPr txBox="1">
            <a:spLocks/>
          </p:cNvSpPr>
          <p:nvPr/>
        </p:nvSpPr>
        <p:spPr>
          <a:xfrm>
            <a:off x="692041" y="4055996"/>
            <a:ext cx="4466681" cy="350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b="1" dirty="0">
                <a:solidFill>
                  <a:srgbClr val="1A1238"/>
                </a:solidFill>
                <a:effectLst/>
                <a:latin typeface="Montserrat" pitchFamily="2" charset="77"/>
              </a:rPr>
              <a:t>Paleta de </a:t>
            </a:r>
            <a:r>
              <a:rPr lang="en-IN" sz="2000" b="1" dirty="0" err="1">
                <a:solidFill>
                  <a:srgbClr val="1A1238"/>
                </a:solidFill>
                <a:effectLst/>
                <a:latin typeface="Montserrat" pitchFamily="2" charset="77"/>
              </a:rPr>
              <a:t>Colores</a:t>
            </a:r>
            <a:endParaRPr lang="en-IN" sz="2000" b="1" dirty="0">
              <a:solidFill>
                <a:srgbClr val="1A1238"/>
              </a:solidFill>
              <a:effectLst/>
              <a:latin typeface="Montserrat" pitchFamily="2" charset="77"/>
            </a:endParaRPr>
          </a:p>
        </p:txBody>
      </p:sp>
      <p:sp>
        <p:nvSpPr>
          <p:cNvPr id="7" name="Rectangle 6" descr="Burgundy color rectangle">
            <a:extLst>
              <a:ext uri="{FF2B5EF4-FFF2-40B4-BE49-F238E27FC236}">
                <a16:creationId xmlns:a16="http://schemas.microsoft.com/office/drawing/2014/main" id="{A1699F91-C9FA-A18E-E9FD-11ED6A3C4B26}"/>
              </a:ext>
            </a:extLst>
          </p:cNvPr>
          <p:cNvSpPr/>
          <p:nvPr/>
        </p:nvSpPr>
        <p:spPr>
          <a:xfrm>
            <a:off x="760621" y="4772905"/>
            <a:ext cx="1622977" cy="59503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Ligh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004B4-3F0D-57D1-948C-27293315431C}"/>
              </a:ext>
            </a:extLst>
          </p:cNvPr>
          <p:cNvSpPr txBox="1"/>
          <p:nvPr/>
        </p:nvSpPr>
        <p:spPr>
          <a:xfrm>
            <a:off x="760621" y="5598002"/>
            <a:ext cx="16229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effectLst/>
                <a:latin typeface="Montserrat" pitchFamily="2" charset="77"/>
              </a:rPr>
              <a:t>#A21942</a:t>
            </a:r>
          </a:p>
          <a:p>
            <a:pPr algn="ctr"/>
            <a:r>
              <a:rPr lang="en-IN" sz="1400" dirty="0" err="1">
                <a:effectLst/>
                <a:latin typeface="Montserrat" pitchFamily="2" charset="77"/>
              </a:rPr>
              <a:t>Color</a:t>
            </a:r>
            <a:r>
              <a:rPr lang="en-IN" sz="1400" dirty="0">
                <a:effectLst/>
                <a:latin typeface="Montserrat" pitchFamily="2" charset="77"/>
              </a:rPr>
              <a:t> principal</a:t>
            </a:r>
          </a:p>
          <a:p>
            <a:pPr algn="ctr"/>
            <a:r>
              <a:rPr lang="en-IN" sz="1400" dirty="0">
                <a:effectLst/>
                <a:latin typeface="Montserrat" pitchFamily="2" charset="77"/>
              </a:rPr>
              <a:t>(Vino Tinto)</a:t>
            </a:r>
          </a:p>
        </p:txBody>
      </p:sp>
      <p:sp>
        <p:nvSpPr>
          <p:cNvPr id="10" name="Rectangle 9" descr="Blue color rectangle">
            <a:extLst>
              <a:ext uri="{FF2B5EF4-FFF2-40B4-BE49-F238E27FC236}">
                <a16:creationId xmlns:a16="http://schemas.microsoft.com/office/drawing/2014/main" id="{A359A71E-6405-9985-78D8-F827E2E533F0}"/>
              </a:ext>
            </a:extLst>
          </p:cNvPr>
          <p:cNvSpPr/>
          <p:nvPr/>
        </p:nvSpPr>
        <p:spPr>
          <a:xfrm>
            <a:off x="2972676" y="4775676"/>
            <a:ext cx="1622977" cy="59503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Ligh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D2AE7-1DA2-4B3F-157E-50CDDA6CB413}"/>
              </a:ext>
            </a:extLst>
          </p:cNvPr>
          <p:cNvSpPr txBox="1"/>
          <p:nvPr/>
        </p:nvSpPr>
        <p:spPr>
          <a:xfrm>
            <a:off x="3057538" y="5598002"/>
            <a:ext cx="1453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effectLst/>
                <a:latin typeface="Montserrat" pitchFamily="2" charset="77"/>
              </a:rPr>
              <a:t>#004280</a:t>
            </a:r>
          </a:p>
          <a:p>
            <a:pPr algn="ctr"/>
            <a:r>
              <a:rPr lang="en-IN" sz="1400" dirty="0">
                <a:effectLst/>
                <a:latin typeface="Montserrat" pitchFamily="2" charset="77"/>
              </a:rPr>
              <a:t>(</a:t>
            </a:r>
            <a:r>
              <a:rPr lang="en-IN" sz="1400" dirty="0" err="1">
                <a:effectLst/>
                <a:latin typeface="Montserrat" pitchFamily="2" charset="77"/>
              </a:rPr>
              <a:t>Az</a:t>
            </a:r>
            <a:r>
              <a:rPr lang="en-IN" sz="1400" dirty="0" err="1">
                <a:latin typeface="Montserrat" pitchFamily="2" charset="77"/>
              </a:rPr>
              <a:t>úl</a:t>
            </a:r>
            <a:r>
              <a:rPr lang="en-IN" sz="1400" dirty="0">
                <a:latin typeface="Montserrat" pitchFamily="2" charset="77"/>
              </a:rPr>
              <a:t> </a:t>
            </a:r>
            <a:r>
              <a:rPr lang="en-IN" sz="1400" dirty="0">
                <a:effectLst/>
                <a:latin typeface="Montserrat" pitchFamily="2" charset="77"/>
              </a:rPr>
              <a:t>IAPB)</a:t>
            </a:r>
          </a:p>
        </p:txBody>
      </p:sp>
      <p:sp>
        <p:nvSpPr>
          <p:cNvPr id="18" name="Rectangle 17" descr="Yellow color rectangle">
            <a:extLst>
              <a:ext uri="{FF2B5EF4-FFF2-40B4-BE49-F238E27FC236}">
                <a16:creationId xmlns:a16="http://schemas.microsoft.com/office/drawing/2014/main" id="{6C7417CA-43EF-15D1-E215-50A05AFC29E6}"/>
              </a:ext>
            </a:extLst>
          </p:cNvPr>
          <p:cNvSpPr/>
          <p:nvPr/>
        </p:nvSpPr>
        <p:spPr>
          <a:xfrm>
            <a:off x="5206016" y="4775676"/>
            <a:ext cx="1622977" cy="59503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Ligh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475593-0C49-0B38-8E46-3CC750F588B5}"/>
              </a:ext>
            </a:extLst>
          </p:cNvPr>
          <p:cNvSpPr txBox="1"/>
          <p:nvPr/>
        </p:nvSpPr>
        <p:spPr>
          <a:xfrm>
            <a:off x="4987232" y="5598002"/>
            <a:ext cx="2060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effectLst/>
                <a:latin typeface="Montserrat" pitchFamily="2" charset="77"/>
              </a:rPr>
              <a:t>#FD9D24</a:t>
            </a:r>
          </a:p>
          <a:p>
            <a:pPr algn="ctr"/>
            <a:r>
              <a:rPr lang="en-IN" sz="1400" dirty="0" err="1">
                <a:effectLst/>
                <a:latin typeface="Montserrat" pitchFamily="2" charset="77"/>
              </a:rPr>
              <a:t>Color</a:t>
            </a:r>
            <a:r>
              <a:rPr lang="en-IN" sz="1400" dirty="0">
                <a:effectLst/>
                <a:latin typeface="Montserrat" pitchFamily="2" charset="77"/>
              </a:rPr>
              <a:t> de </a:t>
            </a:r>
            <a:r>
              <a:rPr lang="en-IN" sz="1400" dirty="0" err="1">
                <a:effectLst/>
                <a:latin typeface="Montserrat" pitchFamily="2" charset="77"/>
              </a:rPr>
              <a:t>acento</a:t>
            </a:r>
            <a:r>
              <a:rPr lang="en-IN" sz="1400" dirty="0">
                <a:effectLst/>
                <a:latin typeface="Montserrat" pitchFamily="2" charset="77"/>
              </a:rPr>
              <a:t>/Amarillo Oro</a:t>
            </a:r>
          </a:p>
        </p:txBody>
      </p:sp>
      <p:pic>
        <p:nvPicPr>
          <p:cNvPr id="8" name="Picture 7" descr="A screenshot of a color chart&#10;&#10;Description automatically generated">
            <a:extLst>
              <a:ext uri="{FF2B5EF4-FFF2-40B4-BE49-F238E27FC236}">
                <a16:creationId xmlns:a16="http://schemas.microsoft.com/office/drawing/2014/main" id="{0BA7B306-F855-519B-0456-64864FD33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" t="2" r="7996" b="50770"/>
          <a:stretch/>
        </p:blipFill>
        <p:spPr>
          <a:xfrm>
            <a:off x="8544434" y="5429251"/>
            <a:ext cx="1750604" cy="131307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18E3456-BDD3-82FA-AFC1-09AD1B05F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991" y="4173943"/>
            <a:ext cx="3886200" cy="10202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85727B-EE75-A01C-CA63-44CBC7ADFE96}"/>
              </a:ext>
            </a:extLst>
          </p:cNvPr>
          <p:cNvSpPr/>
          <p:nvPr/>
        </p:nvSpPr>
        <p:spPr>
          <a:xfrm>
            <a:off x="9262681" y="5687917"/>
            <a:ext cx="519401" cy="246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782B52-DBF9-707A-7FE3-A597509621B8}"/>
              </a:ext>
            </a:extLst>
          </p:cNvPr>
          <p:cNvCxnSpPr>
            <a:cxnSpLocks/>
          </p:cNvCxnSpPr>
          <p:nvPr/>
        </p:nvCxnSpPr>
        <p:spPr>
          <a:xfrm>
            <a:off x="11243313" y="5023667"/>
            <a:ext cx="0" cy="95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2FC731-D0D9-64D8-AC43-05A6001A5022}"/>
              </a:ext>
            </a:extLst>
          </p:cNvPr>
          <p:cNvCxnSpPr/>
          <p:nvPr/>
        </p:nvCxnSpPr>
        <p:spPr>
          <a:xfrm flipH="1">
            <a:off x="10429064" y="5973452"/>
            <a:ext cx="814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F7E000-1594-E05C-0A30-40DB68FAAC32}"/>
              </a:ext>
            </a:extLst>
          </p:cNvPr>
          <p:cNvSpPr txBox="1">
            <a:spLocks/>
          </p:cNvSpPr>
          <p:nvPr/>
        </p:nvSpPr>
        <p:spPr>
          <a:xfrm>
            <a:off x="8114991" y="3819463"/>
            <a:ext cx="3886200" cy="28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200" b="1" dirty="0" err="1">
                <a:solidFill>
                  <a:srgbClr val="1A1238"/>
                </a:solidFill>
                <a:effectLst/>
              </a:rPr>
              <a:t>Encuentre</a:t>
            </a:r>
            <a:r>
              <a:rPr lang="en-AU" sz="1200" b="1" dirty="0">
                <a:solidFill>
                  <a:srgbClr val="1A1238"/>
                </a:solidFill>
                <a:effectLst/>
              </a:rPr>
              <a:t> la paleta para México </a:t>
            </a:r>
            <a:r>
              <a:rPr lang="en-AU" sz="1200" b="1" dirty="0" err="1">
                <a:solidFill>
                  <a:srgbClr val="1A1238"/>
                </a:solidFill>
                <a:effectLst/>
              </a:rPr>
              <a:t>en</a:t>
            </a:r>
            <a:r>
              <a:rPr lang="en-AU" sz="1200" b="1" dirty="0">
                <a:solidFill>
                  <a:srgbClr val="1A1238"/>
                </a:solidFill>
                <a:effectLst/>
              </a:rPr>
              <a:t> la </a:t>
            </a:r>
            <a:r>
              <a:rPr lang="en-AU" sz="1200" b="1" dirty="0" err="1">
                <a:solidFill>
                  <a:srgbClr val="1A1238"/>
                </a:solidFill>
                <a:effectLst/>
              </a:rPr>
              <a:t>pestaña</a:t>
            </a:r>
            <a:r>
              <a:rPr lang="en-AU" sz="1200" b="1" dirty="0">
                <a:solidFill>
                  <a:srgbClr val="1A1238"/>
                </a:solidFill>
                <a:effectLst/>
              </a:rPr>
              <a:t> DISEÑO</a:t>
            </a:r>
            <a:endParaRPr lang="en-IN" sz="1100" dirty="0">
              <a:solidFill>
                <a:srgbClr val="1A123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64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3F0C-DDFA-F25B-04FA-8957C8BE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01ED10-A422-762C-86D9-BC8F11100370}"/>
              </a:ext>
            </a:extLst>
          </p:cNvPr>
          <p:cNvSpPr/>
          <p:nvPr/>
        </p:nvSpPr>
        <p:spPr>
          <a:xfrm>
            <a:off x="600991" y="767847"/>
            <a:ext cx="1710114" cy="10874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Montserrat Medium" pitchFamily="2" charset="77"/>
                <a:ea typeface="Helvetica Light"/>
                <a:cs typeface="Helvetica Light"/>
                <a:sym typeface="Helvetica Light"/>
              </a:rPr>
              <a:t>SU</a:t>
            </a:r>
            <a:r>
              <a:rPr kumimoji="0" lang="en-US" sz="3200" u="none" strike="noStrike" cap="none" spc="0" normalizeH="0" baseline="0" dirty="0">
                <a:ln>
                  <a:noFill/>
                </a:ln>
                <a:effectLst/>
                <a:uFillTx/>
                <a:latin typeface="Montserrat Medium" pitchFamily="2" charset="77"/>
                <a:ea typeface="Helvetica Light"/>
                <a:cs typeface="Helvetica Light"/>
                <a:sym typeface="Helvetica Light"/>
              </a:rPr>
              <a:t> LOGO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CC7821D-F23E-4A64-4D65-BCE28CB5508D}"/>
              </a:ext>
            </a:extLst>
          </p:cNvPr>
          <p:cNvSpPr txBox="1">
            <a:spLocks/>
          </p:cNvSpPr>
          <p:nvPr/>
        </p:nvSpPr>
        <p:spPr>
          <a:xfrm>
            <a:off x="1185916" y="3264634"/>
            <a:ext cx="9303999" cy="13385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2000" dirty="0">
              <a:latin typeface="Montserrat ExtraBold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C3019A7-6C74-C356-F373-8559D0886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289" y="3234741"/>
            <a:ext cx="8680239" cy="1210425"/>
          </a:xfrm>
        </p:spPr>
        <p:txBody>
          <a:bodyPr>
            <a:normAutofit/>
          </a:bodyPr>
          <a:lstStyle/>
          <a:p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2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37BE253-5287-D283-677C-AA2BFA5B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591" y="4819876"/>
            <a:ext cx="7287491" cy="521558"/>
          </a:xfrm>
        </p:spPr>
        <p:txBody>
          <a:bodyPr>
            <a:normAutofit/>
          </a:bodyPr>
          <a:lstStyle/>
          <a:p>
            <a:r>
              <a:rPr lang="en-US" dirty="0" err="1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B43836-F7F8-889E-5381-96C04156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365125"/>
            <a:ext cx="10013391" cy="1325563"/>
          </a:xfrm>
        </p:spPr>
        <p:txBody>
          <a:bodyPr/>
          <a:lstStyle/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B3E2CC-D002-5954-645A-730863B5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25625"/>
            <a:ext cx="10013391" cy="4351338"/>
          </a:xfrm>
        </p:spPr>
        <p:txBody>
          <a:bodyPr>
            <a:normAutofit/>
          </a:bodyPr>
          <a:lstStyle/>
          <a:p>
            <a:r>
              <a:rPr lang="en-US" dirty="0"/>
              <a:t>Cuerpo de </a:t>
            </a:r>
            <a:r>
              <a:rPr lang="en-US" dirty="0" err="1"/>
              <a:t>texto</a:t>
            </a:r>
            <a:r>
              <a:rPr lang="en-US" dirty="0"/>
              <a:t>: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004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66FA04-F5BA-3224-E119-521F41C8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B8BE8A-AC5D-1BB8-D918-BD484715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3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19F9-264D-861A-F9D5-1B56D718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ADE-8D08-D32A-B7A9-F55D6EAF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DDDB44-5A53-4606-5B27-F201D20E92AB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7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2FDD-1FA9-AAB0-8109-DDE03031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0621A8-A08B-53ED-FB45-A6AC0AA49FE7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7E733-BF08-372C-3AF6-558B8964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55A577-4B54-D5CB-5AE6-1D3DC50CEF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373414" y="2650491"/>
            <a:ext cx="9461599" cy="1144269"/>
          </a:xfrm>
        </p:spPr>
        <p:txBody>
          <a:bodyPr>
            <a:normAutofit/>
          </a:bodyPr>
          <a:lstStyle/>
          <a:p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interesante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salud</a:t>
            </a:r>
            <a:r>
              <a:rPr lang="en-US" dirty="0"/>
              <a:t> de la </a:t>
            </a:r>
            <a:r>
              <a:rPr lang="en-US" dirty="0" err="1"/>
              <a:t>visión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2F156-8688-8B08-7743-5322A944D1F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701415" y="3994914"/>
            <a:ext cx="4789170" cy="3918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Por </a:t>
            </a:r>
            <a:r>
              <a:rPr lang="en-US" dirty="0" err="1"/>
              <a:t>alguien</a:t>
            </a:r>
            <a:r>
              <a:rPr lang="en-US" dirty="0"/>
              <a:t> especial</a:t>
            </a:r>
          </a:p>
        </p:txBody>
      </p:sp>
    </p:spTree>
    <p:extLst>
      <p:ext uri="{BB962C8B-B14F-4D97-AF65-F5344CB8AC3E}">
        <p14:creationId xmlns:p14="http://schemas.microsoft.com/office/powerpoint/2010/main" val="123426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Mexic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21941"/>
      </a:accent1>
      <a:accent2>
        <a:srgbClr val="004180"/>
      </a:accent2>
      <a:accent3>
        <a:srgbClr val="FD9D24"/>
      </a:accent3>
      <a:accent4>
        <a:srgbClr val="26BDE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61ad7c-18b5-4c05-969c-14ee1f32000f">
      <Terms xmlns="http://schemas.microsoft.com/office/infopath/2007/PartnerControls"/>
    </lcf76f155ced4ddcb4097134ff3c332f>
    <TaxCatchAll xmlns="b8eda1c6-edaa-48f0-a8d9-ec641f5335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3872DD1FD8C4BB7AC9B0754EFE8E1" ma:contentTypeVersion="18" ma:contentTypeDescription="Create a new document." ma:contentTypeScope="" ma:versionID="98498876dc2aba44da4cca41efb6fcc6">
  <xsd:schema xmlns:xsd="http://www.w3.org/2001/XMLSchema" xmlns:xs="http://www.w3.org/2001/XMLSchema" xmlns:p="http://schemas.microsoft.com/office/2006/metadata/properties" xmlns:ns2="5861ad7c-18b5-4c05-969c-14ee1f32000f" xmlns:ns3="b8eda1c6-edaa-48f0-a8d9-ec641f5335be" targetNamespace="http://schemas.microsoft.com/office/2006/metadata/properties" ma:root="true" ma:fieldsID="c97f2af07a99322b614f4dfe2259f91c" ns2:_="" ns3:_="">
    <xsd:import namespace="5861ad7c-18b5-4c05-969c-14ee1f32000f"/>
    <xsd:import namespace="b8eda1c6-edaa-48f0-a8d9-ec641f533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1ad7c-18b5-4c05-969c-14ee1f320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bd7073-03bb-4f5f-ae43-47e02b55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da1c6-edaa-48f0-a8d9-ec641f533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15b4db-0137-4dc4-88a5-c61e7f15e51b}" ma:internalName="TaxCatchAll" ma:showField="CatchAllData" ma:web="b8eda1c6-edaa-48f0-a8d9-ec641f533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DAA83-821A-4F24-B131-72BB730DEF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D521F3-140D-492F-B680-700A125C1A04}">
  <ds:schemaRefs>
    <ds:schemaRef ds:uri="5861ad7c-18b5-4c05-969c-14ee1f32000f"/>
    <ds:schemaRef ds:uri="b8eda1c6-edaa-48f0-a8d9-ec641f5335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1BC077-3CFC-41EC-8906-D4CE0027A40E}">
  <ds:schemaRefs>
    <ds:schemaRef ds:uri="5861ad7c-18b5-4c05-969c-14ee1f32000f"/>
    <ds:schemaRef ds:uri="b8eda1c6-edaa-48f0-a8d9-ec641f533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357</TotalTime>
  <Words>424</Words>
  <Application>Microsoft Macintosh PowerPoint</Application>
  <PresentationFormat>Widescreen</PresentationFormat>
  <Paragraphs>48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ExtraBold</vt:lpstr>
      <vt:lpstr>Calibri</vt:lpstr>
      <vt:lpstr>Montserrat Light</vt:lpstr>
      <vt:lpstr>Arial</vt:lpstr>
      <vt:lpstr>Montserrat</vt:lpstr>
      <vt:lpstr>Montserrat Medium</vt:lpstr>
      <vt:lpstr>Office 2013 - 2022 Theme</vt:lpstr>
      <vt:lpstr>2030 IN SIGHT LIVE Plantilla para presentaciones en México</vt:lpstr>
      <vt:lpstr>Cómo crear una presentación accesible</vt:lpstr>
      <vt:lpstr>Tipografía y colores</vt:lpstr>
      <vt:lpstr>Título linea 1 Título linea 2</vt:lpstr>
      <vt:lpstr>Título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Ishwarya Teeparthi</dc:creator>
  <cp:lastModifiedBy>Emi Riquezes</cp:lastModifiedBy>
  <cp:revision>44</cp:revision>
  <dcterms:created xsi:type="dcterms:W3CDTF">2024-01-10T06:24:43Z</dcterms:created>
  <dcterms:modified xsi:type="dcterms:W3CDTF">2024-03-29T10:20:58Z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0x010100A7B3872DD1FD8C4BB7AC9B0754EFE8E1</vt:lpwstr>
  </property>
</Properties>
</file>