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88" r:id="rId3"/>
    <p:sldId id="287" r:id="rId4"/>
    <p:sldId id="289" r:id="rId5"/>
    <p:sldId id="259" r:id="rId6"/>
    <p:sldId id="303" r:id="rId7"/>
    <p:sldId id="290" r:id="rId8"/>
    <p:sldId id="260" r:id="rId9"/>
    <p:sldId id="291" r:id="rId10"/>
    <p:sldId id="263" r:id="rId11"/>
    <p:sldId id="266" r:id="rId12"/>
    <p:sldId id="293" r:id="rId13"/>
    <p:sldId id="292" r:id="rId14"/>
    <p:sldId id="267" r:id="rId15"/>
    <p:sldId id="295" r:id="rId16"/>
    <p:sldId id="296" r:id="rId17"/>
    <p:sldId id="294" r:id="rId18"/>
    <p:sldId id="297" r:id="rId19"/>
    <p:sldId id="298" r:id="rId20"/>
    <p:sldId id="300" r:id="rId21"/>
    <p:sldId id="299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Work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val>
            <c:numRef>
              <c:f>Sheet1!$A$1:$A$9</c:f>
              <c:numCache>
                <c:formatCode>General</c:formatCode>
                <c:ptCount val="9"/>
                <c:pt idx="0">
                  <c:v>33</c:v>
                </c:pt>
                <c:pt idx="1">
                  <c:v>42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18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04-9547-A178-97F48D64B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0.26142</cdr:x>
      <cdr:y>0.47421</cdr:y>
    </cdr:from>
    <cdr:to>
      <cdr:x>0.62559</cdr:x>
      <cdr:y>0.77666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1246" y="1839852"/>
          <a:ext cx="3038622" cy="117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dirty="0"/>
            <a:t>Refractive Error – 43%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A1EA3A92-ED65-4F60-AE3C-A59B36CAD266}" type="datetimeFigureOut">
              <a:rPr lang="en-US"/>
              <a:pPr/>
              <a:t>11/12/19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0187E480-E870-49AC-98C4-BD687813E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B4155649-FFBF-4BDF-A9D1-D88A96F0C7D3}" type="datetimeFigureOut">
              <a:rPr lang="en-US"/>
              <a:pPr/>
              <a:t>11/12/19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45217A86-C12A-4F0E-BFBD-993107129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Globally uncorrected refractive error  accounts for 6.5 million blind &amp; 106 million VI - (Does not include 507million presbyopes) 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B438DE6-48E6-42B4-9D81-F74EA83C3AD0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a typeface="+mn-ea"/>
                <a:cs typeface="+mn-cs"/>
              </a:rPr>
              <a:t>Follows Inverse care law </a:t>
            </a:r>
            <a:r>
              <a:rPr lang="en-GB" sz="1050" dirty="0">
                <a:ea typeface="+mn-ea"/>
                <a:cs typeface="+mn-cs"/>
              </a:rPr>
              <a:t>- </a:t>
            </a:r>
            <a:r>
              <a:rPr lang="en-GB" dirty="0">
                <a:ea typeface="+mn-ea"/>
                <a:cs typeface="+mn-cs"/>
              </a:rPr>
              <a:t>90% in low-middle income countries, but only 10% global resources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ea typeface="+mn-ea"/>
                <a:cs typeface="+mn-cs"/>
              </a:rPr>
              <a:t>In low-middle income countries ratio of </a:t>
            </a:r>
            <a:r>
              <a:rPr lang="en-GB" dirty="0" err="1">
                <a:ea typeface="+mn-ea"/>
                <a:cs typeface="+mn-cs"/>
              </a:rPr>
              <a:t>refractionist</a:t>
            </a:r>
            <a:r>
              <a:rPr lang="en-GB" dirty="0">
                <a:ea typeface="+mn-ea"/>
                <a:cs typeface="+mn-cs"/>
              </a:rPr>
              <a:t> to population 1:100,000 - 1 million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4F781A4-DD87-42B2-9D1B-6E482E628148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/>
              <a:t>Global estimated economic cost over next 8 years US$36 Billion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9849466-FD99-48E2-9889-3C2CD8965E5B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B98919CF-5DA7-4446-95B1-1FD79DA252EC}" type="slidenum">
              <a:rPr lang="en-GB" sz="1200"/>
              <a:pPr eaLnBrk="1" hangingPunct="1"/>
              <a:t>7</a:t>
            </a:fld>
            <a:endParaRPr lang="en-GB" sz="1200"/>
          </a:p>
        </p:txBody>
      </p:sp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We call our tool NETRA: near eye tool for refractive assessment</a:t>
            </a:r>
          </a:p>
          <a:p>
            <a:pPr eaLnBrk="1" hangingPunct="1">
              <a:spcBef>
                <a:spcPct val="0"/>
              </a:spcBef>
            </a:pPr>
            <a:r>
              <a:rPr lang="en-US"/>
              <a:t>such as nearsightedness/far/astigmatism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Basic idea is to create a unique interactive lightfield display near the eye and is possible due to the highresolution of modern LCDs.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750829B-8FC7-4D46-8FDB-2F83BD6749E8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algn="r" eaLnBrk="1" hangingPunct="1"/>
              <a:t>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3439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886200"/>
            <a:ext cx="8343900" cy="1587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070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7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700">
                <a:solidFill>
                  <a:srgbClr val="000000"/>
                </a:solidFill>
                <a:latin typeface="Arial Black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1"/>
            <a:ext cx="8343900" cy="3880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000000"/>
                </a:solidFill>
                <a:latin typeface="+mj-lt"/>
              </a:defRPr>
            </a:lvl1pPr>
            <a:lvl2pPr>
              <a:defRPr sz="18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2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78300"/>
            <a:ext cx="8343900" cy="1302101"/>
          </a:xfrm>
        </p:spPr>
        <p:txBody>
          <a:bodyPr anchor="t"/>
          <a:lstStyle>
            <a:lvl1pPr algn="l">
              <a:defRPr sz="47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678113"/>
            <a:ext cx="83439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08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40386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02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22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4154488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4154488" cy="33242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200">
                <a:solidFill>
                  <a:srgbClr val="000000"/>
                </a:solidFill>
              </a:defRPr>
            </a:lvl2pPr>
            <a:lvl3pPr>
              <a:defRPr sz="2200">
                <a:solidFill>
                  <a:srgbClr val="000000"/>
                </a:solidFill>
              </a:defRPr>
            </a:lvl3pPr>
            <a:lvl4pPr>
              <a:defRPr sz="22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1"/>
            <a:ext cx="4041775" cy="5746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242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5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070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32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598621"/>
            <a:ext cx="3122613" cy="750878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513" y="1600201"/>
            <a:ext cx="5221287" cy="388621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000000"/>
                </a:solidFill>
              </a:defRPr>
            </a:lvl1pPr>
            <a:lvl2pPr>
              <a:defRPr sz="2800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351079"/>
            <a:ext cx="3122613" cy="3135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196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149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314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794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werpoint slide backgrounds_v6-5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74638"/>
            <a:ext cx="607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add title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Arial Black"/>
          <a:ea typeface="MS PGothic" pitchFamily="34" charset="-128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 Black" pitchFamily="34" charset="0"/>
          <a:ea typeface="MS PGothic" pitchFamily="34" charset="-128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 Black" pitchFamily="34" charset="0"/>
          <a:ea typeface="MS PGothic" pitchFamily="34" charset="-128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 Black" pitchFamily="34" charset="0"/>
          <a:ea typeface="MS PGothic" pitchFamily="34" charset="-128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 Black" pitchFamily="34" charset="0"/>
          <a:ea typeface="MS PGothic" pitchFamily="34" charset="-128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j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mailto:Andrew.bastawrous@lshtm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355600" y="5689600"/>
            <a:ext cx="605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2000">
                <a:solidFill>
                  <a:srgbClr val="000000"/>
                </a:solidFill>
                <a:latin typeface="Arial Black" pitchFamily="34" charset="0"/>
              </a:rPr>
              <a:t>Improving health worldwide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68300" y="6224588"/>
            <a:ext cx="44037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500">
                <a:solidFill>
                  <a:srgbClr val="000000"/>
                </a:solidFill>
                <a:latin typeface="Arial Black" pitchFamily="34" charset="0"/>
              </a:rPr>
              <a:t>www.iceh.org.uk     www.lshtm.ac.uk</a:t>
            </a:r>
          </a:p>
        </p:txBody>
      </p:sp>
      <p:sp>
        <p:nvSpPr>
          <p:cNvPr id="6148" name="Rectangle 4"/>
          <p:cNvSpPr txBox="1">
            <a:spLocks noChangeArrowheads="1"/>
          </p:cNvSpPr>
          <p:nvPr/>
        </p:nvSpPr>
        <p:spPr bwMode="auto">
          <a:xfrm>
            <a:off x="374650" y="957263"/>
            <a:ext cx="83439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3600" dirty="0">
                <a:solidFill>
                  <a:srgbClr val="000000"/>
                </a:solidFill>
                <a:latin typeface="Arial Black" pitchFamily="34" charset="0"/>
              </a:rPr>
              <a:t>Validation of Near Eye Tool for Refractive Assessment (NETRA): A Pilot Study</a:t>
            </a:r>
            <a:br>
              <a:rPr lang="en-GB" sz="3600" dirty="0">
                <a:solidFill>
                  <a:srgbClr val="000000"/>
                </a:solidFill>
                <a:latin typeface="Arial Black" pitchFamily="34" charset="0"/>
              </a:rPr>
            </a:br>
            <a:r>
              <a:rPr lang="en-GB" sz="800" dirty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en-GB" sz="3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GB" sz="2800" i="1" dirty="0">
                <a:solidFill>
                  <a:srgbClr val="000000"/>
                </a:solidFill>
                <a:latin typeface="Arial" pitchFamily="34" charset="0"/>
              </a:rPr>
              <a:t>Realising </a:t>
            </a:r>
            <a:r>
              <a:rPr lang="en-GB" sz="2800" i="1" dirty="0" err="1">
                <a:solidFill>
                  <a:srgbClr val="000000"/>
                </a:solidFill>
                <a:latin typeface="Arial" pitchFamily="34" charset="0"/>
              </a:rPr>
              <a:t>Nyaya</a:t>
            </a:r>
            <a:r>
              <a:rPr lang="en-GB" sz="2800" i="1" dirty="0">
                <a:solidFill>
                  <a:srgbClr val="000000"/>
                </a:solidFill>
                <a:latin typeface="Arial" pitchFamily="34" charset="0"/>
              </a:rPr>
              <a:t>… </a:t>
            </a:r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342900" y="3435350"/>
            <a:ext cx="8343900" cy="1587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rgbClr val="000000"/>
                </a:solidFill>
                <a:latin typeface="+mj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/>
              <a:t>Andrew Bastawrous MBChB MRCophth</a:t>
            </a:r>
          </a:p>
          <a:p>
            <a:pPr>
              <a:defRPr/>
            </a:pPr>
            <a:r>
              <a:rPr lang="en-GB" sz="2400" b="1">
                <a:solidFill>
                  <a:schemeClr val="tx2">
                    <a:lumMod val="75000"/>
                  </a:schemeClr>
                </a:solidFill>
              </a:rPr>
              <a:t>Christopher Leak McOptom BMBS</a:t>
            </a:r>
          </a:p>
          <a:p>
            <a:pPr>
              <a:defRPr/>
            </a:pPr>
            <a:r>
              <a:rPr lang="en-GB" sz="2400"/>
              <a:t>Frederick Howard FBDO</a:t>
            </a:r>
          </a:p>
          <a:p>
            <a:pPr>
              <a:defRPr/>
            </a:pPr>
            <a:r>
              <a:rPr lang="en-GB" sz="2400"/>
              <a:t>B Vineeth Kumar FRCS (Ed Ophth)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" name="Picture 2" descr="Figure 1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907" y="3436099"/>
            <a:ext cx="2145427" cy="184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6838" y="112713"/>
            <a:ext cx="8970962" cy="6623050"/>
          </a:xfrm>
          <a:prstGeom prst="rect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152" name="Content Placeholder 5" descr="ICEH_NewLogo_big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275" y="5757863"/>
            <a:ext cx="1584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>
                <a:latin typeface="Arial Black" pitchFamily="34" charset="0"/>
              </a:rPr>
              <a:t>NETRA display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2713" y="2078038"/>
            <a:ext cx="3222625" cy="28892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brazi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038" y="2078038"/>
            <a:ext cx="4319587" cy="2889250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42900" y="274638"/>
            <a:ext cx="7942118" cy="1143000"/>
          </a:xfrm>
        </p:spPr>
        <p:txBody>
          <a:bodyPr/>
          <a:lstStyle/>
          <a:p>
            <a:r>
              <a:rPr lang="en-GB" dirty="0">
                <a:latin typeface="Arial Black" pitchFamily="34" charset="0"/>
              </a:rPr>
              <a:t>Pilot study - Methods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2800" dirty="0">
                <a:ea typeface="ＭＳ Ｐゴシック" charset="0"/>
                <a:cs typeface="+mn-cs"/>
              </a:rPr>
              <a:t>34 eyes of 17 sequential adult patients attending a community optometrist </a:t>
            </a:r>
          </a:p>
          <a:p>
            <a:pPr>
              <a:defRPr/>
            </a:pPr>
            <a:r>
              <a:rPr lang="en-GB" sz="2800" dirty="0">
                <a:ea typeface="ＭＳ Ｐゴシック" charset="0"/>
                <a:cs typeface="+mn-cs"/>
              </a:rPr>
              <a:t>Visual acuity, non-</a:t>
            </a:r>
            <a:r>
              <a:rPr lang="en-GB" sz="2800" dirty="0" err="1">
                <a:ea typeface="ＭＳ Ｐゴシック" charset="0"/>
                <a:cs typeface="+mn-cs"/>
              </a:rPr>
              <a:t>cycloplegic</a:t>
            </a:r>
            <a:r>
              <a:rPr lang="en-GB" sz="2800" dirty="0">
                <a:ea typeface="ＭＳ Ｐゴシック" charset="0"/>
                <a:cs typeface="+mn-cs"/>
              </a:rPr>
              <a:t> subjective refraction and best corrected visual acuity assessment by a single, senior, optometrist</a:t>
            </a:r>
            <a:r>
              <a:rPr lang="en-GB" sz="3200" dirty="0">
                <a:ea typeface="ＭＳ Ｐゴシック" charset="0"/>
                <a:cs typeface="+mn-cs"/>
              </a:rPr>
              <a:t>. 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3200" dirty="0">
                <a:ea typeface="ＭＳ Ｐゴシック" charset="0"/>
                <a:cs typeface="+mn-cs"/>
              </a:rPr>
              <a:t> </a:t>
            </a:r>
          </a:p>
        </p:txBody>
      </p:sp>
      <p:pic>
        <p:nvPicPr>
          <p:cNvPr id="5" name="Picture 73" descr="optici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486948"/>
            <a:ext cx="4038600" cy="188468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343900" cy="1143000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Pilot study - Methods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/>
              <a:t>NETRA assessment using iPod Touch (gen4) with the assistance of the lead researcher who provided only the information sheets. </a:t>
            </a:r>
          </a:p>
          <a:p>
            <a:r>
              <a:rPr lang="en-GB" sz="2800" dirty="0"/>
              <a:t>NETRA results displayed on screen were then used in a trial frame</a:t>
            </a:r>
          </a:p>
          <a:p>
            <a:r>
              <a:rPr lang="en-GB" sz="2800" dirty="0"/>
              <a:t>NETRA corrected visual acuity was recorded</a:t>
            </a:r>
            <a:endParaRPr lang="en-US" sz="2800" dirty="0"/>
          </a:p>
        </p:txBody>
      </p:sp>
      <p:pic>
        <p:nvPicPr>
          <p:cNvPr id="5" name="Picture 72" descr="netra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519391"/>
            <a:ext cx="4038600" cy="22631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4"/>
          <p:cNvSpPr>
            <a:spLocks noGrp="1"/>
          </p:cNvSpPr>
          <p:nvPr>
            <p:ph type="title"/>
          </p:nvPr>
        </p:nvSpPr>
        <p:spPr>
          <a:xfrm>
            <a:off x="342900" y="227013"/>
            <a:ext cx="7824788" cy="1143000"/>
          </a:xfrm>
        </p:spPr>
        <p:txBody>
          <a:bodyPr/>
          <a:lstStyle/>
          <a:p>
            <a:r>
              <a:rPr lang="en-US">
                <a:latin typeface="Arial Black" pitchFamily="34" charset="0"/>
              </a:rPr>
              <a:t>Pilot Study - Analysis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342900" y="1699419"/>
            <a:ext cx="8343900" cy="38814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/>
              <a:t>Differences in spherical equivalent(DSE): </a:t>
            </a:r>
          </a:p>
          <a:p>
            <a:pPr>
              <a:buFont typeface="Arial" pitchFamily="34" charset="0"/>
              <a:buNone/>
            </a:pPr>
            <a:r>
              <a:rPr lang="en-GB" sz="3200" i="1" dirty="0"/>
              <a:t>	DSE = (SN + 0.5xCN) – (SS + 0.5xCS)</a:t>
            </a:r>
          </a:p>
          <a:p>
            <a:r>
              <a:rPr lang="en-GB" sz="3200" dirty="0"/>
              <a:t>Change in recorded visual acuity</a:t>
            </a:r>
          </a:p>
          <a:p>
            <a:endParaRPr lang="en-GB" sz="3200" dirty="0"/>
          </a:p>
          <a:p>
            <a:pPr>
              <a:buFont typeface="Arial" pitchFamily="34" charset="0"/>
              <a:buNone/>
            </a:pPr>
            <a:endParaRPr lang="en-GB" sz="3200" dirty="0"/>
          </a:p>
          <a:p>
            <a:endParaRPr lang="en-GB" sz="3200" dirty="0"/>
          </a:p>
        </p:txBody>
      </p:sp>
      <p:pic>
        <p:nvPicPr>
          <p:cNvPr id="8" name="Picture 72" descr="netra-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525" y="3626283"/>
            <a:ext cx="3143250" cy="16478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3" descr="optici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" y="3648075"/>
            <a:ext cx="3146425" cy="1639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342900" y="274638"/>
            <a:ext cx="7116763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Arial Black" pitchFamily="34" charset="0"/>
              </a:rPr>
              <a:t>Pilot Study - Results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52800"/>
            <a:ext cx="8229600" cy="21447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sz="3200" dirty="0">
                <a:solidFill>
                  <a:schemeClr val="tx1"/>
                </a:solidFill>
              </a:rPr>
              <a:t>The mean Spherical Equivalent were not statistically different (p=0.1036, 95% CI±0.29)</a:t>
            </a:r>
          </a:p>
          <a:p>
            <a:pPr>
              <a:lnSpc>
                <a:spcPct val="90000"/>
              </a:lnSpc>
            </a:pPr>
            <a:endParaRPr lang="en-GB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200" dirty="0">
                <a:solidFill>
                  <a:schemeClr val="tx1"/>
                </a:solidFill>
              </a:rPr>
              <a:t>Mean difference in DSE= 0.24D, (95%CI ±0.29)</a:t>
            </a:r>
          </a:p>
          <a:p>
            <a:pPr>
              <a:lnSpc>
                <a:spcPct val="90000"/>
              </a:lnSpc>
            </a:pP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Picture 73" descr="optici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25" y="1550988"/>
            <a:ext cx="2605088" cy="1358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 descr="netra-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963" y="1593850"/>
            <a:ext cx="2605087" cy="1366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313" y="1417638"/>
            <a:ext cx="5976360" cy="45418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Correlation</a:t>
            </a:r>
          </a:p>
        </p:txBody>
      </p:sp>
      <p:pic>
        <p:nvPicPr>
          <p:cNvPr id="8" name="Picture 73" descr="optici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5088" y="5808663"/>
            <a:ext cx="1687512" cy="881062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2" descr="netra-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3089275"/>
            <a:ext cx="1868488" cy="9794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Placeholder 7"/>
          <p:cNvSpPr txBox="1">
            <a:spLocks/>
          </p:cNvSpPr>
          <p:nvPr/>
        </p:nvSpPr>
        <p:spPr bwMode="auto">
          <a:xfrm>
            <a:off x="1395124" y="4627563"/>
            <a:ext cx="641465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en-GB" sz="2400" dirty="0"/>
              <a:t>Spherical Equivalent r=0.96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Correlation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288" y="1163638"/>
            <a:ext cx="7116762" cy="52260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3" descr="optici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3563" y="6057900"/>
            <a:ext cx="1274762" cy="66516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2" descr="netra-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39700" y="3414713"/>
            <a:ext cx="1335087" cy="700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Placeholder 8"/>
          <p:cNvSpPr txBox="1">
            <a:spLocks/>
          </p:cNvSpPr>
          <p:nvPr/>
        </p:nvSpPr>
        <p:spPr bwMode="auto">
          <a:xfrm>
            <a:off x="5648325" y="4465638"/>
            <a:ext cx="2413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l-GR" sz="3200"/>
              <a:t>Δ</a:t>
            </a:r>
            <a:r>
              <a:rPr lang="en-GB" sz="3200"/>
              <a:t> VA r= 0.95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342900" y="274638"/>
            <a:ext cx="7680325" cy="1143000"/>
          </a:xfrm>
        </p:spPr>
        <p:txBody>
          <a:bodyPr/>
          <a:lstStyle/>
          <a:p>
            <a:r>
              <a:rPr lang="en-GB">
                <a:solidFill>
                  <a:schemeClr val="tx1"/>
                </a:solidFill>
                <a:latin typeface="Arial Black" pitchFamily="34" charset="0"/>
              </a:rPr>
              <a:t>Pilot Study - Results</a:t>
            </a:r>
            <a:endParaRPr lang="en-US">
              <a:latin typeface="Arial Black" pitchFamily="34" charset="0"/>
            </a:endParaRPr>
          </a:p>
        </p:txBody>
      </p:sp>
      <p:sp>
        <p:nvSpPr>
          <p:cNvPr id="23554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342900" y="3263900"/>
            <a:ext cx="4038600" cy="274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Improved 6 lines of vision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sz="half" idx="2"/>
          </p:nvPr>
        </p:nvSpPr>
        <p:spPr bwMode="auto">
          <a:xfrm>
            <a:off x="4648200" y="3263900"/>
            <a:ext cx="4038600" cy="274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Improved 4 lines of vision</a:t>
            </a:r>
          </a:p>
        </p:txBody>
      </p:sp>
      <p:pic>
        <p:nvPicPr>
          <p:cNvPr id="9" name="Picture 73" descr="optici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125" y="1550988"/>
            <a:ext cx="2605088" cy="13589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2" descr="netra-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963" y="1593850"/>
            <a:ext cx="2605087" cy="1366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Snellen-myop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9213" y="4054475"/>
            <a:ext cx="119697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nellen-myop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4438" y="4054475"/>
            <a:ext cx="14065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62063"/>
            <a:ext cx="8343900" cy="4427537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+mn-cs"/>
              </a:rPr>
              <a:t>Difficult to prevent accommodation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+mn-cs"/>
              </a:rPr>
              <a:t>Over Minus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+mn-cs"/>
              </a:rPr>
              <a:t>Off axis results are poor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+mn-cs"/>
              </a:rPr>
              <a:t>Testing in children required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+mn-cs"/>
              </a:rPr>
              <a:t>Refraction only one barrier</a:t>
            </a:r>
          </a:p>
          <a:p>
            <a:pPr>
              <a:buFont typeface="Arial" charset="0"/>
              <a:buChar char="•"/>
              <a:defRPr/>
            </a:pPr>
            <a:endParaRPr lang="en-US" sz="3200" dirty="0">
              <a:ea typeface="ＭＳ Ｐゴシック" charset="0"/>
              <a:cs typeface="+mn-cs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+mn-cs"/>
              </a:rPr>
              <a:t>Future prototypes likely to deal with these issues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ea typeface="ＭＳ Ｐゴシック" charset="0"/>
                <a:cs typeface="+mn-cs"/>
              </a:rPr>
              <a:t>Warrants further testing in low-income settings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Future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342900" y="1600200"/>
            <a:ext cx="8343900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/>
              <a:t>Plans to be tested in a population based study in Kenya commencing next month</a:t>
            </a:r>
          </a:p>
        </p:txBody>
      </p:sp>
      <p:pic>
        <p:nvPicPr>
          <p:cNvPr id="4" name="Picture 3" descr="Screen Shot 2012-07-17 at 10.37.4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209925"/>
            <a:ext cx="2495550" cy="2692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3475" y="3375025"/>
            <a:ext cx="2528888" cy="25273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2251075" y="4629150"/>
            <a:ext cx="4211638" cy="3333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Visual Impairment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1568050"/>
          <a:ext cx="8343900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42900" y="5224463"/>
            <a:ext cx="6410325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/>
              <a:t>106 million VI/6.5 million Blind</a:t>
            </a:r>
          </a:p>
          <a:p>
            <a:pPr eaLnBrk="1" hangingPunct="1"/>
            <a:r>
              <a:rPr lang="en-US" sz="2800"/>
              <a:t>507 million presbyopes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42900" y="6221413"/>
            <a:ext cx="4094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/>
              <a:t>Pascolini. BJO 2011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282575"/>
            <a:ext cx="4978400" cy="61071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1495190" y="916276"/>
            <a:ext cx="5594924" cy="4275952"/>
          </a:xfrm>
          <a:prstGeom prst="triangl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1849438" y="2481263"/>
            <a:ext cx="4919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800">
                <a:latin typeface="Arial Black" pitchFamily="34" charset="0"/>
              </a:rPr>
              <a:t>NETRA</a:t>
            </a: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3135313" y="4351338"/>
            <a:ext cx="4919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800">
                <a:latin typeface="Arial Black" pitchFamily="34" charset="0"/>
              </a:rPr>
              <a:t>NYAYA</a:t>
            </a: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527050" y="4351338"/>
            <a:ext cx="49196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4800">
                <a:latin typeface="Arial Black" pitchFamily="34" charset="0"/>
              </a:rPr>
              <a:t>NITHI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Questions</a:t>
            </a:r>
          </a:p>
        </p:txBody>
      </p:sp>
      <p:sp>
        <p:nvSpPr>
          <p:cNvPr id="24578" name="Content Placeholder 5"/>
          <p:cNvSpPr>
            <a:spLocks noGrp="1"/>
          </p:cNvSpPr>
          <p:nvPr>
            <p:ph idx="1"/>
          </p:nvPr>
        </p:nvSpPr>
        <p:spPr bwMode="auto">
          <a:xfrm>
            <a:off x="366713" y="4606925"/>
            <a:ext cx="8343900" cy="1292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</a:rPr>
              <a:t>A. </a:t>
            </a:r>
            <a:r>
              <a:rPr lang="en-US" sz="2400" dirty="0" err="1">
                <a:ea typeface="ＭＳ Ｐゴシック" charset="0"/>
              </a:rPr>
              <a:t>Bastawrous</a:t>
            </a:r>
            <a:r>
              <a:rPr lang="en-US" sz="2400" dirty="0">
                <a:ea typeface="ＭＳ Ｐゴシック" charset="0"/>
              </a:rPr>
              <a:t>, C. Leak, F. Howard, BV Kumar. Journal of Mobile Technology in Medicine. In Press 2012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  <a:hlinkClick r:id="rId2"/>
              </a:rPr>
              <a:t>Andrew.bastawrous@lshtm.ac.uk</a:t>
            </a:r>
            <a:r>
              <a:rPr lang="en-US" sz="2400" dirty="0">
                <a:ea typeface="ＭＳ Ｐゴシック" charset="0"/>
              </a:rPr>
              <a:t> for further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>
                <a:ea typeface="ＭＳ Ｐゴシック" charset="0"/>
              </a:rPr>
              <a:t>information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526" y="595745"/>
            <a:ext cx="3440402" cy="353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46" y="1579118"/>
            <a:ext cx="3186545" cy="2550696"/>
          </a:xfrm>
          <a:prstGeom prst="rect">
            <a:avLst/>
          </a:prstGeom>
          <a:ln>
            <a:solidFill>
              <a:schemeClr val="accent1">
                <a:alpha val="74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Inverse Care Law</a:t>
            </a:r>
          </a:p>
        </p:txBody>
      </p:sp>
      <p:pic>
        <p:nvPicPr>
          <p:cNvPr id="9218" name="Content Placeholder 3" descr="Figure2_600dpi_OphthalmologistCartogram_who.tif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600200"/>
            <a:ext cx="8343900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42900" y="6221413"/>
            <a:ext cx="4094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/>
              <a:t>Bastawrous &amp; Hennig. BJO 2012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pitchFamily="34" charset="0"/>
              </a:rPr>
              <a:t>Global Cost</a:t>
            </a:r>
          </a:p>
        </p:txBody>
      </p:sp>
      <p:pic>
        <p:nvPicPr>
          <p:cNvPr id="11266" name="Picture 29" descr="world-glob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438" y="1085850"/>
            <a:ext cx="5557837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5583" y="1691120"/>
            <a:ext cx="2635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514350" y="288925"/>
            <a:ext cx="8172450" cy="11430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Arial Black" pitchFamily="34" charset="0"/>
              </a:rPr>
              <a:t>VISION2020/IAPB</a:t>
            </a:r>
            <a:endParaRPr lang="en-GB" sz="4400" dirty="0">
              <a:latin typeface="Arial Black" pitchFamily="34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358775" y="1809750"/>
            <a:ext cx="5767388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/>
              <a:t>VISION2020 aims to eliminate </a:t>
            </a:r>
            <a:r>
              <a:rPr lang="en-GB" altLang="en-US" sz="2800" dirty="0"/>
              <a:t>“</a:t>
            </a:r>
            <a:r>
              <a:rPr lang="en-GB" sz="2800" dirty="0"/>
              <a:t>avoidable visual impairment due to uncorrected refractive errors </a:t>
            </a:r>
            <a:r>
              <a:rPr lang="en-GB" altLang="en-US" sz="2800" dirty="0"/>
              <a:t>”</a:t>
            </a:r>
            <a:endParaRPr lang="en-GB" sz="2800" dirty="0"/>
          </a:p>
          <a:p>
            <a:r>
              <a:rPr lang="en-GB" sz="2800" dirty="0"/>
              <a:t>IAPB </a:t>
            </a:r>
            <a:r>
              <a:rPr lang="en-GB" altLang="en-US" sz="2800" dirty="0"/>
              <a:t>“</a:t>
            </a:r>
            <a:r>
              <a:rPr lang="en-GB" sz="2800" dirty="0"/>
              <a:t>provide comprehensive refraction services with provision of suitable correction tools that are available at all levels, including during outreach activities</a:t>
            </a:r>
            <a:r>
              <a:rPr lang="en-GB" altLang="en-US" sz="2800" dirty="0"/>
              <a:t>”</a:t>
            </a:r>
            <a:endParaRPr lang="en-GB" sz="2800" dirty="0"/>
          </a:p>
          <a:p>
            <a:pPr eaLnBrk="1" hangingPunct="1"/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4702175"/>
            <a:ext cx="2981325" cy="193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2-09-15 at 20.44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684213"/>
            <a:ext cx="1970088" cy="3690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514350" y="288925"/>
            <a:ext cx="8172450" cy="1143000"/>
          </a:xfrm>
        </p:spPr>
        <p:txBody>
          <a:bodyPr/>
          <a:lstStyle/>
          <a:p>
            <a:pPr eaLnBrk="1" hangingPunct="1"/>
            <a:r>
              <a:rPr lang="en-US" sz="4400" dirty="0">
                <a:latin typeface="Arial Black" pitchFamily="34" charset="0"/>
              </a:rPr>
              <a:t>VISION2020/IAPB</a:t>
            </a:r>
            <a:endParaRPr lang="en-GB" sz="4400" dirty="0">
              <a:latin typeface="Arial Black" pitchFamily="34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358775" y="1809750"/>
            <a:ext cx="5767388" cy="3879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/>
              <a:t>VISION2020 aims to eliminate </a:t>
            </a:r>
            <a:r>
              <a:rPr lang="en-GB" altLang="en-US" sz="2800" dirty="0"/>
              <a:t>“</a:t>
            </a:r>
            <a:r>
              <a:rPr lang="en-GB" sz="2800" dirty="0"/>
              <a:t>avoidable visual impairment due to uncorrected refractive errors </a:t>
            </a:r>
            <a:r>
              <a:rPr lang="en-GB" altLang="en-US" sz="2800" dirty="0"/>
              <a:t>”</a:t>
            </a:r>
            <a:endParaRPr lang="en-GB" sz="2800" dirty="0"/>
          </a:p>
          <a:p>
            <a:r>
              <a:rPr lang="en-GB" sz="2800" dirty="0"/>
              <a:t>IAPB </a:t>
            </a:r>
            <a:r>
              <a:rPr lang="en-GB" altLang="en-US" sz="2800" dirty="0"/>
              <a:t>“</a:t>
            </a:r>
            <a:r>
              <a:rPr lang="en-GB" sz="2800" dirty="0"/>
              <a:t>provide comprehensive refraction services with </a:t>
            </a:r>
            <a:r>
              <a:rPr lang="en-GB" sz="2800" b="1" dirty="0"/>
              <a:t>provision of suitable correction tools that are available at all levels</a:t>
            </a:r>
            <a:r>
              <a:rPr lang="en-GB" sz="2800" dirty="0"/>
              <a:t>, including during outreach activities</a:t>
            </a:r>
            <a:r>
              <a:rPr lang="en-GB" altLang="en-US" sz="2800" dirty="0"/>
              <a:t>”</a:t>
            </a:r>
            <a:endParaRPr lang="en-GB" sz="2800" dirty="0"/>
          </a:p>
          <a:p>
            <a:pPr eaLnBrk="1" hangingPunct="1"/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4702175"/>
            <a:ext cx="2981325" cy="19319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Shot 2012-09-15 at 20.44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684213"/>
            <a:ext cx="1970088" cy="3690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96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netra us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0480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6" descr="netra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595563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results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28194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/>
          <p:cNvSpPr txBox="1">
            <a:spLocks/>
          </p:cNvSpPr>
          <p:nvPr/>
        </p:nvSpPr>
        <p:spPr bwMode="auto">
          <a:xfrm>
            <a:off x="1423988" y="598488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>
            <a:lvl1pPr defTabSz="455613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5613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5613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5613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5613" eaLnBrk="0" hangingPunct="0"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3600">
                <a:solidFill>
                  <a:schemeClr val="folHlink"/>
                </a:solidFill>
              </a:rPr>
              <a:t>NETRA</a:t>
            </a:r>
            <a:r>
              <a:rPr lang="en-US" sz="3600">
                <a:solidFill>
                  <a:schemeClr val="tx2"/>
                </a:solidFill>
              </a:rPr>
              <a:t>: </a:t>
            </a:r>
            <a:br>
              <a:rPr lang="en-US" sz="3600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folHlink"/>
                </a:solidFill>
              </a:rPr>
              <a:t>N</a:t>
            </a:r>
            <a:r>
              <a:rPr lang="en-US" sz="3600">
                <a:solidFill>
                  <a:schemeClr val="tx2"/>
                </a:solidFill>
              </a:rPr>
              <a:t>ear </a:t>
            </a:r>
            <a:r>
              <a:rPr lang="en-US" sz="3600" b="1">
                <a:solidFill>
                  <a:schemeClr val="folHlink"/>
                </a:solidFill>
              </a:rPr>
              <a:t>E</a:t>
            </a:r>
            <a:r>
              <a:rPr lang="en-US" sz="3600">
                <a:solidFill>
                  <a:schemeClr val="tx2"/>
                </a:solidFill>
              </a:rPr>
              <a:t>ye </a:t>
            </a:r>
            <a:r>
              <a:rPr lang="en-US" sz="3600" b="1">
                <a:solidFill>
                  <a:schemeClr val="folHlink"/>
                </a:solidFill>
              </a:rPr>
              <a:t>T</a:t>
            </a:r>
            <a:r>
              <a:rPr lang="en-US" sz="3600">
                <a:solidFill>
                  <a:schemeClr val="tx2"/>
                </a:solidFill>
              </a:rPr>
              <a:t>ool for </a:t>
            </a:r>
          </a:p>
          <a:p>
            <a:pPr algn="ctr"/>
            <a:r>
              <a:rPr lang="en-US" sz="3600" b="1">
                <a:solidFill>
                  <a:schemeClr val="folHlink"/>
                </a:solidFill>
              </a:rPr>
              <a:t>R</a:t>
            </a:r>
            <a:r>
              <a:rPr lang="en-US" sz="3600">
                <a:solidFill>
                  <a:schemeClr val="tx2"/>
                </a:solidFill>
              </a:rPr>
              <a:t>efractive </a:t>
            </a:r>
            <a:r>
              <a:rPr lang="en-US" sz="3600" b="1">
                <a:solidFill>
                  <a:schemeClr val="folHlink"/>
                </a:solidFill>
              </a:rPr>
              <a:t>A</a:t>
            </a:r>
            <a:r>
              <a:rPr lang="en-US" sz="3600">
                <a:solidFill>
                  <a:schemeClr val="tx2"/>
                </a:solidFill>
              </a:rPr>
              <a:t>ssessment</a:t>
            </a:r>
          </a:p>
        </p:txBody>
      </p:sp>
      <p:pic>
        <p:nvPicPr>
          <p:cNvPr id="14341" name="Picture 10" descr="mit_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338" y="190500"/>
            <a:ext cx="23844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246563" y="114603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sz="2800" dirty="0" err="1">
                <a:latin typeface="Arial"/>
                <a:ea typeface="ＭＳ Ｐゴシック" charset="0"/>
                <a:cs typeface="Arial"/>
              </a:rPr>
              <a:t>Scheiner</a:t>
            </a:r>
            <a:r>
              <a:rPr lang="en-GB" sz="2800" dirty="0">
                <a:latin typeface="Arial"/>
                <a:ea typeface="ＭＳ Ｐゴシック" charset="0"/>
                <a:cs typeface="Arial"/>
              </a:rPr>
              <a:t> principle, from 1619.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rial"/>
                <a:ea typeface="ＭＳ Ｐゴシック" charset="0"/>
                <a:cs typeface="Arial"/>
              </a:rPr>
              <a:t>creates virtual objects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rial"/>
                <a:ea typeface="ＭＳ Ｐゴシック" charset="0"/>
                <a:cs typeface="Arial"/>
              </a:rPr>
              <a:t>alignment task rather than blur as an indicator of misfocus. 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dirty="0">
                <a:latin typeface="Arial"/>
                <a:ea typeface="ＭＳ Ｐゴシック" charset="0"/>
                <a:cs typeface="Arial"/>
              </a:rPr>
              <a:t>Hybrid: combines both estimation and verification in a single step</a:t>
            </a:r>
          </a:p>
          <a:p>
            <a:pPr>
              <a:buFont typeface="Arial" charset="0"/>
              <a:buChar char="•"/>
              <a:defRPr/>
            </a:pPr>
            <a:endParaRPr lang="en-GB" sz="2800" dirty="0">
              <a:latin typeface="Arial"/>
              <a:ea typeface="ＭＳ Ｐゴシック" charset="0"/>
              <a:cs typeface="Arial"/>
            </a:endParaRPr>
          </a:p>
          <a:p>
            <a:pPr>
              <a:buFont typeface="Arial" charset="0"/>
              <a:buChar char="•"/>
              <a:defRPr/>
            </a:pPr>
            <a:endParaRPr lang="en-GB" sz="2800" dirty="0">
              <a:latin typeface="Arial"/>
              <a:ea typeface="ＭＳ Ｐゴシック" charset="0"/>
              <a:cs typeface="Arial"/>
            </a:endParaRPr>
          </a:p>
          <a:p>
            <a:pPr>
              <a:buFont typeface="Arial" charset="0"/>
              <a:buChar char="•"/>
              <a:defRPr/>
            </a:pPr>
            <a:endParaRPr lang="en-GB" sz="2800" dirty="0"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6153" name="Picture 9" descr="Ron_NASA_NETR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25" y="1600200"/>
            <a:ext cx="3035300" cy="4060825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itchFamily="34" charset="0"/>
              </a:rPr>
              <a:t>NETRA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84943" y="164306"/>
            <a:ext cx="8761413" cy="6600825"/>
          </a:xfrm>
          <a:prstGeom prst="roundRect">
            <a:avLst>
              <a:gd name="adj" fmla="val 765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739"/>
          <a:stretch>
            <a:fillRect/>
          </a:stretch>
        </p:blipFill>
        <p:spPr bwMode="auto">
          <a:xfrm rot="-5400000">
            <a:off x="4445000" y="1730375"/>
            <a:ext cx="3240088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DSC051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163" y="661988"/>
            <a:ext cx="4849813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1408113" y="2784475"/>
            <a:ext cx="3381375" cy="460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flipV="1">
            <a:off x="1438275" y="3563938"/>
            <a:ext cx="3381375" cy="4603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789488" y="2784475"/>
            <a:ext cx="2447925" cy="5810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4819650" y="3365500"/>
            <a:ext cx="2417763" cy="1984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416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7575" y="4849813"/>
            <a:ext cx="23780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47925" y="4849813"/>
            <a:ext cx="1820863" cy="10398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3197225" y="5216525"/>
            <a:ext cx="0" cy="322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549650" y="5216525"/>
            <a:ext cx="0" cy="3206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Untitled.png"/>
          <p:cNvPicPr>
            <a:picLocks noChangeAspect="1"/>
          </p:cNvPicPr>
          <p:nvPr/>
        </p:nvPicPr>
        <p:blipFill rotWithShape="1">
          <a:blip r:embed="rId5" cstate="screen">
            <a:alphaModFix amt="5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060" y="3404248"/>
            <a:ext cx="2549061" cy="2022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7407275" y="3948113"/>
            <a:ext cx="0" cy="322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7458075" y="3948113"/>
            <a:ext cx="0" cy="3206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ppt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ppt_white</Template>
  <TotalTime>853</TotalTime>
  <Words>556</Words>
  <Application>Microsoft Macintosh PowerPoint</Application>
  <PresentationFormat>On-screen Show (4:3)</PresentationFormat>
  <Paragraphs>87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ＭＳ Ｐゴシック</vt:lpstr>
      <vt:lpstr>Arial</vt:lpstr>
      <vt:lpstr>Arial Black</vt:lpstr>
      <vt:lpstr>Calibri</vt:lpstr>
      <vt:lpstr>ppt_white</vt:lpstr>
      <vt:lpstr>PowerPoint Presentation</vt:lpstr>
      <vt:lpstr>Visual Impairment</vt:lpstr>
      <vt:lpstr>Inverse Care Law</vt:lpstr>
      <vt:lpstr>Global Cost</vt:lpstr>
      <vt:lpstr>VISION2020/IAPB</vt:lpstr>
      <vt:lpstr>VISION2020/IAPB</vt:lpstr>
      <vt:lpstr>PowerPoint Presentation</vt:lpstr>
      <vt:lpstr>NETRA</vt:lpstr>
      <vt:lpstr>PowerPoint Presentation</vt:lpstr>
      <vt:lpstr>NETRA display</vt:lpstr>
      <vt:lpstr>Pilot study - Methods</vt:lpstr>
      <vt:lpstr>Pilot study - Methods</vt:lpstr>
      <vt:lpstr>Pilot Study - Analysis</vt:lpstr>
      <vt:lpstr>Pilot Study - Results</vt:lpstr>
      <vt:lpstr>Correlation</vt:lpstr>
      <vt:lpstr>Correlation</vt:lpstr>
      <vt:lpstr>Pilot Study - Results</vt:lpstr>
      <vt:lpstr>Limitations</vt:lpstr>
      <vt:lpstr>Future</vt:lpstr>
      <vt:lpstr>PowerPoint Presentation</vt:lpstr>
      <vt:lpstr>Questions</vt:lpstr>
    </vt:vector>
  </TitlesOfParts>
  <Company>London School of Hygiene &amp; Tropical Medicine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 Parsley</dc:creator>
  <cp:lastModifiedBy>Chary Kasoju</cp:lastModifiedBy>
  <cp:revision>58</cp:revision>
  <dcterms:created xsi:type="dcterms:W3CDTF">2012-09-04T12:27:05Z</dcterms:created>
  <dcterms:modified xsi:type="dcterms:W3CDTF">2019-11-12T06:36:59Z</dcterms:modified>
</cp:coreProperties>
</file>