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316" r:id="rId3"/>
    <p:sldId id="260" r:id="rId4"/>
    <p:sldId id="389" r:id="rId5"/>
    <p:sldId id="265" r:id="rId6"/>
    <p:sldId id="390" r:id="rId7"/>
    <p:sldId id="261" r:id="rId8"/>
    <p:sldId id="263" r:id="rId9"/>
    <p:sldId id="376" r:id="rId10"/>
    <p:sldId id="335" r:id="rId11"/>
    <p:sldId id="372" r:id="rId12"/>
    <p:sldId id="378" r:id="rId13"/>
    <p:sldId id="386" r:id="rId14"/>
    <p:sldId id="382" r:id="rId15"/>
    <p:sldId id="380" r:id="rId16"/>
    <p:sldId id="351" r:id="rId17"/>
    <p:sldId id="383" r:id="rId18"/>
    <p:sldId id="388" r:id="rId19"/>
    <p:sldId id="353" r:id="rId20"/>
    <p:sldId id="391" r:id="rId21"/>
    <p:sldId id="350" r:id="rId22"/>
    <p:sldId id="401" r:id="rId23"/>
    <p:sldId id="264" r:id="rId24"/>
    <p:sldId id="354" r:id="rId25"/>
    <p:sldId id="392" r:id="rId26"/>
    <p:sldId id="269" r:id="rId27"/>
    <p:sldId id="270" r:id="rId28"/>
    <p:sldId id="266" r:id="rId29"/>
    <p:sldId id="267" r:id="rId30"/>
    <p:sldId id="268" r:id="rId31"/>
    <p:sldId id="271" r:id="rId32"/>
    <p:sldId id="339" r:id="rId33"/>
    <p:sldId id="340" r:id="rId34"/>
    <p:sldId id="384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385" r:id="rId43"/>
    <p:sldId id="367" r:id="rId44"/>
    <p:sldId id="355" r:id="rId45"/>
    <p:sldId id="356" r:id="rId46"/>
    <p:sldId id="358" r:id="rId47"/>
    <p:sldId id="357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6" r:id="rId56"/>
    <p:sldId id="348" r:id="rId57"/>
    <p:sldId id="370" r:id="rId58"/>
    <p:sldId id="369" r:id="rId59"/>
    <p:sldId id="368" r:id="rId60"/>
    <p:sldId id="393" r:id="rId61"/>
    <p:sldId id="279" r:id="rId62"/>
    <p:sldId id="345" r:id="rId63"/>
    <p:sldId id="346" r:id="rId64"/>
    <p:sldId id="347" r:id="rId65"/>
    <p:sldId id="349" r:id="rId66"/>
    <p:sldId id="280" r:id="rId67"/>
    <p:sldId id="281" r:id="rId68"/>
    <p:sldId id="282" r:id="rId69"/>
    <p:sldId id="283" r:id="rId70"/>
    <p:sldId id="284" r:id="rId71"/>
    <p:sldId id="285" r:id="rId72"/>
    <p:sldId id="286" r:id="rId73"/>
    <p:sldId id="287" r:id="rId74"/>
    <p:sldId id="288" r:id="rId75"/>
    <p:sldId id="289" r:id="rId76"/>
    <p:sldId id="290" r:id="rId77"/>
    <p:sldId id="291" r:id="rId78"/>
    <p:sldId id="292" r:id="rId79"/>
    <p:sldId id="293" r:id="rId80"/>
    <p:sldId id="294" r:id="rId81"/>
    <p:sldId id="295" r:id="rId82"/>
    <p:sldId id="296" r:id="rId83"/>
    <p:sldId id="297" r:id="rId84"/>
    <p:sldId id="298" r:id="rId85"/>
    <p:sldId id="299" r:id="rId86"/>
    <p:sldId id="300" r:id="rId87"/>
    <p:sldId id="301" r:id="rId88"/>
    <p:sldId id="302" r:id="rId89"/>
    <p:sldId id="315" r:id="rId90"/>
    <p:sldId id="394" r:id="rId91"/>
    <p:sldId id="395" r:id="rId92"/>
    <p:sldId id="396" r:id="rId93"/>
    <p:sldId id="397" r:id="rId94"/>
    <p:sldId id="398" r:id="rId95"/>
    <p:sldId id="399" r:id="rId96"/>
    <p:sldId id="400" r:id="rId97"/>
    <p:sldId id="402" r:id="rId98"/>
    <p:sldId id="403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AC1983-35DF-49F4-8D34-4B29A3FBB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E06CB5-45A8-49AA-A5D0-5BAC90971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8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8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2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7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1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8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7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73.e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5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>
              <a:lnSpc>
                <a:spcPct val="80000"/>
              </a:lnSpc>
              <a:defRPr/>
            </a:pPr>
            <a:br>
              <a:rPr lang="en-US" sz="5400" dirty="0"/>
            </a:br>
            <a:r>
              <a:rPr lang="en-US" sz="3600" dirty="0"/>
              <a:t>Dr A K Grover, </a:t>
            </a:r>
            <a:r>
              <a:rPr lang="en-US" sz="2700" dirty="0"/>
              <a:t>MD, MNAMS, FRCS</a:t>
            </a:r>
            <a:br>
              <a:rPr lang="en-US" sz="3600" dirty="0"/>
            </a:br>
            <a:r>
              <a:rPr lang="en-US" sz="2700" dirty="0"/>
              <a:t>Chairman, Department of Ophthalmology,</a:t>
            </a:r>
            <a:br>
              <a:rPr lang="en-US" sz="2700" dirty="0"/>
            </a:br>
            <a:r>
              <a:rPr lang="en-US" sz="2700" dirty="0"/>
              <a:t>Sir </a:t>
            </a:r>
            <a:r>
              <a:rPr lang="en-US" sz="2700" dirty="0" err="1"/>
              <a:t>Ganga</a:t>
            </a:r>
            <a:r>
              <a:rPr lang="en-US" sz="2700" dirty="0"/>
              <a:t> Ram Hospital, New Delhi </a:t>
            </a:r>
            <a:br>
              <a:rPr lang="en-US" sz="2700" dirty="0"/>
            </a:br>
            <a:r>
              <a:rPr lang="en-US" sz="2700" dirty="0"/>
              <a:t>&amp;</a:t>
            </a:r>
            <a:br>
              <a:rPr lang="en-US" sz="2700" dirty="0"/>
            </a:br>
            <a:r>
              <a:rPr lang="en-US" sz="2700" dirty="0"/>
              <a:t>Chairman, Vision Eye </a:t>
            </a:r>
            <a:r>
              <a:rPr lang="en-US" sz="2700" dirty="0" err="1"/>
              <a:t>Centres</a:t>
            </a:r>
            <a:br>
              <a:rPr lang="en-US" sz="2700" dirty="0"/>
            </a:br>
            <a:r>
              <a:rPr lang="en-US" sz="2700" dirty="0"/>
              <a:t>New Delhi</a:t>
            </a:r>
            <a:endParaRPr lang="en-IN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Going solo……</a:t>
            </a:r>
            <a:br>
              <a:rPr lang="en-US" sz="4400" dirty="0"/>
            </a:br>
            <a:r>
              <a:rPr lang="en-US" sz="4400" dirty="0"/>
              <a:t>	</a:t>
            </a:r>
            <a:r>
              <a:rPr lang="en-US" sz="4000" dirty="0"/>
              <a:t> High volume, stringent 	 </a:t>
            </a:r>
          </a:p>
          <a:p>
            <a:r>
              <a:rPr lang="en-US" sz="4000" dirty="0"/>
              <a:t>         quality, total control !</a:t>
            </a:r>
            <a:endParaRPr lang="en-IN" sz="4400" dirty="0"/>
          </a:p>
          <a:p>
            <a:r>
              <a:rPr lang="en-US" sz="4000" dirty="0"/>
              <a:t> </a:t>
            </a:r>
            <a:endParaRPr lang="en-IN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Place</a:t>
            </a:r>
            <a:br>
              <a:rPr lang="en-US" dirty="0"/>
            </a:br>
            <a:r>
              <a:rPr lang="en-US" dirty="0"/>
              <a:t>	</a:t>
            </a:r>
            <a:r>
              <a:rPr lang="en-US" sz="4000" dirty="0"/>
              <a:t>Aesthetic set up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625609"/>
          </a:xfrm>
        </p:spPr>
        <p:txBody>
          <a:bodyPr>
            <a:normAutofit/>
          </a:bodyPr>
          <a:lstStyle/>
          <a:p>
            <a:endParaRPr lang="en-US" sz="6600" b="1" dirty="0"/>
          </a:p>
          <a:p>
            <a:endParaRPr lang="en-IN" sz="6600" b="1" dirty="0"/>
          </a:p>
        </p:txBody>
      </p:sp>
      <p:pic>
        <p:nvPicPr>
          <p:cNvPr id="5" name="Content Placeholder 5" descr="DSC073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428750"/>
            <a:ext cx="693420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Front office</a:t>
            </a:r>
            <a:endParaRPr lang="en-IN" b="1" dirty="0"/>
          </a:p>
        </p:txBody>
      </p:sp>
      <p:pic>
        <p:nvPicPr>
          <p:cNvPr id="4" name="Picture 3" descr="DSC0738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667000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Outpatient services</a:t>
            </a:r>
            <a:endParaRPr lang="en-IN" b="1" dirty="0"/>
          </a:p>
        </p:txBody>
      </p:sp>
      <p:pic>
        <p:nvPicPr>
          <p:cNvPr id="8" name="Picture 3" descr="C:\pictures folder\VEC,siri fort\DSC073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0600" y="2590800"/>
            <a:ext cx="4038600" cy="3028950"/>
          </a:xfrm>
          <a:prstGeom prst="rect">
            <a:avLst/>
          </a:prstGeom>
          <a:noFill/>
        </p:spPr>
      </p:pic>
      <p:pic>
        <p:nvPicPr>
          <p:cNvPr id="5" name="Picture 4" descr="DSC073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590800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place</a:t>
            </a:r>
            <a:br>
              <a:rPr lang="en-US" dirty="0"/>
            </a:br>
            <a:r>
              <a:rPr lang="en-US" dirty="0"/>
              <a:t>	</a:t>
            </a:r>
            <a:r>
              <a:rPr lang="en-US" sz="4000" dirty="0"/>
              <a:t>Equipment </a:t>
            </a:r>
            <a:endParaRPr lang="en-IN" sz="4000" dirty="0"/>
          </a:p>
        </p:txBody>
      </p:sp>
      <p:pic>
        <p:nvPicPr>
          <p:cNvPr id="7" name="Picture 3" descr="C:\pictures folder\VEC,siri fort\DSC073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570956"/>
            <a:ext cx="4038600" cy="3028950"/>
          </a:xfrm>
          <a:prstGeom prst="rect">
            <a:avLst/>
          </a:prstGeom>
          <a:noFill/>
        </p:spPr>
      </p:pic>
      <p:pic>
        <p:nvPicPr>
          <p:cNvPr id="38913" name="Picture 1" descr="C:\pictures folder\VEC,siri fort\DSC073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4064000" cy="30480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/>
              <a:t>Work Place</a:t>
            </a:r>
            <a:br>
              <a:rPr lang="en-US" dirty="0"/>
            </a:br>
            <a:r>
              <a:rPr lang="en-US" dirty="0"/>
              <a:t>	</a:t>
            </a:r>
            <a:r>
              <a:rPr lang="en-US" sz="4000" dirty="0" err="1"/>
              <a:t>Speciality</a:t>
            </a:r>
            <a:r>
              <a:rPr lang="en-US" sz="4000" dirty="0"/>
              <a:t> services</a:t>
            </a:r>
            <a:br>
              <a:rPr lang="en-IN" sz="4000" dirty="0"/>
            </a:br>
            <a:endParaRPr lang="en-IN" sz="4000" dirty="0"/>
          </a:p>
        </p:txBody>
      </p:sp>
      <p:pic>
        <p:nvPicPr>
          <p:cNvPr id="122883" name="Picture 3" descr="C:\pictures folder\VEC,siri fort\DSC073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200400" cy="2400300"/>
          </a:xfrm>
          <a:prstGeom prst="rect">
            <a:avLst/>
          </a:prstGeom>
          <a:noFill/>
        </p:spPr>
      </p:pic>
      <p:pic>
        <p:nvPicPr>
          <p:cNvPr id="6" name="Picture 3" descr="C:\pictures folder\VEC,siri fort\DSC073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149600" cy="2362200"/>
          </a:xfrm>
          <a:prstGeom prst="rect">
            <a:avLst/>
          </a:prstGeom>
          <a:noFill/>
        </p:spPr>
      </p:pic>
      <p:pic>
        <p:nvPicPr>
          <p:cNvPr id="8" name="Picture 2" descr="C:\pictures folder\VEC,siri fort\DSC073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14400" y="4191000"/>
            <a:ext cx="3048000" cy="2286000"/>
          </a:xfrm>
          <a:prstGeom prst="rect">
            <a:avLst/>
          </a:prstGeom>
          <a:noFill/>
        </p:spPr>
      </p:pic>
      <p:pic>
        <p:nvPicPr>
          <p:cNvPr id="12" name="Content Placeholder 11" descr="DSC07402.JPG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51500" y="4279903"/>
            <a:ext cx="2946399" cy="2209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Ancillary Services</a:t>
            </a:r>
            <a:endParaRPr lang="en-IN" b="1" dirty="0"/>
          </a:p>
        </p:txBody>
      </p:sp>
      <p:pic>
        <p:nvPicPr>
          <p:cNvPr id="7" name="Picture 2" descr="C:\pictures folder\VEC,siri fort\DSC073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038600" cy="3028950"/>
          </a:xfrm>
          <a:prstGeom prst="rect">
            <a:avLst/>
          </a:prstGeom>
          <a:noFill/>
        </p:spPr>
      </p:pic>
      <p:pic>
        <p:nvPicPr>
          <p:cNvPr id="8" name="Picture 3" descr="C:\pictures folder\VEC,siri fort\DSC073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Work Place</a:t>
            </a:r>
            <a:br>
              <a:rPr lang="en-US" dirty="0"/>
            </a:br>
            <a:r>
              <a:rPr lang="en-US" dirty="0"/>
              <a:t>	</a:t>
            </a:r>
            <a:r>
              <a:rPr lang="en-US" sz="4000" dirty="0"/>
              <a:t>Operation theatres</a:t>
            </a:r>
            <a:br>
              <a:rPr lang="en-US" sz="4000" dirty="0"/>
            </a:br>
            <a:endParaRPr lang="en-IN" dirty="0"/>
          </a:p>
        </p:txBody>
      </p:sp>
      <p:pic>
        <p:nvPicPr>
          <p:cNvPr id="10" name="Picture 1" descr="C:\pictures folder\VEC,siri fort\IMG-20120915-013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570956"/>
            <a:ext cx="4038600" cy="3028950"/>
          </a:xfrm>
          <a:prstGeom prst="rect">
            <a:avLst/>
          </a:prstGeom>
          <a:noFill/>
        </p:spPr>
      </p:pic>
      <p:pic>
        <p:nvPicPr>
          <p:cNvPr id="5" name="Picture 2" descr="C:\pictures folder\VEC,siri fort\IMG-20120915-013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8792" y="2683008"/>
            <a:ext cx="4395258" cy="3296443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Place</a:t>
            </a:r>
            <a:br>
              <a:rPr lang="en-US" dirty="0"/>
            </a:br>
            <a:r>
              <a:rPr lang="en-US" dirty="0"/>
              <a:t>	</a:t>
            </a:r>
            <a:r>
              <a:rPr lang="en-US" sz="4000" dirty="0"/>
              <a:t>Operation theatre</a:t>
            </a:r>
            <a:endParaRPr lang="en-IN" sz="4000" dirty="0"/>
          </a:p>
        </p:txBody>
      </p:sp>
      <p:pic>
        <p:nvPicPr>
          <p:cNvPr id="5" name="Picture 1" descr="C:\pictures folder\VEC,siri fort\DSC074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094956"/>
            <a:ext cx="3684059" cy="2763044"/>
          </a:xfrm>
          <a:prstGeom prst="rect">
            <a:avLst/>
          </a:prstGeom>
          <a:noFill/>
        </p:spPr>
      </p:pic>
      <p:pic>
        <p:nvPicPr>
          <p:cNvPr id="7" name="Content Placeholder 6" descr="IMG-20120915-0131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77535" y="1777735"/>
            <a:ext cx="3467363" cy="2807493"/>
          </a:xfrm>
          <a:prstGeom prst="rect">
            <a:avLst/>
          </a:prstGeom>
        </p:spPr>
      </p:pic>
      <p:pic>
        <p:nvPicPr>
          <p:cNvPr id="123906" name="Picture 2" descr="C:\pictures folder\VEC,siri fort\IMG-20120915-013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610445" cy="348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51062"/>
          </a:xfrm>
        </p:spPr>
        <p:txBody>
          <a:bodyPr>
            <a:normAutofit fontScale="90000"/>
          </a:bodyPr>
          <a:lstStyle/>
          <a:p>
            <a:r>
              <a:rPr lang="en-US" dirty="0"/>
              <a:t>Work Place</a:t>
            </a:r>
            <a:br>
              <a:rPr lang="en-US" dirty="0"/>
            </a:br>
            <a:r>
              <a:rPr lang="en-US" dirty="0"/>
              <a:t>	</a:t>
            </a:r>
            <a:r>
              <a:rPr lang="en-US" sz="4000" dirty="0"/>
              <a:t>Post operative</a:t>
            </a:r>
            <a:r>
              <a:rPr lang="en-US" sz="3100" dirty="0"/>
              <a:t> </a:t>
            </a:r>
            <a:r>
              <a:rPr lang="en-US" sz="4000" dirty="0"/>
              <a:t>Patient care areas</a:t>
            </a:r>
            <a:endParaRPr lang="en-IN" sz="4000" dirty="0"/>
          </a:p>
        </p:txBody>
      </p:sp>
      <p:pic>
        <p:nvPicPr>
          <p:cNvPr id="174082" name="Picture 2" descr="C:\pictures folder\VEC,siri fort\IMG-20120915-013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355" y="1773238"/>
            <a:ext cx="3468290" cy="4624387"/>
          </a:xfrm>
          <a:prstGeom prst="rect">
            <a:avLst/>
          </a:prstGeom>
          <a:noFill/>
        </p:spPr>
      </p:pic>
      <p:pic>
        <p:nvPicPr>
          <p:cNvPr id="174083" name="Picture 3" descr="C:\pictures folder\VEC,siri fort\IMG-20120915-013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55" y="1773238"/>
            <a:ext cx="3468290" cy="462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Place </a:t>
            </a:r>
            <a:br>
              <a:rPr lang="en-US" dirty="0"/>
            </a:br>
            <a:r>
              <a:rPr lang="en-US" dirty="0"/>
              <a:t>	</a:t>
            </a:r>
            <a:r>
              <a:rPr lang="en-US" sz="4000" dirty="0"/>
              <a:t>Human Resource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5" name="Picture 9" descr="DSC0423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048000"/>
            <a:ext cx="3759200" cy="2819400"/>
          </a:xfrm>
          <a:prstGeom prst="rect">
            <a:avLst/>
          </a:prstGeom>
          <a:noFill/>
          <a:ln/>
        </p:spPr>
      </p:pic>
      <p:pic>
        <p:nvPicPr>
          <p:cNvPr id="6" name="Content Placeholder 5" descr="DSC000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4400" y="2961135"/>
            <a:ext cx="3873229" cy="29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4375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/>
              <a:t>Why </a:t>
            </a:r>
            <a:br>
              <a:rPr lang="en-US" sz="8000" b="1" dirty="0"/>
            </a:br>
            <a:r>
              <a:rPr lang="en-US" sz="8000" b="1" dirty="0"/>
              <a:t>solo practice</a:t>
            </a:r>
            <a:br>
              <a:rPr lang="en-US" sz="8000" b="1" dirty="0"/>
            </a:br>
            <a:r>
              <a:rPr lang="en-US" sz="8000" b="1" dirty="0"/>
              <a:t>?</a:t>
            </a:r>
            <a:endParaRPr lang="en-IN" sz="8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8077200" cy="1447800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Culture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b="1" dirty="0"/>
          </a:p>
          <a:p>
            <a:pPr>
              <a:buNone/>
            </a:pPr>
            <a:r>
              <a:rPr lang="en-US" sz="4400" b="1" dirty="0"/>
              <a:t>Quality assurance</a:t>
            </a:r>
          </a:p>
          <a:p>
            <a:endParaRPr lang="en-US" sz="3600" b="1" dirty="0"/>
          </a:p>
          <a:p>
            <a:pPr>
              <a:buNone/>
            </a:pPr>
            <a:endParaRPr lang="en-US" sz="3600" b="1" dirty="0"/>
          </a:p>
          <a:p>
            <a:pPr>
              <a:buNone/>
            </a:pPr>
            <a:endParaRPr lang="en-US" sz="3600" b="1" dirty="0"/>
          </a:p>
        </p:txBody>
      </p:sp>
      <p:pic>
        <p:nvPicPr>
          <p:cNvPr id="121859" name="Picture 3" descr="D:\freedom pic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960" y="3733800"/>
            <a:ext cx="39814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assurance</a:t>
            </a:r>
            <a:endParaRPr lang="en-IN" dirty="0"/>
          </a:p>
        </p:txBody>
      </p:sp>
      <p:pic>
        <p:nvPicPr>
          <p:cNvPr id="6" name="Picture 2" descr="C:\pictures folder\VEC,siri fort\DSC074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895600" cy="216164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1524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Ensuring  availability of and adherence to protocols</a:t>
            </a:r>
            <a:endParaRPr lang="en-IN" sz="3600" b="1" dirty="0"/>
          </a:p>
        </p:txBody>
      </p:sp>
      <p:pic>
        <p:nvPicPr>
          <p:cNvPr id="5" name="Picture 1" descr="C:\pictures folder\VEC,siri fort\DSC074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3232378" cy="23124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2200" y="4876800"/>
            <a:ext cx="287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Accreditation</a:t>
            </a:r>
            <a:endParaRPr lang="en-IN" sz="3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Culture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b="1" dirty="0"/>
              <a:t>Courtesy and </a:t>
            </a:r>
            <a:r>
              <a:rPr lang="en-US" sz="4800" b="1" dirty="0" err="1"/>
              <a:t>behaviour</a:t>
            </a:r>
            <a:endParaRPr lang="en-IN" sz="4800" b="1" dirty="0"/>
          </a:p>
          <a:p>
            <a:endParaRPr lang="en-IN" dirty="0"/>
          </a:p>
        </p:txBody>
      </p:sp>
      <p:pic>
        <p:nvPicPr>
          <p:cNvPr id="7" name="Picture 2" descr="D:\freedom pics\untitled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691218"/>
            <a:ext cx="2438400" cy="2366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FREEDOM</a:t>
            </a:r>
            <a:br>
              <a:rPr lang="en-US" dirty="0"/>
            </a:br>
            <a:r>
              <a:rPr lang="en-US" dirty="0"/>
              <a:t>	</a:t>
            </a:r>
            <a:r>
              <a:rPr lang="en-US" sz="4000" dirty="0"/>
              <a:t>TO PURSUE ACADEMICS</a:t>
            </a:r>
            <a:br>
              <a:rPr lang="en-US" dirty="0"/>
            </a:b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534400" cy="4114800"/>
          </a:xfrm>
        </p:spPr>
        <p:txBody>
          <a:bodyPr/>
          <a:lstStyle/>
          <a:p>
            <a:pPr lvl="1"/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b="1" dirty="0"/>
              <a:t>Attend conferences / 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Other academic activities of your choice</a:t>
            </a:r>
            <a:r>
              <a:rPr lang="en-US" sz="2800" b="1" dirty="0"/>
              <a:t>.</a:t>
            </a:r>
            <a:endParaRPr lang="en-US" b="1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486400" y="4191000"/>
          <a:ext cx="3321050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lip" r:id="rId3" imgW="4006800" imgH="2856960" progId="">
                  <p:embed/>
                </p:oleObj>
              </mc:Choice>
              <mc:Fallback>
                <p:oleObj name="Clip" r:id="rId3" imgW="4006800" imgH="2856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91000"/>
                        <a:ext cx="3321050" cy="236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US" sz="4000" b="1" dirty="0">
                <a:solidFill>
                  <a:srgbClr val="FFC000"/>
                </a:solidFill>
              </a:rPr>
              <a:t>FREEDOM</a:t>
            </a:r>
            <a:br>
              <a:rPr lang="en-US" sz="4000" b="1" dirty="0">
                <a:solidFill>
                  <a:srgbClr val="FFC000"/>
                </a:solidFill>
              </a:rPr>
            </a:br>
            <a:r>
              <a:rPr lang="en-US" sz="4000" b="1" dirty="0">
                <a:solidFill>
                  <a:srgbClr val="FFC000"/>
                </a:solidFill>
              </a:rPr>
              <a:t>Management of finances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en-US" sz="3200" b="1" dirty="0"/>
              <a:t>Ensuring profitability</a:t>
            </a:r>
          </a:p>
          <a:p>
            <a:endParaRPr lang="en-IN" dirty="0"/>
          </a:p>
        </p:txBody>
      </p:sp>
      <p:pic>
        <p:nvPicPr>
          <p:cNvPr id="4" name="Picture 5" descr="C:\Documents and Settings\academic\Desktop\coin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2743200"/>
            <a:ext cx="5029200" cy="35941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Role of finances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b="1" dirty="0"/>
              <a:t>“A hospital should also have a recovery room….. adjoining the cashier’s office”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/>
              <a:t>				         </a:t>
            </a:r>
            <a:r>
              <a:rPr lang="en-US" sz="2400" b="1" dirty="0"/>
              <a:t>Francis O’ Walsh</a:t>
            </a:r>
            <a:endParaRPr lang="en-IN" sz="2400" b="1" dirty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657600" y="4572000"/>
          <a:ext cx="185261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2" name="Clip" r:id="rId3" imgW="1852200" imgH="1830240" progId="">
                  <p:embed/>
                </p:oleObj>
              </mc:Choice>
              <mc:Fallback>
                <p:oleObj name="Clip" r:id="rId3" imgW="1852200" imgH="18302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572000"/>
                        <a:ext cx="1852613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FINANCIAL FREEDOM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7772400" cy="4114800"/>
          </a:xfrm>
        </p:spPr>
        <p:txBody>
          <a:bodyPr>
            <a:normAutofit/>
          </a:bodyPr>
          <a:lstStyle/>
          <a:p>
            <a:pPr lvl="3">
              <a:buFont typeface="Wingdings" pitchFamily="2" charset="2"/>
              <a:buNone/>
            </a:pPr>
            <a:r>
              <a:rPr lang="en-US" sz="4400" b="1" dirty="0"/>
              <a:t>To invest in 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 lvl="3"/>
            <a:r>
              <a:rPr lang="en-US" sz="3600" b="1" dirty="0"/>
              <a:t>Your work place</a:t>
            </a:r>
          </a:p>
          <a:p>
            <a:pPr lvl="3"/>
            <a:r>
              <a:rPr lang="en-US" sz="3600" b="1" dirty="0"/>
              <a:t>Your equipment</a:t>
            </a:r>
          </a:p>
          <a:p>
            <a:pPr lvl="3"/>
            <a:r>
              <a:rPr lang="en-US" sz="3600" b="1" dirty="0"/>
              <a:t>Your books</a:t>
            </a:r>
          </a:p>
          <a:p>
            <a:pPr lvl="3">
              <a:buNone/>
            </a:pPr>
            <a:r>
              <a:rPr lang="en-US" sz="3600" b="1" dirty="0"/>
              <a:t>    /Journals</a:t>
            </a:r>
            <a:r>
              <a:rPr lang="en-US" sz="2800" b="1" dirty="0"/>
              <a:t>.</a:t>
            </a:r>
            <a:endParaRPr lang="en-US" b="1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791200" y="3833813"/>
          <a:ext cx="3352800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lip" r:id="rId3" imgW="3717360" imgH="3352320" progId="">
                  <p:embed/>
                </p:oleObj>
              </mc:Choice>
              <mc:Fallback>
                <p:oleObj name="Clip" r:id="rId3" imgW="3717360" imgH="3352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33813"/>
                        <a:ext cx="3352800" cy="302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FINANCIAL FREEDOM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625609"/>
          </a:xfrm>
        </p:spPr>
        <p:txBody>
          <a:bodyPr/>
          <a:lstStyle/>
          <a:p>
            <a:r>
              <a:rPr lang="en-US" b="1" dirty="0"/>
              <a:t>To give amenities to your family</a:t>
            </a:r>
          </a:p>
          <a:p>
            <a:r>
              <a:rPr lang="en-US" b="1" dirty="0"/>
              <a:t>To give the best education to your children</a:t>
            </a:r>
          </a:p>
          <a:p>
            <a:r>
              <a:rPr lang="en-US" b="1" dirty="0"/>
              <a:t>To enjoy comforts</a:t>
            </a:r>
          </a:p>
          <a:p>
            <a:r>
              <a:rPr lang="en-US" b="1" dirty="0"/>
              <a:t>To enjoy vacations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sz="4000" b="1" dirty="0">
                <a:solidFill>
                  <a:srgbClr val="FF0000"/>
                </a:solidFill>
              </a:rPr>
              <a:t>Live life the way you want to.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59436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524000" y="4648200"/>
          <a:ext cx="30448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lip" r:id="rId3" imgW="6544800" imgH="1706400" progId="">
                  <p:embed/>
                </p:oleObj>
              </mc:Choice>
              <mc:Fallback>
                <p:oleObj name="Clip" r:id="rId3" imgW="6544800" imgH="1706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48200"/>
                        <a:ext cx="3044825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5943600" y="3317875"/>
          <a:ext cx="2906713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lip" r:id="rId5" imgW="6117840" imgH="5173560" progId="">
                  <p:embed/>
                </p:oleObj>
              </mc:Choice>
              <mc:Fallback>
                <p:oleObj name="Clip" r:id="rId5" imgW="6117840" imgH="51735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317875"/>
                        <a:ext cx="2906713" cy="245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SUCCESS DEPENDS 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971800"/>
            <a:ext cx="7772400" cy="4114800"/>
          </a:xfrm>
        </p:spPr>
        <p:txBody>
          <a:bodyPr>
            <a:normAutofit/>
          </a:bodyPr>
          <a:lstStyle/>
          <a:p>
            <a:r>
              <a:rPr lang="en-US" sz="4800" b="1" dirty="0"/>
              <a:t>Your initiative</a:t>
            </a:r>
          </a:p>
          <a:p>
            <a:r>
              <a:rPr lang="en-US" sz="4800" b="1" dirty="0"/>
              <a:t>Your ability</a:t>
            </a:r>
          </a:p>
          <a:p>
            <a:r>
              <a:rPr lang="en-US" sz="4800" b="1" dirty="0"/>
              <a:t>Your effort</a:t>
            </a:r>
            <a:r>
              <a:rPr lang="en-US" sz="6600" b="1" dirty="0"/>
              <a:t>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SUCCESS DOES NOT DEPEND 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286000"/>
            <a:ext cx="7772400" cy="4114800"/>
          </a:xfrm>
        </p:spPr>
        <p:txBody>
          <a:bodyPr>
            <a:normAutofit/>
          </a:bodyPr>
          <a:lstStyle/>
          <a:p>
            <a:r>
              <a:rPr lang="en-US" sz="4000" b="1" dirty="0"/>
              <a:t>Your ability to impress  </a:t>
            </a:r>
          </a:p>
          <a:p>
            <a:pPr>
              <a:buFont typeface="Wingdings" pitchFamily="2" charset="2"/>
              <a:buNone/>
            </a:pPr>
            <a:r>
              <a:rPr lang="en-US" sz="4000" b="1" dirty="0"/>
              <a:t>     (? butter up) your boss.</a:t>
            </a:r>
          </a:p>
          <a:p>
            <a:pPr>
              <a:buFont typeface="Wingdings" pitchFamily="2" charset="2"/>
              <a:buNone/>
            </a:pPr>
            <a:endParaRPr lang="en-US" sz="4000" b="1" dirty="0"/>
          </a:p>
          <a:p>
            <a:r>
              <a:rPr lang="en-US" sz="4000" b="1" dirty="0"/>
              <a:t>Your </a:t>
            </a:r>
            <a:r>
              <a:rPr lang="en-US" sz="4000" b="1" dirty="0" err="1"/>
              <a:t>c.R’s</a:t>
            </a:r>
            <a:r>
              <a:rPr lang="en-US" sz="4000" b="1" dirty="0"/>
              <a:t>.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376988" y="4735513"/>
          <a:ext cx="2767012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lip" r:id="rId3" imgW="4519440" imgH="3466800" progId="">
                  <p:embed/>
                </p:oleObj>
              </mc:Choice>
              <mc:Fallback>
                <p:oleObj name="Clip" r:id="rId3" imgW="4519440" imgH="3466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988" y="4735513"/>
                        <a:ext cx="2767012" cy="212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SOLO PRACTICE?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                         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b="1" dirty="0"/>
              <a:t>                          </a:t>
            </a:r>
            <a:r>
              <a:rPr lang="en-US" sz="5400" b="1" dirty="0"/>
              <a:t>Freedom</a:t>
            </a:r>
          </a:p>
        </p:txBody>
      </p:sp>
      <p:pic>
        <p:nvPicPr>
          <p:cNvPr id="2" name="Picture 3" descr="D:\freedom pic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91000"/>
            <a:ext cx="3686175" cy="2466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7772400" cy="2667000"/>
          </a:xfrm>
        </p:spPr>
        <p:txBody>
          <a:bodyPr/>
          <a:lstStyle/>
          <a:p>
            <a:pPr algn="ctr"/>
            <a:r>
              <a:rPr lang="en-US" b="1"/>
              <a:t>THE SKY IS THE</a:t>
            </a:r>
            <a:br>
              <a:rPr lang="en-US" b="1"/>
            </a:br>
            <a:r>
              <a:rPr lang="en-US" b="1"/>
              <a:t> LIMIT TO SUCCESS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endParaRPr lang="en-US" sz="4400" b="1"/>
          </a:p>
          <a:p>
            <a:endParaRPr lang="en-US" sz="4400" b="1"/>
          </a:p>
          <a:p>
            <a:endParaRPr lang="en-US" sz="4400" b="1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715125" y="1219200"/>
          <a:ext cx="2428875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lip" r:id="rId3" imgW="2765160" imgH="6043320" progId="">
                  <p:embed/>
                </p:oleObj>
              </mc:Choice>
              <mc:Fallback>
                <p:oleObj name="Clip" r:id="rId3" imgW="2765160" imgH="6043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1219200"/>
                        <a:ext cx="2428875" cy="530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8077200" cy="1673352"/>
          </a:xfrm>
        </p:spPr>
        <p:txBody>
          <a:bodyPr/>
          <a:lstStyle/>
          <a:p>
            <a:pPr algn="ctr"/>
            <a:r>
              <a:rPr lang="en-US" b="1" dirty="0"/>
              <a:t>WHAT TO ENSURE</a:t>
            </a:r>
            <a:br>
              <a:rPr lang="en-US" b="1" dirty="0"/>
            </a:br>
            <a:r>
              <a:rPr lang="en-US" b="1" dirty="0"/>
              <a:t>BEFORE YOU BEGIN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038600" y="4114800"/>
          <a:ext cx="16049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lip" r:id="rId3" imgW="2793960" imgH="4113360" progId="">
                  <p:embed/>
                </p:oleObj>
              </mc:Choice>
              <mc:Fallback>
                <p:oleObj name="Clip" r:id="rId3" imgW="2793960" imgH="4113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14800"/>
                        <a:ext cx="1604963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 yourself !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How much income am I willing to risk till practice develops?</a:t>
            </a:r>
          </a:p>
          <a:p>
            <a:r>
              <a:rPr lang="en-US" sz="4800" b="1" dirty="0"/>
              <a:t>How much debt am I willing to incur to reach a sustainable cash flow?</a:t>
            </a:r>
            <a:endParaRPr lang="en-IN" sz="4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 yourself !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b="1" dirty="0"/>
              <a:t>Do business  decisions and tasks really interest me ?</a:t>
            </a:r>
          </a:p>
          <a:p>
            <a:r>
              <a:rPr lang="en-US" sz="5400" b="1" dirty="0"/>
              <a:t>Is my family ready to fully support me and make necessary sacrifices ?</a:t>
            </a:r>
            <a:endParaRPr lang="en-IN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/>
              <a:t> ENSURE</a:t>
            </a:r>
            <a:br>
              <a:rPr lang="en-US" sz="6000" b="1" dirty="0"/>
            </a:br>
            <a:endParaRPr lang="en-US" sz="6000" b="1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/>
              <a:t> KNOWLEDGE</a:t>
            </a:r>
            <a:br>
              <a:rPr lang="en-US" b="1"/>
            </a:br>
            <a:endParaRPr lang="en-US" b="1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352800" y="3694113"/>
          <a:ext cx="36576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lip" r:id="rId3" imgW="2247480" imgH="3306240" progId="">
                  <p:embed/>
                </p:oleObj>
              </mc:Choice>
              <mc:Fallback>
                <p:oleObj name="Clip" r:id="rId3" imgW="2247480" imgH="3306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94113"/>
                        <a:ext cx="3657600" cy="273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/>
              <a:t> ABILITY</a:t>
            </a:r>
            <a:br>
              <a:rPr lang="en-US" b="1"/>
            </a:br>
            <a:endParaRPr lang="en-US" b="1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352800" y="3694113"/>
          <a:ext cx="36576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lip" r:id="rId3" imgW="2247480" imgH="3306240" progId="">
                  <p:embed/>
                </p:oleObj>
              </mc:Choice>
              <mc:Fallback>
                <p:oleObj name="Clip" r:id="rId3" imgW="2247480" imgH="3306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94113"/>
                        <a:ext cx="3657600" cy="273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/>
              <a:t> CONFIDENCE</a:t>
            </a:r>
            <a:br>
              <a:rPr lang="en-US" b="1"/>
            </a:br>
            <a:endParaRPr lang="en-US" b="1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352800" y="3694113"/>
          <a:ext cx="36576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lip" r:id="rId3" imgW="2247480" imgH="3306240" progId="">
                  <p:embed/>
                </p:oleObj>
              </mc:Choice>
              <mc:Fallback>
                <p:oleObj name="Clip" r:id="rId3" imgW="2247480" imgH="3306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94113"/>
                        <a:ext cx="3657600" cy="273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/>
              <a:t> RIGHT ATTITUDE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3352800" y="3694113"/>
          <a:ext cx="36576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Clip" r:id="rId3" imgW="2247480" imgH="3306240" progId="">
                  <p:embed/>
                </p:oleObj>
              </mc:Choice>
              <mc:Fallback>
                <p:oleObj name="Clip" r:id="rId3" imgW="2247480" imgH="3306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94113"/>
                        <a:ext cx="3657600" cy="273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/>
              <a:t> RESOURCES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352800" y="3694113"/>
          <a:ext cx="36576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lip" r:id="rId3" imgW="2247480" imgH="3306240" progId="">
                  <p:embed/>
                </p:oleObj>
              </mc:Choice>
              <mc:Fallback>
                <p:oleObj name="Clip" r:id="rId3" imgW="2247480" imgH="3306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94113"/>
                        <a:ext cx="3657600" cy="273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FREEDOM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b="1" dirty="0"/>
          </a:p>
          <a:p>
            <a:pPr algn="ctr">
              <a:buNone/>
            </a:pPr>
            <a:r>
              <a:rPr lang="en-US" sz="4800" b="1" dirty="0"/>
              <a:t>To pursue your dreams</a:t>
            </a:r>
            <a:endParaRPr lang="en-IN" sz="4800" b="1" dirty="0"/>
          </a:p>
        </p:txBody>
      </p:sp>
      <p:pic>
        <p:nvPicPr>
          <p:cNvPr id="119810" name="Picture 2" descr="D:\freedom pics\imagesCAHAW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86200"/>
            <a:ext cx="2676525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Strategy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accent1"/>
                </a:solidFill>
              </a:rPr>
              <a:t>Good Services</a:t>
            </a:r>
          </a:p>
          <a:p>
            <a:pPr lvl="1" eaLnBrk="1" hangingPunct="1">
              <a:defRPr/>
            </a:pPr>
            <a:r>
              <a:rPr lang="en-US" b="1" dirty="0"/>
              <a:t>Courtesy</a:t>
            </a:r>
          </a:p>
          <a:p>
            <a:pPr lvl="1" eaLnBrk="1" hangingPunct="1">
              <a:defRPr/>
            </a:pPr>
            <a:r>
              <a:rPr lang="en-US" b="1" dirty="0"/>
              <a:t>Waiting Time</a:t>
            </a:r>
          </a:p>
          <a:p>
            <a:pPr lvl="1" eaLnBrk="1" hangingPunct="1">
              <a:defRPr/>
            </a:pPr>
            <a:r>
              <a:rPr lang="en-US" b="1" dirty="0"/>
              <a:t>Quality of patient care and surgery</a:t>
            </a:r>
          </a:p>
          <a:p>
            <a:pPr lvl="1" eaLnBrk="1" hangingPunct="1">
              <a:defRPr/>
            </a:pPr>
            <a:endParaRPr lang="en-US" b="1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folHlink"/>
                </a:solidFill>
              </a:rPr>
              <a:t> Honesty to self and patient</a:t>
            </a:r>
          </a:p>
        </p:txBody>
      </p:sp>
      <p:pic>
        <p:nvPicPr>
          <p:cNvPr id="21508" name="Picture 4" descr="j017257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797425"/>
            <a:ext cx="3124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Strategy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accent1"/>
                </a:solidFill>
              </a:rPr>
              <a:t>Surgery</a:t>
            </a:r>
          </a:p>
          <a:p>
            <a:pPr lvl="1" eaLnBrk="1" hangingPunct="1">
              <a:defRPr/>
            </a:pPr>
            <a:r>
              <a:rPr lang="en-US" sz="3600" b="1" dirty="0"/>
              <a:t>Undertake what you</a:t>
            </a:r>
          </a:p>
          <a:p>
            <a:pPr lvl="1" eaLnBrk="1" hangingPunct="1">
              <a:buFontTx/>
              <a:buNone/>
              <a:defRPr/>
            </a:pPr>
            <a:r>
              <a:rPr lang="en-US" sz="3600" b="1" dirty="0"/>
              <a:t>   can do COMPETENTLY…</a:t>
            </a:r>
          </a:p>
          <a:p>
            <a:pPr lvl="1" eaLnBrk="1" hangingPunct="1">
              <a:defRPr/>
            </a:pPr>
            <a:r>
              <a:rPr lang="en-US" sz="3600" b="1" dirty="0"/>
              <a:t>Refer others</a:t>
            </a:r>
          </a:p>
          <a:p>
            <a:pPr lvl="1" eaLnBrk="1" hangingPunct="1">
              <a:defRPr/>
            </a:pPr>
            <a:endParaRPr lang="en-US" sz="3600" dirty="0"/>
          </a:p>
        </p:txBody>
      </p:sp>
      <p:pic>
        <p:nvPicPr>
          <p:cNvPr id="22532" name="Picture 5" descr="j028303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733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solo practice weigh against institution / group practice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828800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Institutional / group </a:t>
            </a:r>
            <a:r>
              <a:rPr lang="en-US" sz="3600" dirty="0" err="1"/>
              <a:t>vs</a:t>
            </a:r>
            <a:r>
              <a:rPr lang="en-US" sz="3600" dirty="0"/>
              <a:t> Individual Practice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Differences pertain to:					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67000"/>
            <a:ext cx="5105400" cy="4073525"/>
          </a:xfrm>
        </p:spPr>
        <p:txBody>
          <a:bodyPr/>
          <a:lstStyle/>
          <a:p>
            <a:r>
              <a:rPr lang="en-US" sz="3600" b="1" dirty="0"/>
              <a:t>Clinical Practice</a:t>
            </a:r>
          </a:p>
          <a:p>
            <a:pPr>
              <a:buNone/>
            </a:pPr>
            <a:endParaRPr lang="en-US" sz="3600" b="1" dirty="0"/>
          </a:p>
          <a:p>
            <a:r>
              <a:rPr lang="en-US" sz="3600" b="1" dirty="0"/>
              <a:t>Academics</a:t>
            </a:r>
          </a:p>
          <a:p>
            <a:pPr>
              <a:buNone/>
            </a:pPr>
            <a:endParaRPr lang="en-US" sz="3600" b="1" dirty="0"/>
          </a:p>
          <a:p>
            <a:r>
              <a:rPr lang="en-US" sz="3600" b="1" dirty="0"/>
              <a:t>Personal &amp; Social Life</a:t>
            </a:r>
          </a:p>
          <a:p>
            <a:endParaRPr lang="en-US" sz="3600" dirty="0"/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105400" y="2395538"/>
          <a:ext cx="3657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Clip" r:id="rId3" imgW="1818360" imgH="1180080" progId="">
                  <p:embed/>
                </p:oleObj>
              </mc:Choice>
              <mc:Fallback>
                <p:oleObj name="Clip" r:id="rId3" imgW="1818360" imgH="1180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95538"/>
                        <a:ext cx="3657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l"/>
            <a:r>
              <a:rPr lang="en-US" sz="4400" dirty="0"/>
              <a:t>Institutional / group Practice</a:t>
            </a:r>
            <a:br>
              <a:rPr lang="en-US" sz="3800" dirty="0"/>
            </a:br>
            <a:r>
              <a:rPr lang="en-US" sz="3800" dirty="0"/>
              <a:t>Disadvantages				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67000"/>
            <a:ext cx="3886200" cy="3463925"/>
          </a:xfrm>
        </p:spPr>
        <p:txBody>
          <a:bodyPr/>
          <a:lstStyle/>
          <a:p>
            <a:r>
              <a:rPr lang="en-US" b="1" dirty="0"/>
              <a:t>Administrative Responsibilities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r>
              <a:rPr lang="en-US" b="1" dirty="0"/>
              <a:t>Paper Work </a:t>
            </a:r>
          </a:p>
        </p:txBody>
      </p:sp>
      <p:graphicFrame>
        <p:nvGraphicFramePr>
          <p:cNvPr id="4915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181600" y="2130425"/>
          <a:ext cx="3503613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Clip" r:id="rId3" imgW="4036320" imgH="3468960" progId="">
                  <p:embed/>
                </p:oleObj>
              </mc:Choice>
              <mc:Fallback>
                <p:oleObj name="Clip" r:id="rId3" imgW="4036320" imgH="3468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30425"/>
                        <a:ext cx="3503613" cy="300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752600"/>
          </a:xfrm>
        </p:spPr>
        <p:txBody>
          <a:bodyPr/>
          <a:lstStyle/>
          <a:p>
            <a:pPr algn="l"/>
            <a:r>
              <a:rPr lang="en-US" sz="4400" dirty="0"/>
              <a:t>Institutional / group Practice</a:t>
            </a:r>
            <a:br>
              <a:rPr lang="en-US" sz="3800" dirty="0"/>
            </a:br>
            <a:r>
              <a:rPr lang="en-US" sz="3800" dirty="0"/>
              <a:t>Disadvantages				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267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Unable to mould the place totally according to one’s desire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Justification to be given for each equipment purchase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More accountability related to surgical output </a:t>
            </a:r>
          </a:p>
        </p:txBody>
      </p:sp>
      <p:pic>
        <p:nvPicPr>
          <p:cNvPr id="50182" name="Picture 6" descr="DSC026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2438400"/>
            <a:ext cx="4038600" cy="3028950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4400" dirty="0"/>
              <a:t>Institutional / group Practice</a:t>
            </a:r>
            <a:br>
              <a:rPr lang="en-US" sz="3800" dirty="0"/>
            </a:br>
            <a:r>
              <a:rPr lang="en-US" sz="3800" dirty="0"/>
              <a:t>Disadvantages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971800"/>
            <a:ext cx="4572000" cy="3429000"/>
          </a:xfrm>
        </p:spPr>
        <p:txBody>
          <a:bodyPr/>
          <a:lstStyle/>
          <a:p>
            <a:r>
              <a:rPr lang="en-US" sz="4000" b="1"/>
              <a:t>Jealousies / Back biting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19625" y="2209800"/>
          <a:ext cx="37147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Clip" r:id="rId3" imgW="9159840" imgH="9582480" progId="">
                  <p:embed/>
                </p:oleObj>
              </mc:Choice>
              <mc:Fallback>
                <p:oleObj name="Clip" r:id="rId3" imgW="9159840" imgH="9582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2209800"/>
                        <a:ext cx="3714750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l"/>
            <a:r>
              <a:rPr lang="en-US" sz="4400" dirty="0"/>
              <a:t>Institutional / group Practice</a:t>
            </a:r>
            <a:br>
              <a:rPr lang="en-US" sz="3800" dirty="0"/>
            </a:br>
            <a:r>
              <a:rPr lang="en-US" sz="3800" dirty="0"/>
              <a:t>Disadvantages				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124200"/>
            <a:ext cx="4267200" cy="3429000"/>
          </a:xfrm>
        </p:spPr>
        <p:txBody>
          <a:bodyPr/>
          <a:lstStyle/>
          <a:p>
            <a:r>
              <a:rPr lang="en-US" b="1"/>
              <a:t>Financially much less lucrative</a:t>
            </a:r>
          </a:p>
        </p:txBody>
      </p:sp>
      <p:graphicFrame>
        <p:nvGraphicFramePr>
          <p:cNvPr id="5120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521325" y="2227263"/>
          <a:ext cx="2936875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Photo Editor Photo" r:id="rId3" imgW="1219370" imgH="1219370" progId="">
                  <p:embed/>
                </p:oleObj>
              </mc:Choice>
              <mc:Fallback>
                <p:oleObj name="Photo Editor Photo" r:id="rId3" imgW="1219370" imgH="12193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171" r="21457"/>
                      <a:stretch>
                        <a:fillRect/>
                      </a:stretch>
                    </p:blipFill>
                    <p:spPr bwMode="auto">
                      <a:xfrm>
                        <a:off x="5521325" y="2227263"/>
                        <a:ext cx="2936875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Solo Practice</a:t>
            </a:r>
            <a:br>
              <a:rPr lang="en-US" dirty="0"/>
            </a:br>
            <a:r>
              <a:rPr lang="en-US" sz="4000" dirty="0"/>
              <a:t>Advantages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09800"/>
            <a:ext cx="4876800" cy="4191000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Ability to build / mould a place of your own</a:t>
            </a:r>
          </a:p>
          <a:p>
            <a:pPr>
              <a:buNone/>
            </a:pPr>
            <a:r>
              <a:rPr lang="en-US" b="1" dirty="0"/>
              <a:t>    -Can give expression to   your ability / creativity</a:t>
            </a:r>
          </a:p>
        </p:txBody>
      </p:sp>
      <p:pic>
        <p:nvPicPr>
          <p:cNvPr id="92161" name="Picture 1" descr="D:\freedom pics\imagesCA9EH9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044952"/>
            <a:ext cx="3162758" cy="3898648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4267200"/>
            <a:ext cx="4038600" cy="4114800"/>
          </a:xfrm>
        </p:spPr>
        <p:txBody>
          <a:bodyPr/>
          <a:lstStyle/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Solo Practice</a:t>
            </a:r>
            <a:br>
              <a:rPr lang="en-US" dirty="0"/>
            </a:br>
            <a:r>
              <a:rPr lang="en-US" sz="4000" dirty="0"/>
              <a:t>Advantages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3962400" cy="3657600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Flexibility in working</a:t>
            </a:r>
          </a:p>
          <a:p>
            <a:endParaRPr lang="en-US" b="1" dirty="0"/>
          </a:p>
          <a:p>
            <a:r>
              <a:rPr lang="en-US" b="1" dirty="0"/>
              <a:t>Greater control on working of staff</a:t>
            </a:r>
          </a:p>
        </p:txBody>
      </p:sp>
      <p:pic>
        <p:nvPicPr>
          <p:cNvPr id="53255" name="Picture 7" descr="DSC042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485216" cy="3363912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FREEDOM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               </a:t>
            </a:r>
            <a:r>
              <a:rPr lang="en-US" sz="4000" b="1" dirty="0"/>
              <a:t>To pursue success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3124200" y="3200400"/>
          <a:ext cx="35814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lip" r:id="rId3" imgW="4824000" imgH="4495680" progId="">
                  <p:embed/>
                </p:oleObj>
              </mc:Choice>
              <mc:Fallback>
                <p:oleObj name="Clip" r:id="rId3" imgW="4824000" imgH="44956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0"/>
                        <a:ext cx="3581400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Solo Practice</a:t>
            </a:r>
            <a:br>
              <a:rPr lang="en-US" dirty="0"/>
            </a:br>
            <a:r>
              <a:rPr lang="en-US" sz="4000" dirty="0"/>
              <a:t>Advantages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895600"/>
            <a:ext cx="39624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/>
              <a:t>Better financial returns</a:t>
            </a:r>
          </a:p>
        </p:txBody>
      </p:sp>
      <p:graphicFrame>
        <p:nvGraphicFramePr>
          <p:cNvPr id="90113" name="Object 5"/>
          <p:cNvGraphicFramePr>
            <a:graphicFrameLocks noChangeAspect="1"/>
          </p:cNvGraphicFramePr>
          <p:nvPr/>
        </p:nvGraphicFramePr>
        <p:xfrm>
          <a:off x="4953000" y="2438400"/>
          <a:ext cx="380251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5" name="Clip" r:id="rId3" imgW="3717360" imgH="3352320" progId="">
                  <p:embed/>
                </p:oleObj>
              </mc:Choice>
              <mc:Fallback>
                <p:oleObj name="Clip" r:id="rId3" imgW="3717360" imgH="335232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438400"/>
                        <a:ext cx="3802517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sz="4800" dirty="0"/>
              <a:t>Solo Practice</a:t>
            </a:r>
            <a:br>
              <a:rPr lang="en-US" dirty="0"/>
            </a:br>
            <a:r>
              <a:rPr lang="en-US" sz="3600" dirty="0"/>
              <a:t>Disadvantages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667000"/>
            <a:ext cx="3962400" cy="3657600"/>
          </a:xfrm>
        </p:spPr>
        <p:txBody>
          <a:bodyPr/>
          <a:lstStyle/>
          <a:p>
            <a:r>
              <a:rPr lang="en-US" b="1" dirty="0"/>
              <a:t>More work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More </a:t>
            </a:r>
            <a:r>
              <a:rPr lang="en-US" b="1" dirty="0" err="1"/>
              <a:t>Responsibilty</a:t>
            </a:r>
            <a:endParaRPr lang="en-US" b="1" dirty="0"/>
          </a:p>
        </p:txBody>
      </p:sp>
      <p:pic>
        <p:nvPicPr>
          <p:cNvPr id="89089" name="Picture 1" descr="D:\freedom pics\imagesCAQHR19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26890"/>
            <a:ext cx="3570343" cy="462151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4114800"/>
            <a:ext cx="4038600" cy="4114800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Solo Practice</a:t>
            </a:r>
            <a:br>
              <a:rPr lang="en-US" dirty="0"/>
            </a:br>
            <a:r>
              <a:rPr lang="en-US" sz="4000" dirty="0"/>
              <a:t>Disadvantages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dirty="0"/>
              <a:t>Increased hassles</a:t>
            </a:r>
          </a:p>
          <a:p>
            <a:pPr lvl="1"/>
            <a:r>
              <a:rPr lang="en-US" b="1" dirty="0"/>
              <a:t>Management of the set-up</a:t>
            </a:r>
          </a:p>
          <a:p>
            <a:pPr lvl="1"/>
            <a:r>
              <a:rPr lang="en-US" b="1" dirty="0"/>
              <a:t>Purchases</a:t>
            </a:r>
          </a:p>
          <a:p>
            <a:pPr lvl="1"/>
            <a:r>
              <a:rPr lang="en-US" b="1" dirty="0"/>
              <a:t>Inventories</a:t>
            </a:r>
          </a:p>
          <a:p>
            <a:pPr lvl="1"/>
            <a:r>
              <a:rPr lang="en-US" b="1" dirty="0"/>
              <a:t>Stock checking</a:t>
            </a:r>
          </a:p>
          <a:p>
            <a:pPr lvl="1"/>
            <a:r>
              <a:rPr lang="en-US" b="1" dirty="0"/>
              <a:t>Thefts</a:t>
            </a:r>
          </a:p>
          <a:p>
            <a:pPr lvl="1">
              <a:buFont typeface="Wingdings" pitchFamily="2" charset="2"/>
              <a:buNone/>
            </a:pPr>
            <a:endParaRPr lang="en-US" b="1" dirty="0"/>
          </a:p>
        </p:txBody>
      </p:sp>
      <p:pic>
        <p:nvPicPr>
          <p:cNvPr id="6" name="Content Placeholder 5" descr="DSC07395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00" y="1981200"/>
            <a:ext cx="2641600" cy="1981200"/>
          </a:xfrm>
        </p:spPr>
      </p:pic>
      <p:pic>
        <p:nvPicPr>
          <p:cNvPr id="8" name="Content Placeholder 7" descr="DSC07386.JPG"/>
          <p:cNvPicPr>
            <a:picLocks noGrp="1" noChangeAspect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00" y="4114800"/>
            <a:ext cx="2641600" cy="1981200"/>
          </a:xfrm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876800" y="1219200"/>
          <a:ext cx="3717925" cy="52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Clip" r:id="rId5" imgW="3848040" imgH="5478120" progId="">
                  <p:embed/>
                </p:oleObj>
              </mc:Choice>
              <mc:Fallback>
                <p:oleObj name="Clip" r:id="rId5" imgW="3848040" imgH="54781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219200"/>
                        <a:ext cx="3717925" cy="529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Solo Practice</a:t>
            </a:r>
            <a:br>
              <a:rPr lang="en-US" dirty="0"/>
            </a:br>
            <a:r>
              <a:rPr lang="en-US" sz="4000" dirty="0"/>
              <a:t>Disadvantages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962400" cy="4191000"/>
          </a:xfrm>
        </p:spPr>
        <p:txBody>
          <a:bodyPr/>
          <a:lstStyle/>
          <a:p>
            <a:r>
              <a:rPr lang="en-US" sz="2800" b="1"/>
              <a:t>More financial liabilities</a:t>
            </a:r>
          </a:p>
          <a:p>
            <a:pPr lvl="1"/>
            <a:r>
              <a:rPr lang="en-US" sz="2400" b="1"/>
              <a:t>House tax</a:t>
            </a:r>
          </a:p>
          <a:p>
            <a:pPr lvl="1"/>
            <a:r>
              <a:rPr lang="en-US" sz="2400" b="1"/>
              <a:t>Electricity bills</a:t>
            </a:r>
          </a:p>
          <a:p>
            <a:pPr lvl="1"/>
            <a:r>
              <a:rPr lang="en-US" sz="2400" b="1"/>
              <a:t>Water bills</a:t>
            </a:r>
          </a:p>
          <a:p>
            <a:pPr lvl="1"/>
            <a:r>
              <a:rPr lang="en-US" sz="2400" b="1"/>
              <a:t>Telephone bills</a:t>
            </a:r>
          </a:p>
          <a:p>
            <a:pPr lvl="1"/>
            <a:r>
              <a:rPr lang="en-US" sz="2400" b="1"/>
              <a:t>Maintenance costs</a:t>
            </a:r>
          </a:p>
          <a:p>
            <a:pPr lvl="1"/>
            <a:r>
              <a:rPr lang="en-US" sz="2400" b="1"/>
              <a:t>Insurance of equipment &amp; space</a:t>
            </a:r>
          </a:p>
          <a:p>
            <a:pPr lvl="1">
              <a:buFont typeface="Wingdings" pitchFamily="2" charset="2"/>
              <a:buNone/>
            </a:pPr>
            <a:endParaRPr lang="en-US" sz="2400" b="1"/>
          </a:p>
        </p:txBody>
      </p:sp>
      <p:pic>
        <p:nvPicPr>
          <p:cNvPr id="6" name="Picture 2" descr="C:\Users\apoorv\Desktop\aditi\anger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687926"/>
            <a:ext cx="4114800" cy="2976995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Solo  Practice</a:t>
            </a:r>
            <a:br>
              <a:rPr lang="en-US" dirty="0"/>
            </a:br>
            <a:r>
              <a:rPr lang="en-US" sz="4000" dirty="0"/>
              <a:t>Disadvantages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962400" cy="41910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Official problems</a:t>
            </a:r>
          </a:p>
          <a:p>
            <a:pPr lvl="1"/>
            <a:r>
              <a:rPr lang="en-US" sz="2400" b="1" dirty="0"/>
              <a:t>NH recognition (need to fulfill requirements)</a:t>
            </a:r>
          </a:p>
          <a:p>
            <a:pPr lvl="1">
              <a:buNone/>
            </a:pPr>
            <a:r>
              <a:rPr lang="en-US" sz="2400" b="1" dirty="0"/>
              <a:t> </a:t>
            </a:r>
          </a:p>
          <a:p>
            <a:pPr lvl="1"/>
            <a:r>
              <a:rPr lang="en-US" sz="2400" b="1" dirty="0"/>
              <a:t>Hassles from civic agencies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Commercial rates of electricity, water, house tax, telephone</a:t>
            </a:r>
          </a:p>
          <a:p>
            <a:pPr lvl="1">
              <a:buFont typeface="Wingdings" pitchFamily="2" charset="2"/>
              <a:buNone/>
            </a:pPr>
            <a:endParaRPr lang="en-US" sz="2400" b="1" dirty="0"/>
          </a:p>
        </p:txBody>
      </p:sp>
      <p:pic>
        <p:nvPicPr>
          <p:cNvPr id="6" name="Picture 4" descr="imagesCA0CO93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385537"/>
            <a:ext cx="1866900" cy="20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5" descr="imagesCAD9MO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95800"/>
            <a:ext cx="18557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r>
              <a:rPr lang="en-US" sz="4400" dirty="0"/>
              <a:t>Solo Practice</a:t>
            </a:r>
            <a:br>
              <a:rPr lang="en-US" dirty="0"/>
            </a:br>
            <a:r>
              <a:rPr lang="en-US" sz="3600" dirty="0"/>
              <a:t>Disadvantages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Accreditation hassles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Empanelment hassles</a:t>
            </a:r>
          </a:p>
          <a:p>
            <a:pPr lvl="1">
              <a:buNone/>
            </a:pPr>
            <a:endParaRPr lang="en-US" sz="2400" b="1" dirty="0"/>
          </a:p>
          <a:p>
            <a:pPr lvl="1"/>
            <a:r>
              <a:rPr lang="en-US" sz="2400" b="1" dirty="0"/>
              <a:t>TPA &amp; Insurance hassles</a:t>
            </a:r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838200" y="1600200"/>
            <a:ext cx="3581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Official problems</a:t>
            </a:r>
          </a:p>
        </p:txBody>
      </p:sp>
      <p:pic>
        <p:nvPicPr>
          <p:cNvPr id="6" name="Content Placeholder 5" descr="angry-bos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124200"/>
            <a:ext cx="326240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5400" dirty="0">
                <a:solidFill>
                  <a:srgbClr val="FF0000"/>
                </a:solidFill>
              </a:rPr>
              <a:t>Magic Mantras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029200" cy="4267200"/>
          </a:xfrm>
        </p:spPr>
        <p:txBody>
          <a:bodyPr/>
          <a:lstStyle/>
          <a:p>
            <a:pPr>
              <a:buNone/>
            </a:pPr>
            <a:r>
              <a:rPr lang="en-US" sz="4000" b="1" dirty="0"/>
              <a:t>Need to work hard </a:t>
            </a:r>
            <a:r>
              <a:rPr lang="en-US" sz="4000" dirty="0"/>
              <a:t> </a:t>
            </a:r>
          </a:p>
          <a:p>
            <a:pPr>
              <a:buNone/>
            </a:pPr>
            <a:endParaRPr lang="en-US" sz="4000" dirty="0">
              <a:solidFill>
                <a:schemeClr val="folHlink"/>
              </a:solidFill>
            </a:endParaRPr>
          </a:p>
          <a:p>
            <a:pPr algn="ctr">
              <a:buNone/>
            </a:pPr>
            <a:endParaRPr lang="en-US" sz="4000" dirty="0">
              <a:solidFill>
                <a:schemeClr val="folHlink"/>
              </a:solidFill>
            </a:endParaRPr>
          </a:p>
          <a:p>
            <a:pPr algn="ctr">
              <a:buNone/>
            </a:pPr>
            <a:r>
              <a:rPr lang="en-US" sz="4400" dirty="0">
                <a:solidFill>
                  <a:srgbClr val="FF0000"/>
                </a:solidFill>
              </a:rPr>
              <a:t>There are no short cuts in life</a:t>
            </a:r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726113" y="1981200"/>
          <a:ext cx="18827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Clip" r:id="rId3" imgW="2765160" imgH="6043320" progId="">
                  <p:embed/>
                </p:oleObj>
              </mc:Choice>
              <mc:Fallback>
                <p:oleObj name="Clip" r:id="rId3" imgW="2765160" imgH="6043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1981200"/>
                        <a:ext cx="188277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Magic Mantras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/>
              <a:t>Plan well</a:t>
            </a:r>
          </a:p>
          <a:p>
            <a:endParaRPr lang="en-US" dirty="0"/>
          </a:p>
          <a:p>
            <a:r>
              <a:rPr lang="en-US" b="1" dirty="0"/>
              <a:t>Understand the market  !!!!</a:t>
            </a:r>
          </a:p>
          <a:p>
            <a:endParaRPr lang="en-US" b="1" dirty="0"/>
          </a:p>
        </p:txBody>
      </p:sp>
      <p:pic>
        <p:nvPicPr>
          <p:cNvPr id="7" name="Picture 2" descr="C:\Users\apoorv\Desktop\DOS\dos photos\Corrected-Lasik-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127042"/>
            <a:ext cx="4038600" cy="3823115"/>
          </a:xfr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Magic Mantras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dirty="0"/>
              <a:t>Plan well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Understand the financial implications</a:t>
            </a:r>
            <a:endParaRPr lang="en-IN" b="1" dirty="0"/>
          </a:p>
          <a:p>
            <a:endParaRPr lang="en-IN" dirty="0"/>
          </a:p>
        </p:txBody>
      </p:sp>
      <p:pic>
        <p:nvPicPr>
          <p:cNvPr id="7" name="Content Placeholder 6" descr="financial_implicatio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0271" y="1981200"/>
            <a:ext cx="3354457" cy="41148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Magic Mantras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>
            <a:normAutofit/>
          </a:bodyPr>
          <a:lstStyle/>
          <a:p>
            <a:r>
              <a:rPr lang="en-US" sz="3600" b="1" dirty="0"/>
              <a:t>Patient  comes first…….</a:t>
            </a:r>
            <a:r>
              <a:rPr lang="en-US" sz="3600" b="1" dirty="0">
                <a:solidFill>
                  <a:schemeClr val="folHlink"/>
                </a:solidFill>
              </a:rPr>
              <a:t>ALWAYS</a:t>
            </a:r>
          </a:p>
          <a:p>
            <a:pPr>
              <a:buNone/>
            </a:pPr>
            <a:endParaRPr lang="en-US" sz="3600" b="1" dirty="0">
              <a:solidFill>
                <a:schemeClr val="folHlink"/>
              </a:solidFill>
            </a:endParaRPr>
          </a:p>
          <a:p>
            <a:r>
              <a:rPr lang="en-US" sz="3600" b="1" dirty="0"/>
              <a:t>Patient’s interest is  </a:t>
            </a:r>
            <a:r>
              <a:rPr lang="en-US" sz="3600" b="1" dirty="0">
                <a:solidFill>
                  <a:schemeClr val="folHlink"/>
                </a:solidFill>
              </a:rPr>
              <a:t>YOUR INTEREST…..</a:t>
            </a:r>
          </a:p>
          <a:p>
            <a:endParaRPr lang="en-IN" sz="4000" b="1" dirty="0"/>
          </a:p>
        </p:txBody>
      </p:sp>
      <p:pic>
        <p:nvPicPr>
          <p:cNvPr id="5" name="Picture 2" descr="C:\Users\apoorv\Desktop\Presidential address\Swapna images and videos\Images\health_care_access_manual_logo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3238"/>
            <a:ext cx="4038600" cy="3970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FREEDOM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</a:t>
            </a:r>
            <a:r>
              <a:rPr lang="en-US" sz="4000" b="1" dirty="0"/>
              <a:t>Of thought and action 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   not bound by straitjacket of physical and mental constraints</a:t>
            </a:r>
          </a:p>
          <a:p>
            <a:endParaRPr lang="en-US" b="1" dirty="0"/>
          </a:p>
          <a:p>
            <a:endParaRPr lang="en-US" b="1" dirty="0"/>
          </a:p>
          <a:p>
            <a:endParaRPr lang="en-IN" dirty="0"/>
          </a:p>
        </p:txBody>
      </p:sp>
      <p:pic>
        <p:nvPicPr>
          <p:cNvPr id="120834" name="Picture 2" descr="D:\freedom pics\imagesCAJT253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2247900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</a:rPr>
              <a:t>Magic Mantras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/>
              <a:t>“ </a:t>
            </a:r>
            <a:r>
              <a:rPr lang="en-US" sz="4000" b="1" dirty="0"/>
              <a:t>There are just two rules for success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b="1" dirty="0"/>
              <a:t>      1. Never tell all you know.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b="1" dirty="0"/>
              <a:t>      2.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b="1" dirty="0"/>
              <a:t>  					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b="1" dirty="0"/>
              <a:t>						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b="1" dirty="0"/>
              <a:t>					</a:t>
            </a:r>
            <a:r>
              <a:rPr lang="en-US" b="1" dirty="0"/>
              <a:t>Robert H. Lincoln</a:t>
            </a:r>
            <a:endParaRPr lang="en-IN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Patient Satisfaction is the Key!!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4876800" y="3087688"/>
          <a:ext cx="3276600" cy="323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lip" r:id="rId3" imgW="1852200" imgH="1830240" progId="">
                  <p:embed/>
                </p:oleObj>
              </mc:Choice>
              <mc:Fallback>
                <p:oleObj name="Clip" r:id="rId3" imgW="1852200" imgH="18302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087688"/>
                        <a:ext cx="3276600" cy="323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2514600" y="4953000"/>
            <a:ext cx="271462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IN" sz="3600" kern="10" dirty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Thank You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practice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Have to          do?</a:t>
            </a:r>
          </a:p>
          <a:p>
            <a:endParaRPr lang="en-US" sz="5400" b="1" dirty="0"/>
          </a:p>
          <a:p>
            <a:r>
              <a:rPr lang="en-US" sz="5400" b="1" dirty="0"/>
              <a:t>Want to </a:t>
            </a:r>
          </a:p>
          <a:p>
            <a:pPr>
              <a:buNone/>
            </a:pPr>
            <a:r>
              <a:rPr lang="en-US" sz="5400" b="1" dirty="0"/>
              <a:t>     do ?</a:t>
            </a:r>
            <a:endParaRPr lang="en-IN" sz="5400" b="1" dirty="0"/>
          </a:p>
          <a:p>
            <a:endParaRPr lang="en-US" sz="5400" b="1" dirty="0"/>
          </a:p>
          <a:p>
            <a:endParaRPr lang="en-IN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14600"/>
            <a:ext cx="4038600" cy="4623816"/>
          </a:xfrm>
        </p:spPr>
        <p:txBody>
          <a:bodyPr>
            <a:normAutofit/>
          </a:bodyPr>
          <a:lstStyle/>
          <a:p>
            <a:r>
              <a:rPr lang="en-US" sz="4800" b="1" dirty="0"/>
              <a:t>Comfort / Courtesy for patient…..</a:t>
            </a:r>
          </a:p>
          <a:p>
            <a:endParaRPr lang="en-IN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dirty="0"/>
              <a:t>Staff Co-operation</a:t>
            </a:r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Practice of Medicine</a:t>
            </a:r>
            <a:br>
              <a:rPr lang="en-US" b="1" dirty="0"/>
            </a:br>
            <a:r>
              <a:rPr lang="en-US" b="1" dirty="0"/>
              <a:t>Definition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n-US" b="1" dirty="0"/>
              <a:t>“ Medicine may be defined as the art or the science of keeping a patient quiet with frivolous reasons for his illness and amusing him with remedies good or bad until nature kills him or cures him”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/>
              <a:t>					</a:t>
            </a:r>
            <a:r>
              <a:rPr lang="en-US" sz="2400" b="1" dirty="0"/>
              <a:t>Gilles </a:t>
            </a:r>
            <a:r>
              <a:rPr lang="en-US" sz="2400" b="1" dirty="0" err="1"/>
              <a:t>Menage</a:t>
            </a:r>
            <a:r>
              <a:rPr lang="en-US" sz="2400" b="1" dirty="0"/>
              <a:t> (1613-92)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/>
              <a:t>           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/>
              <a:t>   God heals and the doctor takes the fee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/>
              <a:t>                                                Proverb</a:t>
            </a:r>
            <a:endParaRPr lang="en-IN" sz="2400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/>
              <a:t>“ Medicine is a noble profession but a damn bad business”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/>
              <a:t>                Humphrey Rolleston (1862-1944)</a:t>
            </a:r>
            <a:endParaRPr lang="en-IN" sz="2400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/>
              <a:t>   Medicine is the only profession that </a:t>
            </a:r>
            <a:r>
              <a:rPr lang="en-US" b="1" dirty="0" err="1"/>
              <a:t>labours</a:t>
            </a:r>
            <a:r>
              <a:rPr lang="en-US" b="1" dirty="0"/>
              <a:t> incessantly to destroy the reason for its existence</a:t>
            </a:r>
          </a:p>
          <a:p>
            <a:pPr>
              <a:buFont typeface="Wingdings" pitchFamily="2" charset="2"/>
              <a:buNone/>
              <a:defRPr/>
            </a:pPr>
            <a:endParaRPr lang="en-US" b="1" dirty="0"/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/>
              <a:t>                  Sir James Bryce (1838-1922)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800" b="1" dirty="0"/>
              <a:t>Increasing volumes </a:t>
            </a:r>
            <a:br>
              <a:rPr lang="en-US" sz="3200" b="1" dirty="0"/>
            </a:br>
            <a:r>
              <a:rPr lang="en-US" sz="3200" b="1" dirty="0"/>
              <a:t>     </a:t>
            </a:r>
            <a:r>
              <a:rPr lang="en-US" b="1" dirty="0">
                <a:solidFill>
                  <a:srgbClr val="FFFF00"/>
                </a:solidFill>
              </a:rPr>
              <a:t>Ensuring better patient    		satisfaction</a:t>
            </a:r>
            <a:br>
              <a:rPr lang="en-US" b="1" dirty="0"/>
            </a:b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5577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700" dirty="0"/>
              <a:t>  </a:t>
            </a:r>
            <a:r>
              <a:rPr lang="en-US" sz="2700" b="1" dirty="0"/>
              <a:t>           Improved patient services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700" b="1" dirty="0"/>
              <a:t>        (</a:t>
            </a:r>
            <a:r>
              <a:rPr lang="en-US" sz="2700" b="1" dirty="0" err="1"/>
              <a:t>Clinical,surgical</a:t>
            </a:r>
            <a:r>
              <a:rPr lang="en-US" sz="2700" b="1" dirty="0"/>
              <a:t>, ancillary  and courtesy)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700" b="1" dirty="0"/>
              <a:t>               Better relationship with patients </a:t>
            </a:r>
            <a:r>
              <a:rPr lang="en-US" sz="2700" dirty="0"/>
              <a:t>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700" b="1" dirty="0"/>
              <a:t>	 	 	                                                                    </a:t>
            </a:r>
          </a:p>
          <a:p>
            <a:pPr>
              <a:lnSpc>
                <a:spcPct val="80000"/>
              </a:lnSpc>
              <a:defRPr/>
            </a:pPr>
            <a:endParaRPr lang="en-US" sz="2700" b="1" dirty="0"/>
          </a:p>
          <a:p>
            <a:pPr>
              <a:lnSpc>
                <a:spcPct val="80000"/>
              </a:lnSpc>
              <a:defRPr/>
            </a:pPr>
            <a:r>
              <a:rPr lang="en-US" sz="2700" b="1" dirty="0"/>
              <a:t>Greater word of mouth publicity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7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700" dirty="0"/>
              <a:t>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700" dirty="0"/>
              <a:t>                                      </a:t>
            </a:r>
            <a:r>
              <a:rPr lang="en-US" sz="2800" b="1" dirty="0"/>
              <a:t>Higher  	  			                                    		recommendation ratio</a:t>
            </a:r>
          </a:p>
          <a:p>
            <a:pPr>
              <a:lnSpc>
                <a:spcPct val="80000"/>
              </a:lnSpc>
              <a:defRPr/>
            </a:pPr>
            <a:endParaRPr lang="en-US" sz="2800" b="1" dirty="0"/>
          </a:p>
          <a:p>
            <a:pPr>
              <a:lnSpc>
                <a:spcPct val="80000"/>
              </a:lnSpc>
              <a:defRPr/>
            </a:pPr>
            <a:r>
              <a:rPr lang="en-US" sz="2800" b="1" dirty="0"/>
              <a:t>Better return rate of patients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700" dirty="0"/>
              <a:t>                                    </a:t>
            </a:r>
            <a:endParaRPr lang="en-IN" sz="2700" dirty="0"/>
          </a:p>
        </p:txBody>
      </p:sp>
      <p:sp>
        <p:nvSpPr>
          <p:cNvPr id="7" name="Down Arrow 6"/>
          <p:cNvSpPr/>
          <p:nvPr/>
        </p:nvSpPr>
        <p:spPr>
          <a:xfrm>
            <a:off x="3505200" y="32004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</a:t>
            </a:r>
            <a:endParaRPr lang="en-IN" dirty="0"/>
          </a:p>
        </p:txBody>
      </p:sp>
      <p:sp>
        <p:nvSpPr>
          <p:cNvPr id="8" name="Down Arrow 7"/>
          <p:cNvSpPr/>
          <p:nvPr/>
        </p:nvSpPr>
        <p:spPr>
          <a:xfrm>
            <a:off x="3505200" y="4191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040563" y="533400"/>
          <a:ext cx="2103437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Clip" r:id="rId3" imgW="3285720" imgH="3038040" progId="">
                  <p:embed/>
                </p:oleObj>
              </mc:Choice>
              <mc:Fallback>
                <p:oleObj name="Clip" r:id="rId3" imgW="3285720" imgH="3038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563" y="533400"/>
                        <a:ext cx="2103437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FREEDOM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8288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r>
              <a:rPr lang="en-US" b="1" dirty="0"/>
              <a:t>To choose work environment</a:t>
            </a:r>
          </a:p>
          <a:p>
            <a:endParaRPr lang="en-US" b="1" dirty="0"/>
          </a:p>
          <a:p>
            <a:r>
              <a:rPr lang="en-US" b="1" dirty="0"/>
              <a:t> Quality assurance</a:t>
            </a:r>
          </a:p>
          <a:p>
            <a:endParaRPr lang="en-US" b="1" dirty="0"/>
          </a:p>
          <a:p>
            <a:r>
              <a:rPr lang="en-US" b="1" dirty="0"/>
              <a:t>To pursue academics</a:t>
            </a:r>
          </a:p>
          <a:p>
            <a:endParaRPr lang="en-US" b="1" dirty="0"/>
          </a:p>
          <a:p>
            <a:r>
              <a:rPr lang="en-US" b="1" dirty="0"/>
              <a:t>Financial freedom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239000" y="3886200"/>
          <a:ext cx="1719263" cy="248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lip" r:id="rId3" imgW="3467160" imgH="5018040" progId="">
                  <p:embed/>
                </p:oleObj>
              </mc:Choice>
              <mc:Fallback>
                <p:oleObj name="Clip" r:id="rId3" imgW="3467160" imgH="5018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886200"/>
                        <a:ext cx="1719263" cy="2488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600" b="1" dirty="0"/>
              <a:t>Growing one’s practice</a:t>
            </a:r>
            <a:br>
              <a:rPr lang="en-US" sz="3600" b="1" dirty="0"/>
            </a:br>
            <a:r>
              <a:rPr lang="en-US" sz="3600" b="1" dirty="0"/>
              <a:t>       </a:t>
            </a:r>
            <a:r>
              <a:rPr lang="en-US" b="1" dirty="0">
                <a:solidFill>
                  <a:srgbClr val="FFFF00"/>
                </a:solidFill>
              </a:rPr>
              <a:t>Strategies to expand range   	          of services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/>
              <a:t>  </a:t>
            </a:r>
          </a:p>
          <a:p>
            <a:pPr>
              <a:defRPr/>
            </a:pPr>
            <a:r>
              <a:rPr lang="en-US" b="1" dirty="0"/>
              <a:t>Developing infrastructure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Developing </a:t>
            </a:r>
            <a:r>
              <a:rPr lang="en-US" b="1" dirty="0" err="1"/>
              <a:t>subspecialities</a:t>
            </a: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Training manpower</a:t>
            </a:r>
            <a:endParaRPr lang="en-IN" b="1" dirty="0"/>
          </a:p>
          <a:p>
            <a:pPr>
              <a:defRPr/>
            </a:pPr>
            <a:endParaRPr lang="en-IN" dirty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5181600" y="3994150"/>
          <a:ext cx="3733800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Clip" r:id="rId3" imgW="4519440" imgH="3466800" progId="">
                  <p:embed/>
                </p:oleObj>
              </mc:Choice>
              <mc:Fallback>
                <p:oleObj name="Clip" r:id="rId3" imgW="4519440" imgH="34668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994150"/>
                        <a:ext cx="3733800" cy="286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b="1" dirty="0"/>
            </a:b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Strategies to expand range of services </a:t>
            </a:r>
            <a:br>
              <a:rPr lang="en-US" b="1" dirty="0"/>
            </a:br>
            <a:r>
              <a:rPr lang="en-US" b="1" dirty="0">
                <a:solidFill>
                  <a:srgbClr val="FFFF00"/>
                </a:solidFill>
              </a:rPr>
              <a:t>Developing Infrastructure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600" b="1" dirty="0"/>
              <a:t>Adding equipments</a:t>
            </a:r>
          </a:p>
          <a:p>
            <a:pPr>
              <a:defRPr/>
            </a:pPr>
            <a:r>
              <a:rPr lang="en-US" b="1" dirty="0"/>
              <a:t>Financing</a:t>
            </a:r>
          </a:p>
          <a:p>
            <a:pPr>
              <a:defRPr/>
            </a:pPr>
            <a:r>
              <a:rPr lang="en-US" b="1" dirty="0"/>
              <a:t>Cost sharing basis with the specialist or as a group practice</a:t>
            </a:r>
          </a:p>
          <a:p>
            <a:pPr>
              <a:defRPr/>
            </a:pPr>
            <a:r>
              <a:rPr lang="en-US" b="1" dirty="0"/>
              <a:t>Agreement with suppliers</a:t>
            </a:r>
          </a:p>
          <a:p>
            <a:pPr lvl="1">
              <a:defRPr/>
            </a:pPr>
            <a:r>
              <a:rPr lang="en-US" b="1" dirty="0"/>
              <a:t>Financing</a:t>
            </a:r>
          </a:p>
          <a:p>
            <a:pPr lvl="1">
              <a:defRPr/>
            </a:pPr>
            <a:r>
              <a:rPr lang="en-US" b="1" dirty="0"/>
              <a:t>Deferred payment</a:t>
            </a:r>
          </a:p>
          <a:p>
            <a:pPr lvl="1">
              <a:defRPr/>
            </a:pPr>
            <a:r>
              <a:rPr lang="en-US" b="1" dirty="0"/>
              <a:t>Per case basis payment</a:t>
            </a:r>
            <a:endParaRPr lang="en-IN" b="1" dirty="0"/>
          </a:p>
        </p:txBody>
      </p:sp>
      <p:pic>
        <p:nvPicPr>
          <p:cNvPr id="5" name="Picture 4" descr="DSC0739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191000"/>
            <a:ext cx="2946400" cy="2209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Strategies to expand range of services 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Developing </a:t>
            </a:r>
            <a:r>
              <a:rPr lang="en-US" b="1" dirty="0" err="1">
                <a:solidFill>
                  <a:srgbClr val="FFFF00"/>
                </a:solidFill>
              </a:rPr>
              <a:t>subspecialities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/>
              <a:t>Getting subspecialists for services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Salary basis</a:t>
            </a:r>
          </a:p>
          <a:p>
            <a:pPr>
              <a:defRPr/>
            </a:pPr>
            <a:r>
              <a:rPr lang="en-US" b="1" dirty="0"/>
              <a:t>As part time consultants </a:t>
            </a:r>
          </a:p>
          <a:p>
            <a:pPr>
              <a:defRPr/>
            </a:pPr>
            <a:r>
              <a:rPr lang="en-US" b="1" dirty="0"/>
              <a:t>Visiting consultants</a:t>
            </a:r>
          </a:p>
          <a:p>
            <a:pPr>
              <a:defRPr/>
            </a:pPr>
            <a:r>
              <a:rPr lang="en-US" b="1" dirty="0"/>
              <a:t>Sharing basis</a:t>
            </a:r>
            <a:endParaRPr lang="en-IN" b="1" dirty="0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5943600" y="3886200"/>
          <a:ext cx="2957513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Clip" r:id="rId3" imgW="3717360" imgH="3352320" progId="">
                  <p:embed/>
                </p:oleObj>
              </mc:Choice>
              <mc:Fallback>
                <p:oleObj name="Clip" r:id="rId3" imgW="3717360" imgH="335232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86200"/>
                        <a:ext cx="2957513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Strategies to expand range of services 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Developing </a:t>
            </a:r>
            <a:r>
              <a:rPr lang="en-US" sz="4000" b="1" dirty="0" err="1">
                <a:solidFill>
                  <a:srgbClr val="FFFF00"/>
                </a:solidFill>
              </a:rPr>
              <a:t>subspecialities</a:t>
            </a:r>
            <a:br>
              <a:rPr lang="en-US" b="1" dirty="0"/>
            </a:b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Ensuring cost effectiveness by tie ups</a:t>
            </a:r>
            <a:endParaRPr lang="en-IN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b="1" dirty="0" err="1"/>
              <a:t>Vitreo</a:t>
            </a:r>
            <a:r>
              <a:rPr lang="en-US" b="1" dirty="0"/>
              <a:t> retina - with Diabetes specialists</a:t>
            </a:r>
          </a:p>
          <a:p>
            <a:pPr>
              <a:defRPr/>
            </a:pPr>
            <a:r>
              <a:rPr lang="en-US" b="1" dirty="0" err="1"/>
              <a:t>Neuro</a:t>
            </a:r>
            <a:r>
              <a:rPr lang="en-US" b="1" dirty="0"/>
              <a:t> ophthalmology/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/>
              <a:t>    squint – Neurologists</a:t>
            </a:r>
          </a:p>
          <a:p>
            <a:pPr>
              <a:defRPr/>
            </a:pPr>
            <a:endParaRPr lang="en-IN" dirty="0"/>
          </a:p>
        </p:txBody>
      </p:sp>
      <p:pic>
        <p:nvPicPr>
          <p:cNvPr id="28676" name="Picture 10" descr="DSC0419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30480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Strategies to expand range of services 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Developing </a:t>
            </a:r>
            <a:r>
              <a:rPr lang="en-US" sz="3200" b="1" dirty="0" err="1">
                <a:solidFill>
                  <a:srgbClr val="FFFF00"/>
                </a:solidFill>
              </a:rPr>
              <a:t>subspecialities</a:t>
            </a:r>
            <a:r>
              <a:rPr lang="en-US" sz="1400" b="1" dirty="0"/>
              <a:t> </a:t>
            </a:r>
            <a:br>
              <a:rPr lang="en-US" sz="1400" b="1" dirty="0"/>
            </a:br>
            <a:br>
              <a:rPr lang="en-US" sz="1400" b="1" dirty="0"/>
            </a:br>
            <a:br>
              <a:rPr lang="en-US" sz="1400" b="1" dirty="0"/>
            </a:br>
            <a:br>
              <a:rPr lang="en-US" sz="1400" b="1" dirty="0"/>
            </a:br>
            <a:r>
              <a:rPr lang="en-US" sz="3600" b="1" dirty="0">
                <a:solidFill>
                  <a:srgbClr val="0070C0"/>
                </a:solidFill>
              </a:rPr>
              <a:t>ensuring cost effectiveness of </a:t>
            </a:r>
            <a:r>
              <a:rPr lang="en-US" sz="3600" b="1" dirty="0" err="1">
                <a:solidFill>
                  <a:srgbClr val="0070C0"/>
                </a:solidFill>
              </a:rPr>
              <a:t>subspecialities</a:t>
            </a:r>
            <a:r>
              <a:rPr lang="en-US" sz="3600" b="1" dirty="0">
                <a:solidFill>
                  <a:srgbClr val="0070C0"/>
                </a:solidFill>
              </a:rPr>
              <a:t> by tie ups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8534400" cy="4495800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Pediatric Ophthalmology – with pediatricians</a:t>
            </a:r>
          </a:p>
          <a:p>
            <a:pPr marL="514350" indent="-514350">
              <a:defRPr/>
            </a:pPr>
            <a:r>
              <a:rPr lang="en-US" sz="2800" b="1" dirty="0"/>
              <a:t>Aesthetic surgery – with plastic surgeons/ dermatologist/ cosmetic clinics</a:t>
            </a:r>
          </a:p>
          <a:p>
            <a:pPr>
              <a:buFont typeface="Wingdings" pitchFamily="2" charset="2"/>
              <a:buNone/>
              <a:defRPr/>
            </a:pPr>
            <a:endParaRPr lang="en-IN" dirty="0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Strategies to expand range of services 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Developing </a:t>
            </a:r>
            <a:r>
              <a:rPr lang="en-US" sz="4000" b="1" dirty="0" err="1">
                <a:solidFill>
                  <a:srgbClr val="FFFF00"/>
                </a:solidFill>
              </a:rPr>
              <a:t>subspecialities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Training manpower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Fellowships at </a:t>
            </a:r>
            <a:r>
              <a:rPr lang="en-US" b="1" dirty="0" err="1"/>
              <a:t>centres</a:t>
            </a:r>
            <a:r>
              <a:rPr lang="en-US" b="1" dirty="0"/>
              <a:t> of excellence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Inviting specialists for short duration</a:t>
            </a:r>
            <a:endParaRPr lang="en-IN" b="1" dirty="0"/>
          </a:p>
        </p:txBody>
      </p:sp>
      <p:pic>
        <p:nvPicPr>
          <p:cNvPr id="30724" name="Picture 5" descr="DSCN322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549775"/>
            <a:ext cx="28956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lvpras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648200"/>
            <a:ext cx="37973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Role of finances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b="1" dirty="0"/>
              <a:t>“A hospital should also have a recovery room….. adjoining the cashier’s office”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/>
              <a:t>				         </a:t>
            </a:r>
            <a:r>
              <a:rPr lang="en-US" sz="2400" b="1" dirty="0"/>
              <a:t>Francis O’ Walsh</a:t>
            </a:r>
            <a:endParaRPr lang="en-IN" sz="2400" b="1" dirty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657600" y="4572000"/>
          <a:ext cx="185261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Clip" r:id="rId3" imgW="1852200" imgH="1830240" progId="">
                  <p:embed/>
                </p:oleObj>
              </mc:Choice>
              <mc:Fallback>
                <p:oleObj name="Clip" r:id="rId3" imgW="1852200" imgH="18302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572000"/>
                        <a:ext cx="1852613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dirty="0"/>
              <a:t>“ There are just two rules for success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/>
              <a:t>      1. Never tell all you know.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/>
              <a:t>  					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/>
              <a:t>						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/>
              <a:t>					</a:t>
            </a:r>
            <a:r>
              <a:rPr lang="en-US" sz="2400" b="1" dirty="0"/>
              <a:t>Robert H. Lincoln</a:t>
            </a:r>
            <a:endParaRPr lang="en-IN" sz="2400" b="1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en-US" sz="4400"/>
              <a:t>Institutional Practice </a:t>
            </a:r>
            <a:br>
              <a:rPr lang="en-US" sz="4400"/>
            </a:br>
            <a:r>
              <a:rPr lang="en-US" sz="4400"/>
              <a:t>or </a:t>
            </a:r>
            <a:br>
              <a:rPr lang="en-US" sz="4400"/>
            </a:br>
            <a:r>
              <a:rPr lang="en-US" sz="4400"/>
              <a:t>Individual Practice:</a:t>
            </a:r>
            <a:br>
              <a:rPr lang="en-US" sz="4400"/>
            </a:br>
            <a:r>
              <a:rPr lang="en-US" sz="4400"/>
              <a:t>Pros &amp; Cons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Dr A K Grover, </a:t>
            </a:r>
            <a:r>
              <a:rPr lang="en-US" sz="2400"/>
              <a:t>MD, MNAMS, FRCS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Chairman, Department of Ophthalmology,</a:t>
            </a:r>
          </a:p>
          <a:p>
            <a:pPr>
              <a:lnSpc>
                <a:spcPct val="80000"/>
              </a:lnSpc>
            </a:pPr>
            <a:r>
              <a:rPr lang="en-US" sz="2400"/>
              <a:t>Sir Ganga Ram Hospital, New Delhi</a:t>
            </a:r>
          </a:p>
          <a:p>
            <a:pPr>
              <a:lnSpc>
                <a:spcPct val="80000"/>
              </a:lnSpc>
            </a:pPr>
            <a:r>
              <a:rPr lang="en-US" sz="2400"/>
              <a:t>&amp;</a:t>
            </a:r>
          </a:p>
          <a:p>
            <a:pPr>
              <a:lnSpc>
                <a:spcPct val="80000"/>
              </a:lnSpc>
            </a:pPr>
            <a:r>
              <a:rPr lang="en-US" sz="2400"/>
              <a:t>Director, Vision Eye Center, New Delhi</a:t>
            </a:r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/>
            </a:br>
            <a:r>
              <a:rPr lang="en-US" sz="3600"/>
              <a:t>Institutional vs Individual Practice</a:t>
            </a:r>
            <a:br>
              <a:rPr lang="en-US" sz="3600"/>
            </a:br>
            <a:br>
              <a:rPr lang="en-US" sz="3600"/>
            </a:br>
            <a:r>
              <a:rPr lang="en-US" sz="3600"/>
              <a:t>Differences pertain to:					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038600" cy="4073525"/>
          </a:xfrm>
        </p:spPr>
        <p:txBody>
          <a:bodyPr/>
          <a:lstStyle/>
          <a:p>
            <a:r>
              <a:rPr lang="en-US" sz="3600"/>
              <a:t>Clinical Practice</a:t>
            </a:r>
          </a:p>
          <a:p>
            <a:r>
              <a:rPr lang="en-US" sz="3600"/>
              <a:t>Academic Work</a:t>
            </a:r>
          </a:p>
          <a:p>
            <a:r>
              <a:rPr lang="en-US" sz="3600"/>
              <a:t>Personal &amp; Social Life</a:t>
            </a:r>
          </a:p>
          <a:p>
            <a:endParaRPr lang="en-US" sz="3600"/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105400" y="2395538"/>
          <a:ext cx="3657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lip" r:id="rId3" imgW="1818360" imgH="1180080" progId="">
                  <p:embed/>
                </p:oleObj>
              </mc:Choice>
              <mc:Fallback>
                <p:oleObj name="Clip" r:id="rId3" imgW="1818360" imgH="1180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95538"/>
                        <a:ext cx="3657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b="1"/>
              <a:t>FREEDOM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10600" cy="4495800"/>
          </a:xfrm>
        </p:spPr>
        <p:txBody>
          <a:bodyPr>
            <a:normAutofit/>
          </a:bodyPr>
          <a:lstStyle/>
          <a:p>
            <a:r>
              <a:rPr lang="en-US" b="1" dirty="0"/>
              <a:t>To develop your work environment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 lvl="3"/>
            <a:r>
              <a:rPr lang="en-US" sz="3200" b="1" dirty="0"/>
              <a:t>Work place</a:t>
            </a:r>
          </a:p>
          <a:p>
            <a:pPr lvl="4"/>
            <a:r>
              <a:rPr lang="en-US" sz="2800" b="1" dirty="0"/>
              <a:t>Aesthetics</a:t>
            </a:r>
          </a:p>
          <a:p>
            <a:pPr lvl="4"/>
            <a:r>
              <a:rPr lang="en-US" sz="2800" b="1" dirty="0"/>
              <a:t>Equipment</a:t>
            </a:r>
          </a:p>
          <a:p>
            <a:pPr lvl="4"/>
            <a:r>
              <a:rPr lang="en-US" sz="2800" b="1" dirty="0"/>
              <a:t>Employees</a:t>
            </a:r>
          </a:p>
          <a:p>
            <a:pPr lvl="3"/>
            <a:endParaRPr lang="en-US" sz="2800" b="1" dirty="0"/>
          </a:p>
          <a:p>
            <a:pPr lvl="3"/>
            <a:r>
              <a:rPr lang="en-US" sz="3200" b="1" dirty="0"/>
              <a:t>Work culture</a:t>
            </a:r>
            <a:endParaRPr lang="en-US" sz="2400" b="1" dirty="0"/>
          </a:p>
        </p:txBody>
      </p:sp>
      <p:pic>
        <p:nvPicPr>
          <p:cNvPr id="35841" name="Picture 1" descr="C:\pictures folder\VEC,siri fort\DSC073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600" y="2819400"/>
            <a:ext cx="378460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10515600" cy="11398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Institutional Practice</a:t>
            </a:r>
            <a:br>
              <a:rPr lang="en-US" sz="3800" dirty="0"/>
            </a:br>
            <a:r>
              <a:rPr lang="en-US" sz="3800" dirty="0"/>
              <a:t>Advantages			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4648200" cy="4267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i="1"/>
              <a:t>Clinical Practice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Good Equipment / Set-up (cuts down investment needed;)</a:t>
            </a:r>
          </a:p>
          <a:p>
            <a:pPr>
              <a:lnSpc>
                <a:spcPct val="90000"/>
              </a:lnSpc>
            </a:pPr>
            <a:r>
              <a:rPr lang="en-US"/>
              <a:t>Assistance in outpatients evaluation / surgery</a:t>
            </a:r>
          </a:p>
          <a:p>
            <a:pPr>
              <a:lnSpc>
                <a:spcPct val="90000"/>
              </a:lnSpc>
            </a:pPr>
            <a:r>
              <a:rPr lang="en-US"/>
              <a:t>Quality Work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  <p:pic>
        <p:nvPicPr>
          <p:cNvPr id="7179" name="Picture 11" descr="DSC026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407" y="2781300"/>
            <a:ext cx="3354185" cy="2514600"/>
          </a:xfrm>
          <a:noFill/>
          <a:ln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/>
              <a:t>Institutional Practice</a:t>
            </a:r>
            <a:br>
              <a:rPr lang="en-US" sz="3800"/>
            </a:br>
            <a:r>
              <a:rPr lang="en-US" sz="3800"/>
              <a:t>Advantages				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i="1"/>
              <a:t>Clinical Practice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Support of other sub-specialities in cases of mishap / difficult cases / work-up </a:t>
            </a:r>
          </a:p>
          <a:p>
            <a:pPr>
              <a:lnSpc>
                <a:spcPct val="90000"/>
              </a:lnSpc>
            </a:pPr>
            <a:r>
              <a:rPr lang="en-US" sz="2800"/>
              <a:t>ICU / CCU back-up – Can take up difficult cases</a:t>
            </a:r>
          </a:p>
          <a:p>
            <a:pPr>
              <a:lnSpc>
                <a:spcPct val="90000"/>
              </a:lnSpc>
            </a:pPr>
            <a:r>
              <a:rPr lang="en-US" sz="2800"/>
              <a:t>Cross Referrals from other specialities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29705" name="Picture 9" descr="DSC0419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ln/>
        </p:spPr>
      </p:pic>
      <p:pic>
        <p:nvPicPr>
          <p:cNvPr id="29707" name="Picture 11" descr="DSC0419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ln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458200" cy="11398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Institutional Practice</a:t>
            </a:r>
            <a:br>
              <a:rPr lang="en-US" sz="3800" dirty="0"/>
            </a:br>
            <a:r>
              <a:rPr lang="en-US" sz="3800" dirty="0"/>
              <a:t>Advantages			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57150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/>
              <a:t>Clinical Practice</a:t>
            </a:r>
            <a:endParaRPr lang="en-US"/>
          </a:p>
          <a:p>
            <a:r>
              <a:rPr lang="en-US"/>
              <a:t>Shared Work &amp; Responsibility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/>
              <a:t>Cushion against patient misbehavior / litigation – Back-up available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/>
              <a:t>Also ensures ethical practice </a:t>
            </a:r>
          </a:p>
        </p:txBody>
      </p:sp>
      <p:graphicFrame>
        <p:nvGraphicFramePr>
          <p:cNvPr id="307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105400" y="2133600"/>
          <a:ext cx="4038600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Clip" r:id="rId3" imgW="4046400" imgH="3352320" progId="">
                  <p:embed/>
                </p:oleObj>
              </mc:Choice>
              <mc:Fallback>
                <p:oleObj name="Clip" r:id="rId3" imgW="4046400" imgH="3352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133600"/>
                        <a:ext cx="4038600" cy="334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534400" cy="11398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Institutional Practice</a:t>
            </a:r>
            <a:br>
              <a:rPr lang="en-US" sz="3800" dirty="0"/>
            </a:br>
            <a:r>
              <a:rPr lang="en-US" sz="3800" dirty="0"/>
              <a:t>Advantages			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54102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/>
              <a:t>Academics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Teaching Environment</a:t>
            </a:r>
          </a:p>
          <a:p>
            <a:r>
              <a:rPr lang="en-US"/>
              <a:t>Assistance in academic presentation / writing books / writing papers</a:t>
            </a:r>
          </a:p>
        </p:txBody>
      </p:sp>
      <p:pic>
        <p:nvPicPr>
          <p:cNvPr id="31754" name="Picture 10" descr="DSC041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407" y="2523605"/>
            <a:ext cx="3354185" cy="3029989"/>
          </a:xfrm>
          <a:noFill/>
          <a:ln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/>
              <a:t>Institutional Practice</a:t>
            </a:r>
            <a:br>
              <a:rPr lang="en-US" sz="3800"/>
            </a:br>
            <a:r>
              <a:rPr lang="en-US" sz="3800"/>
              <a:t>Advantages				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/>
              <a:t>Academics</a:t>
            </a: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Access to Library / Internet / Latest modalities of management</a:t>
            </a:r>
          </a:p>
          <a:p>
            <a:pPr>
              <a:lnSpc>
                <a:spcPct val="90000"/>
              </a:lnSpc>
            </a:pPr>
            <a:r>
              <a:rPr lang="en-US" sz="2800"/>
              <a:t>Set-up + assistance for conducting conferences / work-shops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46084" name="Picture 4" descr="DSC0148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ln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534400" cy="11398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Institutional Practice</a:t>
            </a:r>
            <a:br>
              <a:rPr lang="en-US" sz="3800" dirty="0"/>
            </a:br>
            <a:r>
              <a:rPr lang="en-US" sz="3800" dirty="0"/>
              <a:t>Advantages				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57150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/>
              <a:t>Academics</a:t>
            </a: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sz="4000"/>
              <a:t>Support in research work</a:t>
            </a:r>
          </a:p>
          <a:p>
            <a:endParaRPr lang="en-US" sz="4000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33797" name="Picture 5" descr="ED00271_(p)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57900" y="3429000"/>
            <a:ext cx="1219200" cy="1219200"/>
          </a:xfrm>
          <a:noFill/>
          <a:ln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/>
              <a:t>Institutional Practice</a:t>
            </a:r>
            <a:br>
              <a:rPr lang="en-US" sz="3800"/>
            </a:br>
            <a:r>
              <a:rPr lang="en-US" sz="3800"/>
              <a:t>Advantages				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/>
              <a:t>Academics</a:t>
            </a: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Ability to conduct exams (ICO / FRCS / NBE)</a:t>
            </a:r>
          </a:p>
          <a:p>
            <a:r>
              <a:rPr lang="en-US"/>
              <a:t>Can be an examiner (NBE / FRCS)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36873" name="Picture 9" descr="DSC0279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ln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/>
              <a:t>Institutional Practice</a:t>
            </a:r>
            <a:br>
              <a:rPr lang="en-US" sz="3800"/>
            </a:br>
            <a:r>
              <a:rPr lang="en-US" sz="3800"/>
              <a:t>Advantages				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81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/>
              <a:t>Personal &amp; Social Life</a:t>
            </a: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sz="4000"/>
              <a:t>Name &amp; Prestige</a:t>
            </a:r>
          </a:p>
          <a:p>
            <a:r>
              <a:rPr lang="en-US" sz="4000"/>
              <a:t>Abilities / Skills get known to a lot of people</a:t>
            </a:r>
          </a:p>
        </p:txBody>
      </p:sp>
      <p:pic>
        <p:nvPicPr>
          <p:cNvPr id="45062" name="Picture 6" descr="j0160358(p)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57900" y="3429000"/>
            <a:ext cx="1219200" cy="1219200"/>
          </a:xfrm>
          <a:noFill/>
          <a:ln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/>
              <a:t>Institutional Practice</a:t>
            </a:r>
            <a:br>
              <a:rPr lang="en-US" sz="3800"/>
            </a:br>
            <a:r>
              <a:rPr lang="en-US" sz="3800"/>
              <a:t>Advantages				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862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/>
              <a:t>Personal &amp; Social Life</a:t>
            </a: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 sz="3600"/>
              <a:t>Unit System – Ability to take VACATIONS</a:t>
            </a:r>
          </a:p>
        </p:txBody>
      </p:sp>
      <p:pic>
        <p:nvPicPr>
          <p:cNvPr id="48135" name="Picture 7" descr="DSC003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ln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A judicious mix of the two</a:t>
            </a:r>
            <a:endParaRPr lang="en-US"/>
          </a:p>
        </p:txBody>
      </p:sp>
      <p:pic>
        <p:nvPicPr>
          <p:cNvPr id="61451" name="Picture 11" descr="DSC041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70956"/>
            <a:ext cx="4038600" cy="3028950"/>
          </a:xfrm>
          <a:noFill/>
          <a:ln/>
        </p:spPr>
      </p:pic>
      <p:pic>
        <p:nvPicPr>
          <p:cNvPr id="61453" name="Picture 13" descr="DSC042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2351088"/>
            <a:ext cx="4038600" cy="302895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Work Place </a:t>
            </a:r>
            <a:br>
              <a:rPr lang="en-US" sz="4000" dirty="0"/>
            </a:br>
            <a:r>
              <a:rPr lang="en-US" sz="4000" dirty="0"/>
              <a:t>       </a:t>
            </a:r>
          </a:p>
        </p:txBody>
      </p:sp>
      <p:pic>
        <p:nvPicPr>
          <p:cNvPr id="6" name="Content Placeholder 5" descr="DSC07438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2900" y="2324100"/>
            <a:ext cx="5181600" cy="3886200"/>
          </a:xfrm>
        </p:spPr>
      </p:pic>
      <p:pic>
        <p:nvPicPr>
          <p:cNvPr id="7" name="Content Placeholder 6" descr="DSC07446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24300" y="2324100"/>
            <a:ext cx="5181600" cy="3886200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FREEDOM OF THOUGHT AND ACTION.</a:t>
            </a:r>
            <a:endParaRPr lang="en-US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24200"/>
            <a:ext cx="7162800" cy="1752600"/>
          </a:xfrm>
        </p:spPr>
        <p:txBody>
          <a:bodyPr/>
          <a:lstStyle/>
          <a:p>
            <a:pPr algn="ctr"/>
            <a:r>
              <a:rPr lang="en-US" sz="3600" b="1" dirty="0"/>
              <a:t>NOT BOUND BY STRAIT JACKET OF PHYSICAL AND MENTAL CONSTRAINTS.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TO DEVELOP YOUR WORK ENVIRONMENT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 lvl="3">
              <a:buNone/>
            </a:pPr>
            <a:endParaRPr lang="en-US" sz="2800" b="1" dirty="0"/>
          </a:p>
          <a:p>
            <a:endParaRPr lang="en-IN" dirty="0"/>
          </a:p>
        </p:txBody>
      </p:sp>
      <p:pic>
        <p:nvPicPr>
          <p:cNvPr id="8" name="Content Placeholder 7" descr="DSC0739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700" y="1981200"/>
            <a:ext cx="2641600" cy="1981200"/>
          </a:xfrm>
        </p:spPr>
      </p:pic>
      <p:pic>
        <p:nvPicPr>
          <p:cNvPr id="7" name="Content Placeholder 6" descr="DSC07380.JPG"/>
          <p:cNvPicPr>
            <a:picLocks noGrp="1" noChangeAspect="1"/>
          </p:cNvPicPr>
          <p:nvPr>
            <p:ph sz="quarter" idx="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331" y="4114800"/>
            <a:ext cx="2640337" cy="1981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Work Place </a:t>
            </a:r>
            <a:br>
              <a:rPr lang="en-US" sz="4000" dirty="0"/>
            </a:br>
            <a:r>
              <a:rPr lang="en-US" sz="4000" dirty="0"/>
              <a:t>       Own Set-up……How does it help?……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dirty="0"/>
          </a:p>
          <a:p>
            <a:r>
              <a:rPr lang="en-US" sz="4400" b="1" dirty="0"/>
              <a:t>Patient at ease in a smaller set-up</a:t>
            </a:r>
          </a:p>
          <a:p>
            <a:endParaRPr lang="en-US" sz="4400" b="1" dirty="0"/>
          </a:p>
        </p:txBody>
      </p:sp>
      <p:pic>
        <p:nvPicPr>
          <p:cNvPr id="6" name="Content Placeholder 5" descr="DSC07438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48200" y="2570956"/>
            <a:ext cx="4038600" cy="3028950"/>
          </a:xfrm>
        </p:spPr>
      </p:pic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Aesthetic set up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625609"/>
          </a:xfrm>
        </p:spPr>
        <p:txBody>
          <a:bodyPr>
            <a:normAutofit/>
          </a:bodyPr>
          <a:lstStyle/>
          <a:p>
            <a:endParaRPr lang="en-US" sz="6600" b="1" dirty="0"/>
          </a:p>
          <a:p>
            <a:r>
              <a:rPr lang="en-US" sz="6600" b="1" dirty="0"/>
              <a:t>Courtesy</a:t>
            </a:r>
          </a:p>
          <a:p>
            <a:pPr>
              <a:buNone/>
            </a:pPr>
            <a:endParaRPr lang="en-US" sz="6600" b="1" dirty="0"/>
          </a:p>
          <a:p>
            <a:r>
              <a:rPr lang="en-US" sz="6600" b="1" dirty="0"/>
              <a:t>Ambience</a:t>
            </a:r>
          </a:p>
          <a:p>
            <a:endParaRPr lang="en-IN" sz="6600" b="1" dirty="0"/>
          </a:p>
        </p:txBody>
      </p:sp>
      <p:pic>
        <p:nvPicPr>
          <p:cNvPr id="5" name="Content Placeholder 5" descr="DSC073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895600"/>
            <a:ext cx="4165600" cy="3124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Place</a:t>
            </a:r>
            <a:br>
              <a:rPr lang="en-US" dirty="0"/>
            </a:br>
            <a:r>
              <a:rPr lang="en-US" dirty="0"/>
              <a:t>	</a:t>
            </a:r>
            <a:r>
              <a:rPr lang="en-US" sz="4000" dirty="0"/>
              <a:t>Equipment</a:t>
            </a:r>
            <a:endParaRPr lang="en-IN" dirty="0"/>
          </a:p>
        </p:txBody>
      </p:sp>
      <p:pic>
        <p:nvPicPr>
          <p:cNvPr id="173058" name="Picture 2" descr="C:\pictures folder\VEC,siri fort\DSC073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570956"/>
            <a:ext cx="4038600" cy="302895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21858" name="Picture 2" descr="C:\pictures folder\VEC,siri fort\IMG-20120915-013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7199" y="2570956"/>
            <a:ext cx="4700059" cy="3525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Assurance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990600" y="1371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-Ensuring  availability of and adherence to protocols</a:t>
            </a:r>
            <a:endParaRPr lang="en-IN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432175"/>
            <a:ext cx="9144000" cy="1139825"/>
          </a:xfrm>
        </p:spPr>
        <p:txBody>
          <a:bodyPr/>
          <a:lstStyle/>
          <a:p>
            <a:r>
              <a:rPr lang="en-US" sz="5400"/>
              <a:t>What do I suggest?</a:t>
            </a:r>
          </a:p>
        </p:txBody>
      </p:sp>
      <p:graphicFrame>
        <p:nvGraphicFramePr>
          <p:cNvPr id="604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87875" y="1066800"/>
          <a:ext cx="3717925" cy="52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4" name="Clip" r:id="rId3" imgW="3848040" imgH="5478120" progId="">
                  <p:embed/>
                </p:oleObj>
              </mc:Choice>
              <mc:Fallback>
                <p:oleObj name="Clip" r:id="rId3" imgW="3848040" imgH="54781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1066800"/>
                        <a:ext cx="3717925" cy="529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4000" dirty="0"/>
              <a:t>Own Set-up</a:t>
            </a:r>
            <a:br>
              <a:rPr lang="en-US" sz="4000" dirty="0"/>
            </a:br>
            <a:r>
              <a:rPr lang="en-US" sz="4000" dirty="0"/>
              <a:t>……How does it help 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62200"/>
            <a:ext cx="4495800" cy="3962400"/>
          </a:xfrm>
        </p:spPr>
        <p:txBody>
          <a:bodyPr>
            <a:normAutofit/>
          </a:bodyPr>
          <a:lstStyle/>
          <a:p>
            <a:r>
              <a:rPr lang="en-US" sz="3600" b="1" dirty="0"/>
              <a:t>Freedom</a:t>
            </a:r>
          </a:p>
          <a:p>
            <a:endParaRPr lang="en-US" sz="3600" b="1" dirty="0"/>
          </a:p>
          <a:p>
            <a:r>
              <a:rPr lang="en-US" sz="3600" b="1" dirty="0"/>
              <a:t>Independence</a:t>
            </a:r>
          </a:p>
          <a:p>
            <a:endParaRPr lang="en-US" sz="3600" b="1" dirty="0"/>
          </a:p>
          <a:p>
            <a:r>
              <a:rPr lang="en-US" sz="3600" b="1" dirty="0"/>
              <a:t>Ability to mould set-up</a:t>
            </a:r>
          </a:p>
          <a:p>
            <a:endParaRPr lang="en-US" sz="3600" b="1" dirty="0"/>
          </a:p>
        </p:txBody>
      </p:sp>
      <p:graphicFrame>
        <p:nvGraphicFramePr>
          <p:cNvPr id="3686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024438" y="2519363"/>
          <a:ext cx="3286125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8" name="Clip" r:id="rId3" imgW="3285720" imgH="3038040" progId="">
                  <p:embed/>
                </p:oleObj>
              </mc:Choice>
              <mc:Fallback>
                <p:oleObj name="Clip" r:id="rId3" imgW="3285720" imgH="3038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2519363"/>
                        <a:ext cx="3286125" cy="303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3185</TotalTime>
  <Words>1146</Words>
  <Application>Microsoft Macintosh PowerPoint</Application>
  <PresentationFormat>On-screen Show (4:3)</PresentationFormat>
  <Paragraphs>378</Paragraphs>
  <Slides>98</Slides>
  <Notes>0</Notes>
  <HiddenSlides>20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07" baseType="lpstr">
      <vt:lpstr>Arial</vt:lpstr>
      <vt:lpstr>Corbel</vt:lpstr>
      <vt:lpstr>Times New Roman</vt:lpstr>
      <vt:lpstr>Wingdings</vt:lpstr>
      <vt:lpstr>Wingdings 2</vt:lpstr>
      <vt:lpstr>Wingdings 3</vt:lpstr>
      <vt:lpstr>Module</vt:lpstr>
      <vt:lpstr>Clip</vt:lpstr>
      <vt:lpstr>Photo Editor Photo</vt:lpstr>
      <vt:lpstr> Dr A K Grover, MD, MNAMS, FRCS Chairman, Department of Ophthalmology, Sir Ganga Ram Hospital, New Delhi  &amp; Chairman, Vision Eye Centres New Delhi</vt:lpstr>
      <vt:lpstr>Why  solo practice ?</vt:lpstr>
      <vt:lpstr>WHY SOLO PRACTICE?</vt:lpstr>
      <vt:lpstr>FREEDOM</vt:lpstr>
      <vt:lpstr>FREEDOM</vt:lpstr>
      <vt:lpstr>FREEDOM</vt:lpstr>
      <vt:lpstr>FREEDOM</vt:lpstr>
      <vt:lpstr>FREEDOM</vt:lpstr>
      <vt:lpstr> Work Place         </vt:lpstr>
      <vt:lpstr>Work Place  Aesthetic set up</vt:lpstr>
      <vt:lpstr>Work Place</vt:lpstr>
      <vt:lpstr>Work Place</vt:lpstr>
      <vt:lpstr>Work place  Equipment </vt:lpstr>
      <vt:lpstr>Work Place  Speciality services </vt:lpstr>
      <vt:lpstr>Work Place</vt:lpstr>
      <vt:lpstr> Work Place  Operation theatres </vt:lpstr>
      <vt:lpstr>Work Place  Operation theatre</vt:lpstr>
      <vt:lpstr>Work Place  Post operative Patient care areas</vt:lpstr>
      <vt:lpstr>Work Place   Human Resource</vt:lpstr>
      <vt:lpstr>Work Culture</vt:lpstr>
      <vt:lpstr>Quality assurance</vt:lpstr>
      <vt:lpstr>Work Culture</vt:lpstr>
      <vt:lpstr>FREEDOM  TO PURSUE ACADEMICS </vt:lpstr>
      <vt:lpstr>FREEDOM Management of finances</vt:lpstr>
      <vt:lpstr>Role of finances</vt:lpstr>
      <vt:lpstr>FINANCIAL FREEDOM</vt:lpstr>
      <vt:lpstr>FINANCIAL FREEDOM</vt:lpstr>
      <vt:lpstr>SUCCESS DEPENDS ON</vt:lpstr>
      <vt:lpstr>SUCCESS DOES NOT DEPEND ON</vt:lpstr>
      <vt:lpstr>THE SKY IS THE  LIMIT TO SUCCESS</vt:lpstr>
      <vt:lpstr>WHAT TO ENSURE BEFORE YOU BEGIN</vt:lpstr>
      <vt:lpstr>Questions to ask yourself !</vt:lpstr>
      <vt:lpstr>Questions to ask yourself !</vt:lpstr>
      <vt:lpstr> ENSURE </vt:lpstr>
      <vt:lpstr> KNOWLEDGE </vt:lpstr>
      <vt:lpstr> ABILITY </vt:lpstr>
      <vt:lpstr> CONFIDENCE </vt:lpstr>
      <vt:lpstr> RIGHT ATTITUDE</vt:lpstr>
      <vt:lpstr> RESOURCES</vt:lpstr>
      <vt:lpstr>Strategy</vt:lpstr>
      <vt:lpstr>Strategy</vt:lpstr>
      <vt:lpstr>How does solo practice weigh against institution / group practice</vt:lpstr>
      <vt:lpstr> Institutional / group vs Individual Practice  Differences pertain to:      </vt:lpstr>
      <vt:lpstr>Institutional / group Practice Disadvantages    </vt:lpstr>
      <vt:lpstr>Institutional / group Practice Disadvantages    </vt:lpstr>
      <vt:lpstr>Institutional / group Practice Disadvantages</vt:lpstr>
      <vt:lpstr>Institutional / group Practice Disadvantages    </vt:lpstr>
      <vt:lpstr>Solo Practice Advantages</vt:lpstr>
      <vt:lpstr>Solo Practice Advantages</vt:lpstr>
      <vt:lpstr>Solo Practice Advantages</vt:lpstr>
      <vt:lpstr>Solo Practice Disadvantages</vt:lpstr>
      <vt:lpstr>Solo Practice Disadvantages</vt:lpstr>
      <vt:lpstr>Solo Practice Disadvantages</vt:lpstr>
      <vt:lpstr>Solo  Practice Disadvantages</vt:lpstr>
      <vt:lpstr>Solo Practice Disadvantages</vt:lpstr>
      <vt:lpstr>Magic Mantras</vt:lpstr>
      <vt:lpstr>Magic Mantras</vt:lpstr>
      <vt:lpstr>Magic Mantras</vt:lpstr>
      <vt:lpstr>Magic Mantras</vt:lpstr>
      <vt:lpstr>Magic Mantras</vt:lpstr>
      <vt:lpstr>Patient Satisfaction is the Key!!</vt:lpstr>
      <vt:lpstr>Private practice</vt:lpstr>
      <vt:lpstr>PowerPoint Presentation</vt:lpstr>
      <vt:lpstr>PowerPoint Presentation</vt:lpstr>
      <vt:lpstr>PowerPoint Presentation</vt:lpstr>
      <vt:lpstr>Practice of Medicine Definition</vt:lpstr>
      <vt:lpstr>PowerPoint Presentation</vt:lpstr>
      <vt:lpstr>PowerPoint Presentation</vt:lpstr>
      <vt:lpstr>Increasing volumes       Ensuring better patient      satisfaction </vt:lpstr>
      <vt:lpstr>Growing one’s practice        Strategies to expand range              of services</vt:lpstr>
      <vt:lpstr>  Strategies to expand range of services  Developing Infrastructure </vt:lpstr>
      <vt:lpstr>Strategies to expand range of services  Developing subspecialities</vt:lpstr>
      <vt:lpstr>Strategies to expand range of services  Developing subspecialities </vt:lpstr>
      <vt:lpstr>Strategies to expand range of services  Developing subspecialities     ensuring cost effectiveness of subspecialities by tie ups</vt:lpstr>
      <vt:lpstr>Strategies to expand range of services  Developing subspecialities</vt:lpstr>
      <vt:lpstr>Role of finances</vt:lpstr>
      <vt:lpstr>PowerPoint Presentation</vt:lpstr>
      <vt:lpstr>Institutional Practice  or  Individual Practice: Pros &amp; Cons</vt:lpstr>
      <vt:lpstr> Institutional vs Individual Practice  Differences pertain to:      </vt:lpstr>
      <vt:lpstr>Institutional Practice Advantages    </vt:lpstr>
      <vt:lpstr>Institutional Practice Advantages    </vt:lpstr>
      <vt:lpstr>Institutional Practice Advantages    </vt:lpstr>
      <vt:lpstr>Institutional Practice Advantages    </vt:lpstr>
      <vt:lpstr>Institutional Practice Advantages    </vt:lpstr>
      <vt:lpstr>Institutional Practice Advantages    </vt:lpstr>
      <vt:lpstr>Institutional Practice Advantages    </vt:lpstr>
      <vt:lpstr>Institutional Practice Advantages    </vt:lpstr>
      <vt:lpstr>Institutional Practice Advantages    </vt:lpstr>
      <vt:lpstr>A judicious mix of the two</vt:lpstr>
      <vt:lpstr>FREEDOM OF THOUGHT AND ACTION.</vt:lpstr>
      <vt:lpstr>PowerPoint Presentation</vt:lpstr>
      <vt:lpstr>Work Place         Own Set-up……How does it help?……</vt:lpstr>
      <vt:lpstr>Aesthetic set up</vt:lpstr>
      <vt:lpstr>Work Place  Equipment</vt:lpstr>
      <vt:lpstr>PowerPoint Presentation</vt:lpstr>
      <vt:lpstr>Quality Assurance</vt:lpstr>
      <vt:lpstr>What do I suggest?</vt:lpstr>
      <vt:lpstr>Own Set-up ……How does it help 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solo</dc:title>
  <dc:creator>ashok</dc:creator>
  <cp:lastModifiedBy>Chary Kasoju</cp:lastModifiedBy>
  <cp:revision>54</cp:revision>
  <dcterms:created xsi:type="dcterms:W3CDTF">2006-08-16T00:00:00Z</dcterms:created>
  <dcterms:modified xsi:type="dcterms:W3CDTF">2019-11-12T06:39:46Z</dcterms:modified>
</cp:coreProperties>
</file>