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68" r:id="rId4"/>
    <p:sldId id="266" r:id="rId5"/>
    <p:sldId id="272" r:id="rId6"/>
    <p:sldId id="275" r:id="rId7"/>
    <p:sldId id="274" r:id="rId8"/>
    <p:sldId id="273" r:id="rId9"/>
    <p:sldId id="276" r:id="rId10"/>
    <p:sldId id="267" r:id="rId11"/>
    <p:sldId id="279" r:id="rId12"/>
    <p:sldId id="277" r:id="rId13"/>
    <p:sldId id="278" r:id="rId14"/>
    <p:sldId id="280" r:id="rId15"/>
    <p:sldId id="288" r:id="rId16"/>
    <p:sldId id="286" r:id="rId17"/>
    <p:sldId id="281" r:id="rId18"/>
    <p:sldId id="283" r:id="rId19"/>
    <p:sldId id="269" r:id="rId20"/>
    <p:sldId id="260" r:id="rId21"/>
    <p:sldId id="284" r:id="rId22"/>
    <p:sldId id="261" r:id="rId23"/>
    <p:sldId id="289" r:id="rId24"/>
    <p:sldId id="262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dirty="0"/>
              <a:t>Blind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WHO/PBD</c:v>
                </c:pt>
              </c:strCache>
            </c:strRef>
          </c:tx>
          <c:invertIfNegative val="0"/>
          <c:cat>
            <c:numRef>
              <c:f>Feuil1!$A$2:$A$3</c:f>
              <c:numCache>
                <c:formatCode>General</c:formatCode>
                <c:ptCount val="2"/>
                <c:pt idx="0">
                  <c:v>1990</c:v>
                </c:pt>
                <c:pt idx="1">
                  <c:v>2010</c:v>
                </c:pt>
              </c:numCache>
            </c:numRef>
          </c:cat>
          <c:val>
            <c:numRef>
              <c:f>Feuil1!$B$2:$B$3</c:f>
              <c:numCache>
                <c:formatCode>General</c:formatCode>
                <c:ptCount val="2"/>
                <c:pt idx="0">
                  <c:v>38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FE-6F46-922E-2196993CABC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GBD</c:v>
                </c:pt>
              </c:strCache>
            </c:strRef>
          </c:tx>
          <c:invertIfNegative val="0"/>
          <c:cat>
            <c:numRef>
              <c:f>Feuil1!$A$2:$A$3</c:f>
              <c:numCache>
                <c:formatCode>General</c:formatCode>
                <c:ptCount val="2"/>
                <c:pt idx="0">
                  <c:v>1990</c:v>
                </c:pt>
                <c:pt idx="1">
                  <c:v>2010</c:v>
                </c:pt>
              </c:numCache>
            </c:numRef>
          </c:cat>
          <c:val>
            <c:numRef>
              <c:f>Feuil1!$C$2:$C$3</c:f>
              <c:numCache>
                <c:formatCode>General</c:formatCode>
                <c:ptCount val="2"/>
                <c:pt idx="0">
                  <c:v>32.6</c:v>
                </c:pt>
                <c:pt idx="1">
                  <c:v>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FE-6F46-922E-2196993CA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7872512"/>
        <c:axId val="77911168"/>
      </c:barChart>
      <c:catAx>
        <c:axId val="7787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7911168"/>
        <c:crosses val="autoZero"/>
        <c:auto val="1"/>
        <c:lblAlgn val="ctr"/>
        <c:lblOffset val="100"/>
        <c:noMultiLvlLbl val="0"/>
      </c:catAx>
      <c:valAx>
        <c:axId val="77911168"/>
        <c:scaling>
          <c:orientation val="minMax"/>
          <c:max val="4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7787251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 dirty="0"/>
              <a:t>MSVI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WHO/PBD</c:v>
                </c:pt>
              </c:strCache>
            </c:strRef>
          </c:tx>
          <c:invertIfNegative val="0"/>
          <c:cat>
            <c:numRef>
              <c:f>Feuil1!$A$2:$A$3</c:f>
              <c:numCache>
                <c:formatCode>General</c:formatCode>
                <c:ptCount val="2"/>
                <c:pt idx="0">
                  <c:v>1990</c:v>
                </c:pt>
                <c:pt idx="1">
                  <c:v>2010</c:v>
                </c:pt>
              </c:numCache>
            </c:numRef>
          </c:cat>
          <c:val>
            <c:numRef>
              <c:f>Feuil1!$B$2:$B$3</c:f>
              <c:numCache>
                <c:formatCode>General</c:formatCode>
                <c:ptCount val="2"/>
                <c:pt idx="0">
                  <c:v>110</c:v>
                </c:pt>
                <c:pt idx="1">
                  <c:v>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02-8B4B-AEDE-38EDF3DF6F4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GBD</c:v>
                </c:pt>
              </c:strCache>
            </c:strRef>
          </c:tx>
          <c:invertIfNegative val="0"/>
          <c:cat>
            <c:numRef>
              <c:f>Feuil1!$A$2:$A$3</c:f>
              <c:numCache>
                <c:formatCode>General</c:formatCode>
                <c:ptCount val="2"/>
                <c:pt idx="0">
                  <c:v>1990</c:v>
                </c:pt>
                <c:pt idx="1">
                  <c:v>2010</c:v>
                </c:pt>
              </c:numCache>
            </c:numRef>
          </c:cat>
          <c:val>
            <c:numRef>
              <c:f>Feuil1!$C$2:$C$3</c:f>
              <c:numCache>
                <c:formatCode>General</c:formatCode>
                <c:ptCount val="2"/>
                <c:pt idx="0">
                  <c:v>170</c:v>
                </c:pt>
                <c:pt idx="1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02-8B4B-AEDE-38EDF3DF6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8247424"/>
        <c:axId val="78248960"/>
      </c:barChart>
      <c:catAx>
        <c:axId val="7824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8248960"/>
        <c:crosses val="autoZero"/>
        <c:auto val="1"/>
        <c:lblAlgn val="ctr"/>
        <c:lblOffset val="100"/>
        <c:noMultiLvlLbl val="0"/>
      </c:catAx>
      <c:valAx>
        <c:axId val="782489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782474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D71C-A474-2343-BAE8-F1D44A86E925}" type="datetimeFigureOut">
              <a:rPr lang="fr-FR" smtClean="0"/>
              <a:pPr/>
              <a:t>12/11/2019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63CC-E045-674E-86F9-CAF28EC32EB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28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D71C-A474-2343-BAE8-F1D44A86E925}" type="datetimeFigureOut">
              <a:rPr lang="fr-FR" smtClean="0"/>
              <a:pPr/>
              <a:t>12/11/2019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63CC-E045-674E-86F9-CAF28EC32EB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08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D71C-A474-2343-BAE8-F1D44A86E925}" type="datetimeFigureOut">
              <a:rPr lang="fr-FR" smtClean="0"/>
              <a:pPr/>
              <a:t>12/11/2019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63CC-E045-674E-86F9-CAF28EC32EB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07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D71C-A474-2343-BAE8-F1D44A86E925}" type="datetimeFigureOut">
              <a:rPr lang="fr-FR" smtClean="0"/>
              <a:pPr/>
              <a:t>12/11/2019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63CC-E045-674E-86F9-CAF28EC32EB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12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D71C-A474-2343-BAE8-F1D44A86E925}" type="datetimeFigureOut">
              <a:rPr lang="fr-FR" smtClean="0"/>
              <a:pPr/>
              <a:t>12/11/2019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63CC-E045-674E-86F9-CAF28EC32EB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85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D71C-A474-2343-BAE8-F1D44A86E925}" type="datetimeFigureOut">
              <a:rPr lang="fr-FR" smtClean="0"/>
              <a:pPr/>
              <a:t>12/11/2019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63CC-E045-674E-86F9-CAF28EC32EB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16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D71C-A474-2343-BAE8-F1D44A86E925}" type="datetimeFigureOut">
              <a:rPr lang="fr-FR" smtClean="0"/>
              <a:pPr/>
              <a:t>12/11/2019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63CC-E045-674E-86F9-CAF28EC32EB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68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D71C-A474-2343-BAE8-F1D44A86E925}" type="datetimeFigureOut">
              <a:rPr lang="fr-FR" smtClean="0"/>
              <a:pPr/>
              <a:t>12/11/2019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63CC-E045-674E-86F9-CAF28EC32EB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8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D71C-A474-2343-BAE8-F1D44A86E925}" type="datetimeFigureOut">
              <a:rPr lang="fr-FR" smtClean="0"/>
              <a:pPr/>
              <a:t>12/11/2019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63CC-E045-674E-86F9-CAF28EC32EB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D71C-A474-2343-BAE8-F1D44A86E925}" type="datetimeFigureOut">
              <a:rPr lang="fr-FR" smtClean="0"/>
              <a:pPr/>
              <a:t>12/11/2019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63CC-E045-674E-86F9-CAF28EC32EB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82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D71C-A474-2343-BAE8-F1D44A86E925}" type="datetimeFigureOut">
              <a:rPr lang="fr-FR" smtClean="0"/>
              <a:pPr/>
              <a:t>12/11/2019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63CC-E045-674E-86F9-CAF28EC32EB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52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4D71C-A474-2343-BAE8-F1D44A86E925}" type="datetimeFigureOut">
              <a:rPr lang="fr-FR" smtClean="0"/>
              <a:pPr/>
              <a:t>12/11/2019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263CC-E045-674E-86F9-CAF28EC32EB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85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emf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/X:/DAY%202%20TUESDAY%20SEPTEMBER%2018/HALL%20B%20(G.03+G.04)/13.30-15.00%20COURSE%2010/5%20SERGE%20RESNIKOFF/ScreenCapture_30-04-2012%2016.49.52.wmv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40572"/>
            <a:ext cx="7772400" cy="3693017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Course 10</a:t>
            </a:r>
            <a:br>
              <a:rPr lang="fr-FR" sz="3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Global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Burden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of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Disease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:</a:t>
            </a:r>
            <a:br>
              <a:rPr lang="fr-FR" sz="3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Impact of Vision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Loss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br>
              <a:rPr lang="fr-FR" sz="4800" dirty="0"/>
            </a:br>
            <a:br>
              <a:rPr lang="en-US" sz="4000" dirty="0"/>
            </a:br>
            <a:r>
              <a:rPr lang="en-US" sz="4000" dirty="0"/>
              <a:t>Contribution of the GBD</a:t>
            </a:r>
            <a:br>
              <a:rPr lang="en-US" sz="4000" dirty="0"/>
            </a:br>
            <a:r>
              <a:rPr lang="en-US" sz="4000" dirty="0"/>
              <a:t>and dissemination of results</a:t>
            </a:r>
            <a:endParaRPr lang="en-GB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859234"/>
            <a:ext cx="6400800" cy="1269881"/>
          </a:xfrm>
        </p:spPr>
        <p:txBody>
          <a:bodyPr>
            <a:normAutofit/>
          </a:bodyPr>
          <a:lstStyle/>
          <a:p>
            <a:pPr lvl="0" defTabSz="914400"/>
            <a:r>
              <a:rPr lang="en-US" dirty="0">
                <a:solidFill>
                  <a:srgbClr val="376092"/>
                </a:solidFill>
              </a:rPr>
              <a:t>Serge Resnikoff MD, PhD</a:t>
            </a:r>
          </a:p>
          <a:p>
            <a:pPr lvl="0" defTabSz="914400"/>
            <a:r>
              <a:rPr lang="en-US" sz="2000" dirty="0">
                <a:solidFill>
                  <a:srgbClr val="376092"/>
                </a:solidFill>
              </a:rPr>
              <a:t>On behalf of the GBD Vision Loss Expert Group</a:t>
            </a:r>
          </a:p>
          <a:p>
            <a:endParaRPr lang="fr-FR" dirty="0">
              <a:solidFill>
                <a:srgbClr val="376092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3" y="211703"/>
            <a:ext cx="9398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29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76092"/>
                </a:solidFill>
              </a:rPr>
              <a:t>Contribution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Global Estimates</a:t>
            </a:r>
            <a:endParaRPr lang="fr-FR" dirty="0"/>
          </a:p>
          <a:p>
            <a:pPr lvl="1"/>
            <a:r>
              <a:rPr lang="en-US" dirty="0"/>
              <a:t>initially used for the first GBD exercise</a:t>
            </a:r>
          </a:p>
          <a:p>
            <a:pPr lvl="1"/>
            <a:r>
              <a:rPr lang="en-US" dirty="0"/>
              <a:t>then used to feed the WHO annual statistical report (part of World Health Report) – till 2004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0162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DR 1993 Eng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25" y="317532"/>
            <a:ext cx="4692280" cy="6043461"/>
          </a:xfrm>
          <a:prstGeom prst="rect">
            <a:avLst/>
          </a:prstGeom>
        </p:spPr>
      </p:pic>
      <p:pic>
        <p:nvPicPr>
          <p:cNvPr id="3" name="Image 2" descr="GHS 1996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779" y="915633"/>
            <a:ext cx="3331127" cy="501197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81065" y="6109937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1996</a:t>
            </a:r>
          </a:p>
        </p:txBody>
      </p:sp>
    </p:spTree>
    <p:extLst>
      <p:ext uri="{BB962C8B-B14F-4D97-AF65-F5344CB8AC3E}">
        <p14:creationId xmlns:p14="http://schemas.microsoft.com/office/powerpoint/2010/main" val="2135670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974"/>
            <a:ext cx="4557479" cy="65830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175" y="369968"/>
            <a:ext cx="4482802" cy="648803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645003" y="90308"/>
            <a:ext cx="1837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1990 (WDR 1993)</a:t>
            </a:r>
          </a:p>
        </p:txBody>
      </p:sp>
      <p:grpSp>
        <p:nvGrpSpPr>
          <p:cNvPr id="21" name="Grouper 20"/>
          <p:cNvGrpSpPr/>
          <p:nvPr/>
        </p:nvGrpSpPr>
        <p:grpSpPr>
          <a:xfrm>
            <a:off x="4557479" y="2660316"/>
            <a:ext cx="2535563" cy="923330"/>
            <a:chOff x="4557479" y="2660316"/>
            <a:chExt cx="2535563" cy="923330"/>
          </a:xfrm>
        </p:grpSpPr>
        <p:sp>
          <p:nvSpPr>
            <p:cNvPr id="3" name="Rectangle à coins arrondis 2"/>
            <p:cNvSpPr/>
            <p:nvPr/>
          </p:nvSpPr>
          <p:spPr>
            <a:xfrm>
              <a:off x="4557479" y="2965450"/>
              <a:ext cx="655871" cy="3175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735053" y="2660316"/>
              <a:ext cx="1357989" cy="923330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Sense Organ</a:t>
              </a:r>
            </a:p>
            <a:p>
              <a:r>
                <a:rPr lang="en-GB" dirty="0"/>
                <a:t>    Cataract</a:t>
              </a:r>
            </a:p>
            <a:p>
              <a:r>
                <a:rPr lang="en-GB" dirty="0"/>
                <a:t>    Glaucoma</a:t>
              </a:r>
            </a:p>
          </p:txBody>
        </p:sp>
        <p:cxnSp>
          <p:nvCxnSpPr>
            <p:cNvPr id="8" name="Connecteur droit 7"/>
            <p:cNvCxnSpPr>
              <a:stCxn id="3" idx="3"/>
            </p:cNvCxnSpPr>
            <p:nvPr/>
          </p:nvCxnSpPr>
          <p:spPr>
            <a:xfrm>
              <a:off x="5213350" y="3124200"/>
              <a:ext cx="521703" cy="4011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r 23"/>
          <p:cNvGrpSpPr/>
          <p:nvPr/>
        </p:nvGrpSpPr>
        <p:grpSpPr>
          <a:xfrm>
            <a:off x="184448" y="1561055"/>
            <a:ext cx="6307634" cy="2556939"/>
            <a:chOff x="184448" y="1561055"/>
            <a:chExt cx="6307634" cy="2556939"/>
          </a:xfrm>
        </p:grpSpPr>
        <p:grpSp>
          <p:nvGrpSpPr>
            <p:cNvPr id="22" name="Grouper 21"/>
            <p:cNvGrpSpPr/>
            <p:nvPr/>
          </p:nvGrpSpPr>
          <p:grpSpPr>
            <a:xfrm>
              <a:off x="4709879" y="1561055"/>
              <a:ext cx="1782203" cy="369332"/>
              <a:chOff x="4709879" y="1561055"/>
              <a:chExt cx="1782203" cy="369332"/>
            </a:xfrm>
          </p:grpSpPr>
          <p:sp>
            <p:nvSpPr>
              <p:cNvPr id="13" name="Rectangle à coins arrondis 12"/>
              <p:cNvSpPr/>
              <p:nvPr/>
            </p:nvSpPr>
            <p:spPr>
              <a:xfrm>
                <a:off x="4709879" y="1824567"/>
                <a:ext cx="655871" cy="96321"/>
              </a:xfrm>
              <a:prstGeom prst="roundRect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" name="Connecteur droit 13"/>
              <p:cNvCxnSpPr>
                <a:stCxn id="13" idx="3"/>
              </p:cNvCxnSpPr>
              <p:nvPr/>
            </p:nvCxnSpPr>
            <p:spPr>
              <a:xfrm flipV="1">
                <a:off x="5365750" y="1744133"/>
                <a:ext cx="521703" cy="128595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ZoneTexte 15"/>
              <p:cNvSpPr txBox="1"/>
              <p:nvPr/>
            </p:nvSpPr>
            <p:spPr>
              <a:xfrm>
                <a:off x="5897047" y="1561055"/>
                <a:ext cx="595035" cy="369332"/>
              </a:xfrm>
              <a:prstGeom prst="rect">
                <a:avLst/>
              </a:prstGeom>
              <a:solidFill>
                <a:srgbClr val="FFFFFF"/>
              </a:solidFill>
              <a:ln w="38100" cmpd="sng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VAD</a:t>
                </a:r>
              </a:p>
            </p:txBody>
          </p:sp>
        </p:grpSp>
        <p:grpSp>
          <p:nvGrpSpPr>
            <p:cNvPr id="23" name="Grouper 22"/>
            <p:cNvGrpSpPr/>
            <p:nvPr/>
          </p:nvGrpSpPr>
          <p:grpSpPr>
            <a:xfrm>
              <a:off x="184448" y="3176601"/>
              <a:ext cx="2315170" cy="941393"/>
              <a:chOff x="184448" y="3176601"/>
              <a:chExt cx="2315170" cy="941393"/>
            </a:xfrm>
          </p:grpSpPr>
          <p:sp>
            <p:nvSpPr>
              <p:cNvPr id="9" name="Rectangle à coins arrondis 8"/>
              <p:cNvSpPr/>
              <p:nvPr/>
            </p:nvSpPr>
            <p:spPr>
              <a:xfrm>
                <a:off x="184448" y="3748523"/>
                <a:ext cx="655871" cy="122896"/>
              </a:xfrm>
              <a:prstGeom prst="roundRect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" name="Connecteur droit 9"/>
              <p:cNvCxnSpPr>
                <a:stCxn id="9" idx="3"/>
              </p:cNvCxnSpPr>
              <p:nvPr/>
            </p:nvCxnSpPr>
            <p:spPr>
              <a:xfrm>
                <a:off x="840319" y="3809971"/>
                <a:ext cx="521703" cy="11009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à coins arrondis 10"/>
              <p:cNvSpPr/>
              <p:nvPr/>
            </p:nvSpPr>
            <p:spPr>
              <a:xfrm>
                <a:off x="243714" y="3583646"/>
                <a:ext cx="655871" cy="122896"/>
              </a:xfrm>
              <a:prstGeom prst="roundRect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Connecteur droit 11"/>
              <p:cNvCxnSpPr>
                <a:stCxn id="11" idx="3"/>
              </p:cNvCxnSpPr>
              <p:nvPr/>
            </p:nvCxnSpPr>
            <p:spPr>
              <a:xfrm flipV="1">
                <a:off x="899585" y="3361267"/>
                <a:ext cx="462437" cy="283827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ZoneTexte 18"/>
              <p:cNvSpPr txBox="1"/>
              <p:nvPr/>
            </p:nvSpPr>
            <p:spPr>
              <a:xfrm>
                <a:off x="1367382" y="3176601"/>
                <a:ext cx="799393" cy="369332"/>
              </a:xfrm>
              <a:prstGeom prst="rect">
                <a:avLst/>
              </a:prstGeom>
              <a:solidFill>
                <a:srgbClr val="FFFFFF"/>
              </a:solidFill>
              <a:ln w="38100" cmpd="sng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 err="1"/>
                  <a:t>Oncho</a:t>
                </a:r>
                <a:endParaRPr lang="en-GB" dirty="0"/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1375843" y="3748662"/>
                <a:ext cx="1123775" cy="369332"/>
              </a:xfrm>
              <a:prstGeom prst="rect">
                <a:avLst/>
              </a:prstGeom>
              <a:solidFill>
                <a:srgbClr val="FFFFFF"/>
              </a:solidFill>
              <a:ln w="38100" cmpd="sng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Trachoma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51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762" y="2235200"/>
            <a:ext cx="6908800" cy="462280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17" y="170223"/>
            <a:ext cx="1150687" cy="151890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096" y="144035"/>
            <a:ext cx="1209628" cy="154509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453" y="157129"/>
            <a:ext cx="1208073" cy="153200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4532" y="157129"/>
            <a:ext cx="1230013" cy="153200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7963" y="144035"/>
            <a:ext cx="1210952" cy="15450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8070" y="144034"/>
            <a:ext cx="1270000" cy="154509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8367" y="144034"/>
            <a:ext cx="1230618" cy="1545096"/>
          </a:xfrm>
          <a:prstGeom prst="rect">
            <a:avLst/>
          </a:prstGeom>
        </p:spPr>
      </p:pic>
      <p:grpSp>
        <p:nvGrpSpPr>
          <p:cNvPr id="16" name="Grouper 15"/>
          <p:cNvGrpSpPr/>
          <p:nvPr/>
        </p:nvGrpSpPr>
        <p:grpSpPr>
          <a:xfrm>
            <a:off x="1798320" y="2472474"/>
            <a:ext cx="6625186" cy="2614547"/>
            <a:chOff x="274958" y="2383114"/>
            <a:chExt cx="6625186" cy="2614547"/>
          </a:xfrm>
        </p:grpSpPr>
        <p:grpSp>
          <p:nvGrpSpPr>
            <p:cNvPr id="14" name="Grouper 13"/>
            <p:cNvGrpSpPr/>
            <p:nvPr/>
          </p:nvGrpSpPr>
          <p:grpSpPr>
            <a:xfrm>
              <a:off x="274958" y="2383114"/>
              <a:ext cx="6625186" cy="2614547"/>
              <a:chOff x="274958" y="2383114"/>
              <a:chExt cx="6625186" cy="2614547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74958" y="2383114"/>
                <a:ext cx="6625186" cy="2614547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W</a:t>
                </a:r>
              </a:p>
            </p:txBody>
          </p:sp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6906" y="2914861"/>
                <a:ext cx="6413500" cy="2082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</p:pic>
        </p:grpSp>
        <p:sp>
          <p:nvSpPr>
            <p:cNvPr id="15" name="ZoneTexte 14"/>
            <p:cNvSpPr txBox="1"/>
            <p:nvPr/>
          </p:nvSpPr>
          <p:spPr>
            <a:xfrm>
              <a:off x="410091" y="2425095"/>
              <a:ext cx="1179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3">
                      <a:lumMod val="50000"/>
                    </a:schemeClr>
                  </a:solidFill>
                </a:rPr>
                <a:t>WHR 2003</a:t>
              </a:r>
            </a:p>
          </p:txBody>
        </p:sp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9253" y="144036"/>
            <a:ext cx="1234359" cy="154509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9169" y="156734"/>
            <a:ext cx="1206500" cy="153239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851" y="144034"/>
            <a:ext cx="1196149" cy="1545096"/>
          </a:xfrm>
          <a:prstGeom prst="rect">
            <a:avLst/>
          </a:prstGeom>
        </p:spPr>
      </p:pic>
      <p:grpSp>
        <p:nvGrpSpPr>
          <p:cNvPr id="22" name="Grouper 21"/>
          <p:cNvGrpSpPr/>
          <p:nvPr/>
        </p:nvGrpSpPr>
        <p:grpSpPr>
          <a:xfrm>
            <a:off x="1900268" y="2773003"/>
            <a:ext cx="5488111" cy="1412418"/>
            <a:chOff x="1900268" y="2773003"/>
            <a:chExt cx="5488111" cy="1412418"/>
          </a:xfrm>
        </p:grpSpPr>
        <p:sp>
          <p:nvSpPr>
            <p:cNvPr id="3" name="Rectangle à coins arrondis 2"/>
            <p:cNvSpPr/>
            <p:nvPr/>
          </p:nvSpPr>
          <p:spPr>
            <a:xfrm>
              <a:off x="1900268" y="3550481"/>
              <a:ext cx="1378289" cy="63494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084545" y="2773003"/>
              <a:ext cx="3303834" cy="923330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Glaucoma</a:t>
              </a:r>
            </a:p>
            <a:p>
              <a:r>
                <a:rPr lang="en-GB" dirty="0"/>
                <a:t>Cataract</a:t>
              </a:r>
            </a:p>
            <a:p>
              <a:r>
                <a:rPr lang="en-GB" dirty="0"/>
                <a:t>Vision loss, age related and other</a:t>
              </a:r>
            </a:p>
          </p:txBody>
        </p:sp>
        <p:cxnSp>
          <p:nvCxnSpPr>
            <p:cNvPr id="21" name="Connecteur droit 20"/>
            <p:cNvCxnSpPr>
              <a:stCxn id="3" idx="3"/>
              <a:endCxn id="9" idx="1"/>
            </p:cNvCxnSpPr>
            <p:nvPr/>
          </p:nvCxnSpPr>
          <p:spPr>
            <a:xfrm flipV="1">
              <a:off x="3278557" y="3234668"/>
              <a:ext cx="805988" cy="633283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703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76092"/>
                </a:solidFill>
              </a:rPr>
              <a:t>Contribution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WHO Global Estimates</a:t>
            </a:r>
            <a:endParaRPr lang="fr-FR" dirty="0"/>
          </a:p>
          <a:p>
            <a:pPr lvl="1"/>
            <a:r>
              <a:rPr lang="en-US" dirty="0"/>
              <a:t>major role in the genesis of V2020 (avoidable blindness, trends due to ageing, magnitude of URE)</a:t>
            </a:r>
            <a:endParaRPr lang="fr-FR" dirty="0"/>
          </a:p>
          <a:p>
            <a:pPr lvl="1"/>
            <a:r>
              <a:rPr lang="fr-FR" dirty="0" err="1"/>
              <a:t>Mainly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for </a:t>
            </a:r>
            <a:r>
              <a:rPr lang="en-US" dirty="0"/>
              <a:t>advocacy  and communication</a:t>
            </a:r>
            <a:endParaRPr lang="fr-FR" dirty="0"/>
          </a:p>
          <a:p>
            <a:r>
              <a:rPr lang="en-US" dirty="0"/>
              <a:t>Previous GBD data (1990/96, GBD 2004)</a:t>
            </a:r>
            <a:endParaRPr lang="fr-FR" dirty="0"/>
          </a:p>
          <a:p>
            <a:pPr lvl="1"/>
            <a:r>
              <a:rPr lang="en-US" dirty="0"/>
              <a:t>Based on WHO/PBD estimates</a:t>
            </a:r>
          </a:p>
          <a:p>
            <a:pPr lvl="1"/>
            <a:r>
              <a:rPr lang="en-US" dirty="0"/>
              <a:t>high impact on Cost Effectiveness analysis (cataract, </a:t>
            </a:r>
            <a:r>
              <a:rPr lang="en-US" dirty="0" err="1"/>
              <a:t>oncho</a:t>
            </a:r>
            <a:r>
              <a:rPr lang="en-US" dirty="0"/>
              <a:t>, VAD…)</a:t>
            </a:r>
          </a:p>
          <a:p>
            <a:pPr lvl="1"/>
            <a:r>
              <a:rPr lang="en-US" dirty="0"/>
              <a:t>major role in “ranking” VI against other conditions  (issue of groupings)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7817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GBD 2001 pub 2006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47" y="782717"/>
            <a:ext cx="3812531" cy="499166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61865" y="6084518"/>
            <a:ext cx="1778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GBD 2001 (2006)</a:t>
            </a:r>
          </a:p>
        </p:txBody>
      </p:sp>
      <p:grpSp>
        <p:nvGrpSpPr>
          <p:cNvPr id="12" name="Grouper 11"/>
          <p:cNvGrpSpPr/>
          <p:nvPr/>
        </p:nvGrpSpPr>
        <p:grpSpPr>
          <a:xfrm>
            <a:off x="4341277" y="1799319"/>
            <a:ext cx="4680901" cy="3914068"/>
            <a:chOff x="4341277" y="930399"/>
            <a:chExt cx="4680901" cy="3914068"/>
          </a:xfrm>
        </p:grpSpPr>
        <p:pic>
          <p:nvPicPr>
            <p:cNvPr id="4" name="Image 3" descr="GBD 2001.pdf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41277" y="930399"/>
              <a:ext cx="4680901" cy="3914068"/>
            </a:xfrm>
            <a:prstGeom prst="rect">
              <a:avLst/>
            </a:prstGeom>
          </p:spPr>
        </p:pic>
        <p:sp>
          <p:nvSpPr>
            <p:cNvPr id="5" name="Rectangle à coins arrondis 4"/>
            <p:cNvSpPr/>
            <p:nvPr/>
          </p:nvSpPr>
          <p:spPr>
            <a:xfrm>
              <a:off x="4572000" y="1771650"/>
              <a:ext cx="571500" cy="101600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à coins arrondis 5"/>
            <p:cNvSpPr/>
            <p:nvPr/>
          </p:nvSpPr>
          <p:spPr>
            <a:xfrm>
              <a:off x="4584700" y="1962150"/>
              <a:ext cx="933450" cy="101600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6762750" y="2476500"/>
              <a:ext cx="933450" cy="101600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4622800" y="3752850"/>
              <a:ext cx="571500" cy="101600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4629150" y="4019550"/>
              <a:ext cx="933450" cy="101600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6826250" y="3625850"/>
              <a:ext cx="571500" cy="101600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6826250" y="3892550"/>
              <a:ext cx="933450" cy="101600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4629150" y="595565"/>
            <a:ext cx="425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Top 10 Causes of Years Lived with Disability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301173" y="246678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313873" y="266998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315877" y="472337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304313" y="442556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569040" y="434095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570610" y="459118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229058" y="1044742"/>
            <a:ext cx="2890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Cataract</a:t>
            </a:r>
          </a:p>
          <a:p>
            <a:r>
              <a:rPr lang="en-GB" dirty="0"/>
              <a:t>Vision disorders, Age-related </a:t>
            </a:r>
          </a:p>
        </p:txBody>
      </p:sp>
    </p:spTree>
    <p:extLst>
      <p:ext uri="{BB962C8B-B14F-4D97-AF65-F5344CB8AC3E}">
        <p14:creationId xmlns:p14="http://schemas.microsoft.com/office/powerpoint/2010/main" val="1931985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DCP 2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17" y="767954"/>
            <a:ext cx="3659291" cy="487905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30278" y="6069619"/>
            <a:ext cx="223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Second Edition (2006)</a:t>
            </a:r>
          </a:p>
        </p:txBody>
      </p:sp>
      <p:pic>
        <p:nvPicPr>
          <p:cNvPr id="7" name="Image 6" descr="DCP2 Table 2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6752" y="1885099"/>
            <a:ext cx="5095424" cy="378054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514850" y="336550"/>
            <a:ext cx="15870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Cataract</a:t>
            </a:r>
          </a:p>
          <a:p>
            <a:r>
              <a:rPr lang="en-GB" dirty="0"/>
              <a:t>Glaucoma</a:t>
            </a:r>
          </a:p>
          <a:p>
            <a:r>
              <a:rPr lang="en-GB" dirty="0"/>
              <a:t>Trachoma</a:t>
            </a:r>
          </a:p>
          <a:p>
            <a:r>
              <a:rPr lang="en-GB" dirty="0" err="1"/>
              <a:t>Onchocerciasis</a:t>
            </a:r>
            <a:endParaRPr lang="en-GB" dirty="0"/>
          </a:p>
          <a:p>
            <a:r>
              <a:rPr lang="en-GB" dirty="0"/>
              <a:t>Other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629400" y="882650"/>
            <a:ext cx="2005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3.2% of total DALYs</a:t>
            </a:r>
          </a:p>
        </p:txBody>
      </p:sp>
      <p:sp>
        <p:nvSpPr>
          <p:cNvPr id="4" name="Accolade fermante 3"/>
          <p:cNvSpPr/>
          <p:nvPr/>
        </p:nvSpPr>
        <p:spPr>
          <a:xfrm>
            <a:off x="6101868" y="444500"/>
            <a:ext cx="192251" cy="12573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à coins arrondis 7"/>
          <p:cNvSpPr/>
          <p:nvPr/>
        </p:nvSpPr>
        <p:spPr>
          <a:xfrm>
            <a:off x="4276379" y="194369"/>
            <a:ext cx="4496678" cy="161950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82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1722"/>
          </a:xfrm>
        </p:spPr>
        <p:txBody>
          <a:bodyPr>
            <a:noAutofit/>
          </a:bodyPr>
          <a:lstStyle/>
          <a:p>
            <a:r>
              <a:rPr lang="en-GB" sz="2800" dirty="0"/>
              <a:t>Major issue: data are not directly comparable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438" y="746361"/>
            <a:ext cx="9181769" cy="572324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481156" y="6469604"/>
            <a:ext cx="1832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Resnikoff &amp; Keys, IJO 2012</a:t>
            </a:r>
          </a:p>
        </p:txBody>
      </p:sp>
    </p:spTree>
    <p:extLst>
      <p:ext uri="{BB962C8B-B14F-4D97-AF65-F5344CB8AC3E}">
        <p14:creationId xmlns:p14="http://schemas.microsoft.com/office/powerpoint/2010/main" val="159236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376092"/>
                </a:solidFill>
              </a:rPr>
              <a:t>How do the findings differ?</a:t>
            </a:r>
            <a:endParaRPr lang="fr-FR" sz="3200" dirty="0">
              <a:solidFill>
                <a:srgbClr val="376092"/>
              </a:solidFill>
            </a:endParaRPr>
          </a:p>
        </p:txBody>
      </p:sp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2890162711"/>
              </p:ext>
            </p:extLst>
          </p:nvPr>
        </p:nvGraphicFramePr>
        <p:xfrm>
          <a:off x="667756" y="1345412"/>
          <a:ext cx="3653017" cy="486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1210077471"/>
              </p:ext>
            </p:extLst>
          </p:nvPr>
        </p:nvGraphicFramePr>
        <p:xfrm>
          <a:off x="4879064" y="1345412"/>
          <a:ext cx="3653017" cy="486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Connecteur droit 6"/>
          <p:cNvCxnSpPr/>
          <p:nvPr/>
        </p:nvCxnSpPr>
        <p:spPr>
          <a:xfrm>
            <a:off x="2265132" y="2173610"/>
            <a:ext cx="0" cy="8118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726858" y="2225986"/>
            <a:ext cx="0" cy="667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6537188" y="3085463"/>
            <a:ext cx="0" cy="667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7959633" y="2717738"/>
            <a:ext cx="0" cy="667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108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76092"/>
                </a:solidFill>
              </a:rPr>
              <a:t>Dissemination challenges:</a:t>
            </a:r>
            <a:br>
              <a:rPr lang="en-US" dirty="0">
                <a:solidFill>
                  <a:srgbClr val="376092"/>
                </a:solidFill>
              </a:rPr>
            </a:br>
            <a:r>
              <a:rPr lang="en-US" dirty="0">
                <a:solidFill>
                  <a:srgbClr val="376092"/>
                </a:solidFill>
              </a:rPr>
              <a:t>What is needed?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4823"/>
            <a:ext cx="8229600" cy="4201340"/>
          </a:xfrm>
        </p:spPr>
        <p:txBody>
          <a:bodyPr/>
          <a:lstStyle/>
          <a:p>
            <a:pPr lvl="0"/>
            <a:r>
              <a:rPr lang="en-US" dirty="0"/>
              <a:t>country level data (prevalence and causes) for advocacy, priority setting, planning and monitoring.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data easy to understand and visualize</a:t>
            </a:r>
          </a:p>
        </p:txBody>
      </p:sp>
    </p:spTree>
    <p:extLst>
      <p:ext uri="{BB962C8B-B14F-4D97-AF65-F5344CB8AC3E}">
        <p14:creationId xmlns:p14="http://schemas.microsoft.com/office/powerpoint/2010/main" val="293622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76092"/>
                </a:solidFill>
              </a:rPr>
              <a:t>Why do we need data?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1. To support Advocacy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dirty="0"/>
              <a:t>“</a:t>
            </a:r>
            <a:r>
              <a:rPr lang="en-GB" i="1" dirty="0"/>
              <a:t>Advocacy is the process of </a:t>
            </a:r>
            <a:r>
              <a:rPr lang="en-GB" b="1" i="1" dirty="0"/>
              <a:t>influencing</a:t>
            </a:r>
            <a:r>
              <a:rPr lang="en-GB" i="1" dirty="0"/>
              <a:t> decision-makers to create </a:t>
            </a:r>
            <a:r>
              <a:rPr lang="en-GB" b="1" i="1" dirty="0"/>
              <a:t>change</a:t>
            </a:r>
            <a:r>
              <a:rPr lang="en-GB" dirty="0"/>
              <a:t>”</a:t>
            </a:r>
          </a:p>
          <a:p>
            <a:pPr>
              <a:spcAft>
                <a:spcPts val="1200"/>
              </a:spcAft>
            </a:pPr>
            <a:r>
              <a:rPr lang="en-GB" dirty="0"/>
              <a:t>Requires best possible information for</a:t>
            </a:r>
            <a:endParaRPr lang="fr-FR" dirty="0"/>
          </a:p>
          <a:p>
            <a:pPr lvl="1">
              <a:spcAft>
                <a:spcPts val="1200"/>
              </a:spcAft>
            </a:pPr>
            <a:r>
              <a:rPr lang="en-GB" dirty="0"/>
              <a:t>making effective policy decisions</a:t>
            </a:r>
            <a:endParaRPr lang="fr-FR" dirty="0"/>
          </a:p>
          <a:p>
            <a:pPr lvl="1">
              <a:spcAft>
                <a:spcPts val="1200"/>
              </a:spcAft>
            </a:pPr>
            <a:r>
              <a:rPr lang="en-GB" dirty="0"/>
              <a:t>mobilizing more resources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94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Visualisation</a:t>
            </a:r>
            <a:endParaRPr lang="fr-FR" dirty="0"/>
          </a:p>
        </p:txBody>
      </p:sp>
      <p:pic>
        <p:nvPicPr>
          <p:cNvPr id="5" name="ScreenCapture_30-04-2012 16.49.5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0304" y="1906073"/>
            <a:ext cx="8783392" cy="372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4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76092"/>
                </a:solidFill>
              </a:rPr>
              <a:t>Dissemination challenges:</a:t>
            </a:r>
            <a:br>
              <a:rPr lang="en-US" dirty="0">
                <a:solidFill>
                  <a:srgbClr val="376092"/>
                </a:solidFill>
              </a:rPr>
            </a:br>
            <a:r>
              <a:rPr lang="en-US" dirty="0">
                <a:solidFill>
                  <a:srgbClr val="376092"/>
                </a:solidFill>
              </a:rPr>
              <a:t>What is needed?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country level data (prevalence and causes)</a:t>
            </a:r>
          </a:p>
          <a:p>
            <a:pPr lvl="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easy to understand and visualize</a:t>
            </a:r>
          </a:p>
          <a:p>
            <a:pPr lvl="0"/>
            <a:r>
              <a:rPr lang="en-US" dirty="0"/>
              <a:t>data easy to access and use (web based)</a:t>
            </a:r>
          </a:p>
          <a:p>
            <a:pPr lvl="0"/>
            <a:r>
              <a:rPr lang="en-US" dirty="0"/>
              <a:t>data regularly updated (as for mortality or demographic data) – implies specific resources and organization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3104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537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376092"/>
                </a:solidFill>
              </a:rPr>
              <a:t>Dissemination: Publication plan</a:t>
            </a:r>
            <a:endParaRPr lang="fr-FR" sz="2800" dirty="0">
              <a:solidFill>
                <a:srgbClr val="376092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243964"/>
            <a:ext cx="8229600" cy="5416427"/>
          </a:xfrm>
        </p:spPr>
        <p:txBody>
          <a:bodyPr>
            <a:noAutofit/>
          </a:bodyPr>
          <a:lstStyle/>
          <a:p>
            <a:r>
              <a:rPr lang="en-GB" sz="2400" dirty="0"/>
              <a:t>Published:</a:t>
            </a:r>
          </a:p>
          <a:p>
            <a:pPr marL="0" indent="0">
              <a:buNone/>
            </a:pPr>
            <a:r>
              <a:rPr lang="en-GB" sz="2400" b="1" dirty="0"/>
              <a:t>Editorial</a:t>
            </a:r>
            <a:r>
              <a:rPr lang="en-GB" sz="2400" dirty="0"/>
              <a:t>: Global Burden of Visual Impairment and Blindness. Bourne R, Price H, Stevens G. </a:t>
            </a:r>
            <a:r>
              <a:rPr lang="en-GB" sz="2400" i="1" dirty="0"/>
              <a:t>Arch </a:t>
            </a:r>
            <a:r>
              <a:rPr lang="en-GB" sz="2400" i="1" dirty="0" err="1"/>
              <a:t>Ophthalmol</a:t>
            </a:r>
            <a:r>
              <a:rPr lang="en-GB" sz="2400" i="1" dirty="0"/>
              <a:t>.</a:t>
            </a:r>
            <a:r>
              <a:rPr lang="en-GB" sz="2400" dirty="0"/>
              <a:t> 2012;130(5):645-647. </a:t>
            </a:r>
          </a:p>
          <a:p>
            <a:r>
              <a:rPr lang="en-GB" sz="2400" dirty="0"/>
              <a:t>Accepted for publication :</a:t>
            </a:r>
          </a:p>
          <a:p>
            <a:pPr marL="0" indent="0">
              <a:buNone/>
            </a:pPr>
            <a:r>
              <a:rPr lang="en-GB" sz="2400" dirty="0"/>
              <a:t>The Global Burden of Disease Project: Rationale and </a:t>
            </a:r>
            <a:r>
              <a:rPr lang="en-GB" sz="2400" b="1" dirty="0"/>
              <a:t>Methodology</a:t>
            </a:r>
            <a:r>
              <a:rPr lang="en-GB" sz="2400" dirty="0"/>
              <a:t> of the Systematic Review by the Vision Loss Group. Bourne R, Price H, Taylor H, </a:t>
            </a:r>
            <a:r>
              <a:rPr lang="en-GB" sz="2400" dirty="0" err="1"/>
              <a:t>Leasher</a:t>
            </a:r>
            <a:r>
              <a:rPr lang="en-GB" sz="2400" dirty="0"/>
              <a:t> J, </a:t>
            </a:r>
            <a:r>
              <a:rPr lang="en-GB" sz="2400" dirty="0" err="1"/>
              <a:t>Keeffe</a:t>
            </a:r>
            <a:r>
              <a:rPr lang="en-GB" sz="2400" dirty="0"/>
              <a:t> J, et al. </a:t>
            </a:r>
            <a:r>
              <a:rPr lang="en-GB" sz="2400" i="1" dirty="0"/>
              <a:t>Ophthalmic Epidemiology</a:t>
            </a:r>
            <a:r>
              <a:rPr lang="en-GB" sz="2400" dirty="0"/>
              <a:t>. Accepted 1 Sept 2012.</a:t>
            </a:r>
          </a:p>
          <a:p>
            <a:r>
              <a:rPr lang="en-GB" sz="2400" dirty="0"/>
              <a:t>Submitted:</a:t>
            </a:r>
          </a:p>
          <a:p>
            <a:pPr marL="0" indent="0">
              <a:buNone/>
            </a:pPr>
            <a:r>
              <a:rPr lang="en-GB" sz="2400" dirty="0"/>
              <a:t>Global Prevalence of Vision Impairment and Blindness: </a:t>
            </a:r>
            <a:r>
              <a:rPr lang="en-GB" sz="2400" b="1" dirty="0"/>
              <a:t>Magnitude and Temporal Trends</a:t>
            </a:r>
            <a:r>
              <a:rPr lang="en-GB" sz="2400" dirty="0"/>
              <a:t>, 1990-2010. Stevens G, White R, Flaxman S, Price H et al. </a:t>
            </a:r>
            <a:r>
              <a:rPr lang="en-GB" sz="2400" i="1" dirty="0" err="1"/>
              <a:t>PLoS</a:t>
            </a:r>
            <a:r>
              <a:rPr lang="en-GB" sz="2400" i="1" dirty="0"/>
              <a:t> Medicine</a:t>
            </a:r>
          </a:p>
        </p:txBody>
      </p:sp>
    </p:spTree>
    <p:extLst>
      <p:ext uri="{BB962C8B-B14F-4D97-AF65-F5344CB8AC3E}">
        <p14:creationId xmlns:p14="http://schemas.microsoft.com/office/powerpoint/2010/main" val="1701832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537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376092"/>
                </a:solidFill>
              </a:rPr>
              <a:t>Dissemination: Publication plan</a:t>
            </a:r>
            <a:endParaRPr lang="fr-FR" sz="2800" dirty="0">
              <a:solidFill>
                <a:srgbClr val="376092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243964"/>
            <a:ext cx="8229600" cy="4882199"/>
          </a:xfrm>
        </p:spPr>
        <p:txBody>
          <a:bodyPr>
            <a:noAutofit/>
          </a:bodyPr>
          <a:lstStyle/>
          <a:p>
            <a:r>
              <a:rPr lang="en-GB" sz="2400" dirty="0"/>
              <a:t>Planned:</a:t>
            </a:r>
          </a:p>
          <a:p>
            <a:pPr lvl="1"/>
            <a:r>
              <a:rPr lang="en-GB" sz="2400" b="1" dirty="0"/>
              <a:t>Cause</a:t>
            </a:r>
            <a:r>
              <a:rPr lang="en-GB" sz="2400" dirty="0"/>
              <a:t> specific data – at global level</a:t>
            </a:r>
          </a:p>
          <a:p>
            <a:pPr lvl="1"/>
            <a:r>
              <a:rPr lang="en-GB" sz="2400" b="1" dirty="0"/>
              <a:t>Regional</a:t>
            </a:r>
            <a:r>
              <a:rPr lang="en-GB" sz="2400" dirty="0"/>
              <a:t> papers combining causes with prevalence of Vision Impairment and Blindness</a:t>
            </a:r>
          </a:p>
          <a:p>
            <a:pPr lvl="1"/>
            <a:endParaRPr lang="en-GB" sz="2400" dirty="0"/>
          </a:p>
          <a:p>
            <a:r>
              <a:rPr lang="en-GB" sz="2400" dirty="0"/>
              <a:t>Also capstone papers from the GBD Core group on:</a:t>
            </a:r>
          </a:p>
          <a:p>
            <a:pPr lvl="1"/>
            <a:r>
              <a:rPr lang="en-GB" sz="2400" dirty="0"/>
              <a:t>Disability Weights</a:t>
            </a:r>
          </a:p>
          <a:p>
            <a:pPr lvl="1"/>
            <a:r>
              <a:rPr lang="en-GB" sz="2400" dirty="0"/>
              <a:t>DALYs.</a:t>
            </a:r>
          </a:p>
          <a:p>
            <a:pPr marL="457200" lvl="1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73066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376092"/>
                </a:solidFill>
              </a:rPr>
              <a:t>Plan for the Future (5 years)</a:t>
            </a:r>
            <a:endParaRPr lang="fr-FR" sz="3600" dirty="0">
              <a:solidFill>
                <a:srgbClr val="376092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Maintain</a:t>
            </a:r>
            <a:r>
              <a:rPr lang="en-GB" sz="2000" dirty="0"/>
              <a:t> the global data base and provide </a:t>
            </a:r>
            <a:r>
              <a:rPr lang="en-GB" sz="2000" b="1" dirty="0"/>
              <a:t>periodic updates</a:t>
            </a:r>
            <a:r>
              <a:rPr lang="en-GB" sz="2000" dirty="0"/>
              <a:t>:</a:t>
            </a:r>
          </a:p>
          <a:p>
            <a:pPr lvl="1"/>
            <a:r>
              <a:rPr lang="en-GB" sz="2000" dirty="0"/>
              <a:t>Update the database by annual extensions of the systematic review </a:t>
            </a:r>
          </a:p>
          <a:p>
            <a:pPr lvl="1"/>
            <a:r>
              <a:rPr lang="en-GB" sz="2000" dirty="0"/>
              <a:t>Release an interim update in 2014/15. </a:t>
            </a:r>
          </a:p>
          <a:p>
            <a:pPr lvl="1"/>
            <a:r>
              <a:rPr lang="en-GB" sz="2000" dirty="0"/>
              <a:t>Revisit the statistical model and provide a 5 year update in 2017 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Create an internet-based </a:t>
            </a:r>
            <a:r>
              <a:rPr lang="en-GB" sz="2000" b="1" dirty="0"/>
              <a:t>portal</a:t>
            </a:r>
            <a:r>
              <a:rPr lang="en-GB" sz="2000" dirty="0"/>
              <a:t> to:</a:t>
            </a:r>
          </a:p>
          <a:p>
            <a:pPr lvl="1"/>
            <a:r>
              <a:rPr lang="en-GB" sz="2000" b="1" dirty="0"/>
              <a:t>provide access </a:t>
            </a:r>
            <a:r>
              <a:rPr lang="en-GB" sz="2000" dirty="0"/>
              <a:t>to population-based prevalence data by age, by sex, by region, by country, and by cause.</a:t>
            </a:r>
          </a:p>
          <a:p>
            <a:pPr lvl="1"/>
            <a:r>
              <a:rPr lang="en-GB" sz="2000" b="1" dirty="0"/>
              <a:t>model</a:t>
            </a:r>
            <a:r>
              <a:rPr lang="en-GB" sz="2000" dirty="0"/>
              <a:t> the data temporally, both retrospectively and prospectively.</a:t>
            </a:r>
          </a:p>
          <a:p>
            <a:pPr lvl="1"/>
            <a:r>
              <a:rPr lang="en-GB" sz="2000" dirty="0"/>
              <a:t>also </a:t>
            </a:r>
            <a:r>
              <a:rPr lang="en-GB" sz="2000"/>
              <a:t>provide additional parameters </a:t>
            </a:r>
            <a:r>
              <a:rPr lang="en-GB" sz="2000" dirty="0"/>
              <a:t>such as GDP and other metrics to develop visualisations.</a:t>
            </a:r>
          </a:p>
          <a:p>
            <a:pPr lvl="1"/>
            <a:endParaRPr lang="en-GB" sz="2000" dirty="0"/>
          </a:p>
          <a:p>
            <a:r>
              <a:rPr lang="en-GB" sz="2000" dirty="0"/>
              <a:t>Project is supported by BHVI</a:t>
            </a:r>
          </a:p>
        </p:txBody>
      </p:sp>
    </p:spTree>
    <p:extLst>
      <p:ext uri="{BB962C8B-B14F-4D97-AF65-F5344CB8AC3E}">
        <p14:creationId xmlns:p14="http://schemas.microsoft.com/office/powerpoint/2010/main" val="176956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76092"/>
                </a:solidFill>
              </a:rPr>
              <a:t>Why do we need data?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2. To support priority setting, planning, monitoring and evaluation</a:t>
            </a:r>
          </a:p>
          <a:p>
            <a:r>
              <a:rPr lang="en-US" dirty="0"/>
              <a:t>Especially for quantifying how much needs to be prevented and treated</a:t>
            </a:r>
            <a:endParaRPr lang="fr-FR" dirty="0"/>
          </a:p>
          <a:p>
            <a:r>
              <a:rPr lang="en-US" dirty="0"/>
              <a:t>Implies:</a:t>
            </a:r>
            <a:endParaRPr lang="fr-FR" dirty="0"/>
          </a:p>
          <a:p>
            <a:pPr lvl="1"/>
            <a:r>
              <a:rPr lang="fr-FR" dirty="0"/>
              <a:t>cause</a:t>
            </a:r>
            <a:r>
              <a:rPr lang="en-US" dirty="0"/>
              <a:t>-specific data</a:t>
            </a:r>
          </a:p>
          <a:p>
            <a:pPr lvl="1"/>
            <a:r>
              <a:rPr lang="en-US" dirty="0"/>
              <a:t>country level data</a:t>
            </a:r>
          </a:p>
          <a:p>
            <a:pPr lvl="1"/>
            <a:r>
              <a:rPr lang="en-US" dirty="0"/>
              <a:t>periodically updated data</a:t>
            </a:r>
            <a:endParaRPr lang="fr-FR" dirty="0"/>
          </a:p>
          <a:p>
            <a:pPr lvl="1"/>
            <a:r>
              <a:rPr lang="en-US" dirty="0"/>
              <a:t>comparable data over time for trends analysis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72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76092"/>
                </a:solidFill>
              </a:rPr>
              <a:t>In the Past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3161742"/>
            <a:ext cx="4363446" cy="3330196"/>
          </a:xfrm>
        </p:spPr>
        <p:txBody>
          <a:bodyPr>
            <a:normAutofit/>
          </a:bodyPr>
          <a:lstStyle/>
          <a:p>
            <a:r>
              <a:rPr lang="en-US" dirty="0"/>
              <a:t>WHO/PBD Data Bank, initiated by AD </a:t>
            </a:r>
            <a:r>
              <a:rPr lang="en-US" dirty="0" err="1"/>
              <a:t>Negrel</a:t>
            </a:r>
            <a:r>
              <a:rPr lang="en-US" dirty="0"/>
              <a:t>.</a:t>
            </a:r>
            <a:endParaRPr lang="fr-FR" dirty="0"/>
          </a:p>
          <a:p>
            <a:pPr lvl="1"/>
            <a:r>
              <a:rPr lang="en-US" dirty="0"/>
              <a:t>Two closets in a corridor </a:t>
            </a:r>
            <a:endParaRPr lang="fr-FR" dirty="0"/>
          </a:p>
          <a:p>
            <a:pPr lvl="1"/>
            <a:r>
              <a:rPr lang="en-US" dirty="0"/>
              <a:t>Two papers published: lists of publications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153352"/>
            <a:ext cx="1896428" cy="252857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97" y="1777709"/>
            <a:ext cx="3467447" cy="484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0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76092"/>
                </a:solidFill>
              </a:rPr>
              <a:t>WHO/PBD Data Bank</a:t>
            </a:r>
            <a:endParaRPr lang="en-GB" dirty="0">
              <a:solidFill>
                <a:srgbClr val="376092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03" y="2042148"/>
            <a:ext cx="3120521" cy="42804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70561" y="1532362"/>
            <a:ext cx="3615306" cy="5000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019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76092"/>
                </a:solidFill>
              </a:rPr>
              <a:t>In the Past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WHO/PBD Data Bank, initiated by AD </a:t>
            </a:r>
            <a:r>
              <a:rPr lang="en-US" dirty="0" err="1"/>
              <a:t>Negrel</a:t>
            </a:r>
            <a:r>
              <a:rPr lang="en-US" dirty="0"/>
              <a:t>.</a:t>
            </a:r>
            <a:endParaRPr lang="fr-FR" dirty="0"/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Two closets in a corridor 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Two papers published: lists of publications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/>
              <a:t>2006: attempt of integration in the WHO InfoBase</a:t>
            </a:r>
          </a:p>
        </p:txBody>
      </p:sp>
    </p:spTree>
    <p:extLst>
      <p:ext uri="{BB962C8B-B14F-4D97-AF65-F5344CB8AC3E}">
        <p14:creationId xmlns:p14="http://schemas.microsoft.com/office/powerpoint/2010/main" val="1749334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2-09-06 à 17.35.42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739" b="5359"/>
          <a:stretch/>
        </p:blipFill>
        <p:spPr>
          <a:xfrm>
            <a:off x="1053727" y="-1"/>
            <a:ext cx="6734466" cy="683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50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76092"/>
                </a:solidFill>
              </a:rPr>
              <a:t>In the Past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7F7F"/>
                </a:solidFill>
              </a:rPr>
              <a:t>WHO/PBD Data Bank, initiated by AD </a:t>
            </a:r>
            <a:r>
              <a:rPr lang="en-US" dirty="0" err="1">
                <a:solidFill>
                  <a:srgbClr val="7F7F7F"/>
                </a:solidFill>
              </a:rPr>
              <a:t>Negrel</a:t>
            </a:r>
            <a:r>
              <a:rPr lang="en-US" dirty="0">
                <a:solidFill>
                  <a:srgbClr val="7F7F7F"/>
                </a:solidFill>
              </a:rPr>
              <a:t>.</a:t>
            </a:r>
            <a:endParaRPr lang="fr-FR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Two closets in a corridor </a:t>
            </a:r>
            <a:endParaRPr lang="fr-FR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Two papers published: lists of publications</a:t>
            </a:r>
            <a:endParaRPr lang="fr-FR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2006: attempt of integration in the WHO InfoBase</a:t>
            </a:r>
          </a:p>
          <a:p>
            <a:r>
              <a:rPr lang="en-US" dirty="0"/>
              <a:t>Used to generate periodic “global (and regional) estimates of Blindness and Visual impairment”</a:t>
            </a:r>
          </a:p>
          <a:p>
            <a:pPr lvl="1"/>
            <a:r>
              <a:rPr lang="en-US" dirty="0"/>
              <a:t>1970, 1976, 1990</a:t>
            </a:r>
          </a:p>
          <a:p>
            <a:pPr lvl="1"/>
            <a:r>
              <a:rPr lang="en-US" dirty="0"/>
              <a:t>1996, 2002, 2004, 2008, 2010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9902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68" y="251852"/>
            <a:ext cx="4159751" cy="597248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891" y="573415"/>
            <a:ext cx="4320496" cy="6237974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683" y="228027"/>
            <a:ext cx="4479552" cy="640534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381" y="292817"/>
            <a:ext cx="4286891" cy="639723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Espace réservé du contenu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"/>
          <a:stretch/>
        </p:blipFill>
        <p:spPr>
          <a:xfrm>
            <a:off x="4959887" y="1342933"/>
            <a:ext cx="4135802" cy="551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8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3418</TotalTime>
  <Words>751</Words>
  <Application>Microsoft Macintosh PowerPoint</Application>
  <PresentationFormat>On-screen Show (4:3)</PresentationFormat>
  <Paragraphs>118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Thème Office</vt:lpstr>
      <vt:lpstr>Course 10 Global Burden of Disease: Impact of Vision Loss   Contribution of the GBD and dissemination of results</vt:lpstr>
      <vt:lpstr>Why do we need data?</vt:lpstr>
      <vt:lpstr>Why do we need data?</vt:lpstr>
      <vt:lpstr>In the Past</vt:lpstr>
      <vt:lpstr>WHO/PBD Data Bank</vt:lpstr>
      <vt:lpstr>In the Past</vt:lpstr>
      <vt:lpstr>PowerPoint Presentation</vt:lpstr>
      <vt:lpstr>In the Past</vt:lpstr>
      <vt:lpstr>PowerPoint Presentation</vt:lpstr>
      <vt:lpstr>Contribution</vt:lpstr>
      <vt:lpstr>PowerPoint Presentation</vt:lpstr>
      <vt:lpstr>PowerPoint Presentation</vt:lpstr>
      <vt:lpstr>PowerPoint Presentation</vt:lpstr>
      <vt:lpstr>Contribution</vt:lpstr>
      <vt:lpstr>PowerPoint Presentation</vt:lpstr>
      <vt:lpstr>PowerPoint Presentation</vt:lpstr>
      <vt:lpstr>Major issue: data are not directly comparable</vt:lpstr>
      <vt:lpstr>How do the findings differ?</vt:lpstr>
      <vt:lpstr>Dissemination challenges: What is needed?</vt:lpstr>
      <vt:lpstr>Visualisation</vt:lpstr>
      <vt:lpstr>Dissemination challenges: What is needed?</vt:lpstr>
      <vt:lpstr>Dissemination: Publication plan</vt:lpstr>
      <vt:lpstr>Dissemination: Publication plan</vt:lpstr>
      <vt:lpstr>Plan for the Future (5 years)</vt:lpstr>
    </vt:vector>
  </TitlesOfParts>
  <Company>International Health and Development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Serge Resnikoff</dc:creator>
  <cp:lastModifiedBy>Chary Kasoju</cp:lastModifiedBy>
  <cp:revision>73</cp:revision>
  <dcterms:created xsi:type="dcterms:W3CDTF">2012-09-02T16:18:53Z</dcterms:created>
  <dcterms:modified xsi:type="dcterms:W3CDTF">2019-11-12T06:47:59Z</dcterms:modified>
</cp:coreProperties>
</file>