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8" r:id="rId3"/>
    <p:sldMasterId id="2147483702" r:id="rId4"/>
    <p:sldMasterId id="2147483715" r:id="rId5"/>
  </p:sldMasterIdLst>
  <p:notesMasterIdLst>
    <p:notesMasterId r:id="rId54"/>
  </p:notesMasterIdLst>
  <p:sldIdLst>
    <p:sldId id="256" r:id="rId6"/>
    <p:sldId id="271" r:id="rId7"/>
    <p:sldId id="331" r:id="rId8"/>
    <p:sldId id="329" r:id="rId9"/>
    <p:sldId id="305" r:id="rId10"/>
    <p:sldId id="302" r:id="rId11"/>
    <p:sldId id="330" r:id="rId12"/>
    <p:sldId id="304" r:id="rId13"/>
    <p:sldId id="306" r:id="rId14"/>
    <p:sldId id="307" r:id="rId15"/>
    <p:sldId id="309" r:id="rId16"/>
    <p:sldId id="263" r:id="rId17"/>
    <p:sldId id="264" r:id="rId18"/>
    <p:sldId id="328" r:id="rId19"/>
    <p:sldId id="327" r:id="rId20"/>
    <p:sldId id="325" r:id="rId21"/>
    <p:sldId id="326" r:id="rId22"/>
    <p:sldId id="312" r:id="rId23"/>
    <p:sldId id="261" r:id="rId24"/>
    <p:sldId id="267" r:id="rId25"/>
    <p:sldId id="268" r:id="rId26"/>
    <p:sldId id="270" r:id="rId27"/>
    <p:sldId id="280" r:id="rId28"/>
    <p:sldId id="313" r:id="rId29"/>
    <p:sldId id="316" r:id="rId30"/>
    <p:sldId id="318" r:id="rId31"/>
    <p:sldId id="272" r:id="rId32"/>
    <p:sldId id="277" r:id="rId33"/>
    <p:sldId id="274" r:id="rId34"/>
    <p:sldId id="265" r:id="rId35"/>
    <p:sldId id="319" r:id="rId36"/>
    <p:sldId id="315" r:id="rId37"/>
    <p:sldId id="320" r:id="rId38"/>
    <p:sldId id="321" r:id="rId39"/>
    <p:sldId id="282" r:id="rId40"/>
    <p:sldId id="283" r:id="rId41"/>
    <p:sldId id="284" r:id="rId42"/>
    <p:sldId id="287" r:id="rId43"/>
    <p:sldId id="285" r:id="rId44"/>
    <p:sldId id="286" r:id="rId45"/>
    <p:sldId id="294" r:id="rId46"/>
    <p:sldId id="322" r:id="rId47"/>
    <p:sldId id="295" r:id="rId48"/>
    <p:sldId id="297" r:id="rId49"/>
    <p:sldId id="299" r:id="rId50"/>
    <p:sldId id="291" r:id="rId51"/>
    <p:sldId id="293" r:id="rId52"/>
    <p:sldId id="296" r:id="rId5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F01"/>
    <a:srgbClr val="9FB67B"/>
    <a:srgbClr val="A5B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6" autoAdjust="0"/>
    <p:restoredTop sz="91744" autoAdjust="0"/>
  </p:normalViewPr>
  <p:slideViewPr>
    <p:cSldViewPr snapToGrid="0" snapToObjects="1">
      <p:cViewPr varScale="1">
        <p:scale>
          <a:sx n="120" d="100"/>
          <a:sy n="120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411960132890394E-2"/>
          <c:y val="6.3829787234042507E-2"/>
          <c:w val="0.89700996677740907"/>
          <c:h val="0.75886524822695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FF0000"/>
            </a:solidFill>
            <a:ln w="1042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A-E14F-8ABF-0B3AFD4C3B8B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37FF01"/>
            </a:solidFill>
            <a:ln w="1042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1">
                  <c:v>12</c:v>
                </c:pt>
                <c:pt idx="2">
                  <c:v>20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A-E14F-8ABF-0B3AFD4C3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738304"/>
        <c:axId val="156739840"/>
        <c:axId val="0"/>
      </c:bar3DChart>
      <c:catAx>
        <c:axId val="15673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56739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739840"/>
        <c:scaling>
          <c:orientation val="minMax"/>
        </c:scaling>
        <c:delete val="0"/>
        <c:axPos val="l"/>
        <c:majorGridlines>
          <c:spPr>
            <a:ln w="260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56738304"/>
        <c:crosses val="autoZero"/>
        <c:crossBetween val="between"/>
      </c:valAx>
      <c:spPr>
        <a:noFill/>
        <a:ln w="208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57" b="1" i="0" u="none" strike="noStrike" baseline="0">
          <a:solidFill>
            <a:srgbClr val="000000"/>
          </a:solidFill>
          <a:latin typeface="Book Antiqua"/>
          <a:ea typeface="Book Antiqua"/>
          <a:cs typeface="Book Antiqu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411960132890394E-2"/>
          <c:y val="6.3829787234042493E-2"/>
          <c:w val="0.89700996677740896"/>
          <c:h val="0.75886524822695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FF0000"/>
            </a:solidFill>
            <a:ln w="1042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A-2445-BFDD-8C92C707654F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37FF01"/>
            </a:solidFill>
            <a:ln w="1042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1">
                  <c:v>12</c:v>
                </c:pt>
                <c:pt idx="2">
                  <c:v>20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A-2445-BFDD-8C92C7076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8097408"/>
        <c:axId val="158098944"/>
        <c:axId val="0"/>
      </c:bar3DChart>
      <c:catAx>
        <c:axId val="1580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5809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098944"/>
        <c:scaling>
          <c:orientation val="minMax"/>
        </c:scaling>
        <c:delete val="0"/>
        <c:axPos val="l"/>
        <c:majorGridlines>
          <c:spPr>
            <a:ln w="260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58097408"/>
        <c:crosses val="autoZero"/>
        <c:crossBetween val="between"/>
      </c:valAx>
      <c:spPr>
        <a:noFill/>
        <a:ln w="208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57" b="1" i="0" u="none" strike="noStrike" baseline="0">
          <a:solidFill>
            <a:srgbClr val="000000"/>
          </a:solidFill>
          <a:latin typeface="Book Antiqua"/>
          <a:ea typeface="Book Antiqua"/>
          <a:cs typeface="Book Antiqua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7C4-1841-832D-400F3FB30FE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4-1841-832D-400F3FB30F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Cat</c:v>
                </c:pt>
                <c:pt idx="1">
                  <c:v>URE</c:v>
                </c:pt>
                <c:pt idx="2">
                  <c:v>Glauc</c:v>
                </c:pt>
                <c:pt idx="3">
                  <c:v>CO</c:v>
                </c:pt>
                <c:pt idx="4">
                  <c:v>Tra</c:v>
                </c:pt>
                <c:pt idx="5">
                  <c:v>DR</c:v>
                </c:pt>
                <c:pt idx="6">
                  <c:v>AMD</c:v>
                </c:pt>
                <c:pt idx="7">
                  <c:v>Child Bl</c:v>
                </c:pt>
                <c:pt idx="8">
                  <c:v>Und.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51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4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4-1841-832D-400F3FB30FE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6282722513092E-2"/>
          <c:y val="6.5573770491803324E-2"/>
          <c:w val="0.90052356020942392"/>
          <c:h val="0.9398907103825141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9769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76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BF5-2440-A067-234B02A5808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976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BF5-2440-A067-234B02A5808D}"/>
              </c:ext>
            </c:extLst>
          </c:dPt>
          <c:dPt>
            <c:idx val="2"/>
            <c:bubble3D val="0"/>
            <c:spPr>
              <a:solidFill>
                <a:srgbClr val="9FB67B"/>
              </a:solidFill>
              <a:ln w="976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BF5-2440-A067-234B02A5808D}"/>
              </c:ext>
            </c:extLst>
          </c:dPt>
          <c:dPt>
            <c:idx val="3"/>
            <c:bubble3D val="0"/>
            <c:spPr>
              <a:solidFill>
                <a:srgbClr val="4EE257"/>
              </a:solidFill>
              <a:ln w="976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BF5-2440-A067-234B02A5808D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76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BF5-2440-A067-234B02A5808D}"/>
              </c:ext>
            </c:extLst>
          </c:dPt>
          <c:cat>
            <c:strRef>
              <c:f>Sheet1!$B$1:$F$1</c:f>
              <c:strCache>
                <c:ptCount val="5"/>
                <c:pt idx="0">
                  <c:v>Cataract</c:v>
                </c:pt>
                <c:pt idx="1">
                  <c:v>Trachoma</c:v>
                </c:pt>
                <c:pt idx="2">
                  <c:v>Glaucoma</c:v>
                </c:pt>
                <c:pt idx="3">
                  <c:v>Oncho.</c:v>
                </c:pt>
                <c:pt idx="4">
                  <c:v>Others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</c:v>
                </c:pt>
                <c:pt idx="1">
                  <c:v>15</c:v>
                </c:pt>
                <c:pt idx="2">
                  <c:v>14</c:v>
                </c:pt>
                <c:pt idx="3">
                  <c:v>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F5-2440-A067-234B02A58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5"/>
      </c:pieChart>
      <c:spPr>
        <a:noFill/>
        <a:ln w="1953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rgbClr val="000000"/>
          </a:solidFill>
          <a:latin typeface="Book Antiqua"/>
          <a:ea typeface="Book Antiqua"/>
          <a:cs typeface="Book Antiqua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Feuil1!$A$2:$A$12</c:f>
              <c:strCache>
                <c:ptCount val="9"/>
                <c:pt idx="0">
                  <c:v>Cataract</c:v>
                </c:pt>
                <c:pt idx="1">
                  <c:v>Glaucoma</c:v>
                </c:pt>
                <c:pt idx="2">
                  <c:v>AMD</c:v>
                </c:pt>
                <c:pt idx="3">
                  <c:v>CO</c:v>
                </c:pt>
                <c:pt idx="4">
                  <c:v>ChBl</c:v>
                </c:pt>
                <c:pt idx="5">
                  <c:v>Trachoma</c:v>
                </c:pt>
                <c:pt idx="6">
                  <c:v>URE</c:v>
                </c:pt>
                <c:pt idx="7">
                  <c:v>DR</c:v>
                </c:pt>
                <c:pt idx="8">
                  <c:v>Undetermined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0.33000000000000007</c:v>
                </c:pt>
                <c:pt idx="1">
                  <c:v>2.0000000000000004E-2</c:v>
                </c:pt>
                <c:pt idx="2">
                  <c:v>1.0000000000000002E-2</c:v>
                </c:pt>
                <c:pt idx="3">
                  <c:v>1.0000000000000002E-2</c:v>
                </c:pt>
                <c:pt idx="4">
                  <c:v>1.0000000000000002E-2</c:v>
                </c:pt>
                <c:pt idx="5">
                  <c:v>1.0000000000000002E-2</c:v>
                </c:pt>
                <c:pt idx="6">
                  <c:v>0.42000000000000004</c:v>
                </c:pt>
                <c:pt idx="7">
                  <c:v>1.0000000000000002E-2</c:v>
                </c:pt>
                <c:pt idx="8">
                  <c:v>0.18000000000000002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C-F14A-8C82-6CDF5E7A416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4DDB4-546C-454F-A778-4704471076E7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6B616-480E-C645-B636-873A21357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2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B616-480E-C645-B636-873A213570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0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B616-480E-C645-B636-873A213570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3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B616-480E-C645-B636-873A213570E4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8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B616-480E-C645-B636-873A213570E4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8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B616-480E-C645-B636-873A213570E4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5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4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0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6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5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7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867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2050" y="1981200"/>
            <a:ext cx="3411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5994" y="1981200"/>
            <a:ext cx="34115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3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4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70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22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387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72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7894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30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0338" y="228600"/>
            <a:ext cx="1782762" cy="58674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62050" y="228600"/>
            <a:ext cx="5195888" cy="5867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6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6041" y="228600"/>
            <a:ext cx="6977062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62050" y="1981200"/>
            <a:ext cx="3411538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725994" y="1981200"/>
            <a:ext cx="3411537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82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6041" y="228600"/>
            <a:ext cx="6977062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162056" y="1981200"/>
            <a:ext cx="6975475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33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8623300" y="214313"/>
            <a:ext cx="37510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483DD54-0DF1-7341-82B6-048BB2E28478}" type="slidenum">
              <a:rPr lang="en-GB" sz="12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93925" name="Picture 5" descr="powerpoi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5588" cy="184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26" name="Picture 6" descr="who-logo-3d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31" y="1341438"/>
            <a:ext cx="2555875" cy="5084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3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4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066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2050" y="1981200"/>
            <a:ext cx="3411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5994" y="1981200"/>
            <a:ext cx="34115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5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8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1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418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671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3683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881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16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0338" y="228600"/>
            <a:ext cx="1782762" cy="5867400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62050" y="228600"/>
            <a:ext cx="5195888" cy="5867400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37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6041" y="228600"/>
            <a:ext cx="6977062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62050" y="1981200"/>
            <a:ext cx="3411538" cy="411480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725994" y="1981200"/>
            <a:ext cx="3411537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43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6041" y="228600"/>
            <a:ext cx="6977062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162056" y="1981200"/>
            <a:ext cx="6975475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5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84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86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1016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1349" y="1981200"/>
            <a:ext cx="34205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7349" y="1981200"/>
            <a:ext cx="34205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28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79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48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413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63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5856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56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0871" y="228600"/>
            <a:ext cx="1782234" cy="5867400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61349" y="228600"/>
            <a:ext cx="5214055" cy="5867400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3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6567" y="228600"/>
            <a:ext cx="6976533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161349" y="1981200"/>
            <a:ext cx="6976533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9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52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44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53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4731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1346" y="1981200"/>
            <a:ext cx="34205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7346" y="1981200"/>
            <a:ext cx="34205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88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98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83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13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2933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6508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1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62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0868" y="228600"/>
            <a:ext cx="1782234" cy="5867400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61346" y="228600"/>
            <a:ext cx="5214055" cy="5867400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82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6567" y="228600"/>
            <a:ext cx="6976533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161346" y="1981200"/>
            <a:ext cx="6976533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7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DFF8-78B1-0042-AE85-4342A88709E2}" type="datetimeFigureOut">
              <a:rPr lang="fr-FR" smtClean="0"/>
              <a:pPr/>
              <a:t>12/11/2019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6A7-2ADF-A549-BD6F-5021530A29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2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428762"/>
            <a:ext cx="9132888" cy="111125"/>
          </a:xfrm>
          <a:prstGeom prst="rect">
            <a:avLst/>
          </a:prstGeom>
          <a:gradFill rotWithShape="0">
            <a:gsLst>
              <a:gs pos="0">
                <a:srgbClr val="C0FEF9">
                  <a:gamma/>
                  <a:shade val="49804"/>
                  <a:invGamma/>
                </a:srgbClr>
              </a:gs>
              <a:gs pos="50000">
                <a:srgbClr val="C0FEF9"/>
              </a:gs>
              <a:gs pos="100000">
                <a:srgbClr val="C0FEF9">
                  <a:gamma/>
                  <a:shade val="4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43050"/>
            <a:ext cx="9132888" cy="57150"/>
          </a:xfrm>
          <a:prstGeom prst="rect">
            <a:avLst/>
          </a:prstGeom>
          <a:gradFill rotWithShape="0">
            <a:gsLst>
              <a:gs pos="0">
                <a:srgbClr val="EABCD7">
                  <a:gamma/>
                  <a:shade val="69804"/>
                  <a:invGamma/>
                </a:srgbClr>
              </a:gs>
              <a:gs pos="50000">
                <a:srgbClr val="EABCD7"/>
              </a:gs>
              <a:gs pos="100000">
                <a:srgbClr val="EABCD7">
                  <a:gamma/>
                  <a:shade val="6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16041" y="228600"/>
            <a:ext cx="69770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6" y="1981200"/>
            <a:ext cx="69754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412750"/>
            <a:ext cx="8905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23300" y="214313"/>
            <a:ext cx="37510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FAFD266-1569-C146-BA1A-80DA3F8F1B85}" type="slidenum">
              <a:rPr lang="en-GB" sz="12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756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5000"/>
        </a:spcAft>
        <a:buClr>
          <a:schemeClr val="accent2"/>
        </a:buClr>
        <a:buSzPct val="75000"/>
        <a:buFont typeface="Monotype Sort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chemeClr val="folHlink"/>
        </a:buClr>
        <a:buSzPct val="100000"/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16041" y="228600"/>
            <a:ext cx="69770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23300" y="214313"/>
            <a:ext cx="37510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278D108-D39A-BF48-A9D5-9F12CC7D3AE4}" type="slidenum">
              <a:rPr lang="en-GB" sz="12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2" name="Picture 8" descr="powerpoint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5588" cy="184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who-logo-3d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31" y="1341438"/>
            <a:ext cx="2555875" cy="5084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6" y="1981200"/>
            <a:ext cx="69754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466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5000"/>
        </a:spcAft>
        <a:buClr>
          <a:srgbClr val="000000"/>
        </a:buClr>
        <a:buFont typeface="Monotype Sorts" charset="0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000000"/>
        </a:buClr>
        <a:buChar char="»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Monotype Sorts" charset="0"/>
        <a:buChar char="l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" y="1428759"/>
            <a:ext cx="9132711" cy="111125"/>
          </a:xfrm>
          <a:prstGeom prst="rect">
            <a:avLst/>
          </a:prstGeom>
          <a:gradFill rotWithShape="0">
            <a:gsLst>
              <a:gs pos="0">
                <a:srgbClr val="C0FEF9">
                  <a:gamma/>
                  <a:shade val="49804"/>
                  <a:invGamma/>
                </a:srgbClr>
              </a:gs>
              <a:gs pos="50000">
                <a:srgbClr val="C0FEF9"/>
              </a:gs>
              <a:gs pos="100000">
                <a:srgbClr val="C0FEF9">
                  <a:gamma/>
                  <a:shade val="4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" y="1543050"/>
            <a:ext cx="9132711" cy="57150"/>
          </a:xfrm>
          <a:prstGeom prst="rect">
            <a:avLst/>
          </a:prstGeom>
          <a:gradFill rotWithShape="0">
            <a:gsLst>
              <a:gs pos="0">
                <a:srgbClr val="EABCD7">
                  <a:gamma/>
                  <a:shade val="69804"/>
                  <a:invGamma/>
                </a:srgbClr>
              </a:gs>
              <a:gs pos="50000">
                <a:srgbClr val="EABCD7"/>
              </a:gs>
              <a:gs pos="100000">
                <a:srgbClr val="EABCD7">
                  <a:gamma/>
                  <a:shade val="6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16567" y="228600"/>
            <a:ext cx="69765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1349" y="1981200"/>
            <a:ext cx="69765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35" y="412750"/>
            <a:ext cx="89041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23301" y="214313"/>
            <a:ext cx="37510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F2EC819-81F4-C948-961B-E623D12A1960}" type="slidenum">
              <a:rPr lang="en-GB" sz="12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27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5000"/>
        </a:spcAft>
        <a:buClr>
          <a:schemeClr val="accent2"/>
        </a:buClr>
        <a:buSzPct val="75000"/>
        <a:buFont typeface="Monotype Sort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chemeClr val="folHlink"/>
        </a:buClr>
        <a:buSzPct val="100000"/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1428753"/>
            <a:ext cx="9132711" cy="111125"/>
          </a:xfrm>
          <a:prstGeom prst="rect">
            <a:avLst/>
          </a:prstGeom>
          <a:gradFill rotWithShape="0">
            <a:gsLst>
              <a:gs pos="0">
                <a:srgbClr val="C0FEF9">
                  <a:gamma/>
                  <a:shade val="49804"/>
                  <a:invGamma/>
                </a:srgbClr>
              </a:gs>
              <a:gs pos="50000">
                <a:srgbClr val="C0FEF9"/>
              </a:gs>
              <a:gs pos="100000">
                <a:srgbClr val="C0FEF9">
                  <a:gamma/>
                  <a:shade val="4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" y="1543050"/>
            <a:ext cx="9132711" cy="57150"/>
          </a:xfrm>
          <a:prstGeom prst="rect">
            <a:avLst/>
          </a:prstGeom>
          <a:gradFill rotWithShape="0">
            <a:gsLst>
              <a:gs pos="0">
                <a:srgbClr val="EABCD7">
                  <a:gamma/>
                  <a:shade val="69804"/>
                  <a:invGamma/>
                </a:srgbClr>
              </a:gs>
              <a:gs pos="50000">
                <a:srgbClr val="EABCD7"/>
              </a:gs>
              <a:gs pos="100000">
                <a:srgbClr val="EABCD7">
                  <a:gamma/>
                  <a:shade val="6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16567" y="228600"/>
            <a:ext cx="69765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1346" y="1981200"/>
            <a:ext cx="69765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35" y="412750"/>
            <a:ext cx="89041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23301" y="214313"/>
            <a:ext cx="37510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8C86A58-F587-2540-8319-AB7D46BA5B5F}" type="slidenum">
              <a:rPr lang="en-GB" sz="12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83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5000"/>
        </a:spcAft>
        <a:buClr>
          <a:schemeClr val="accent2"/>
        </a:buClr>
        <a:buSzPct val="75000"/>
        <a:buFont typeface="Monotype Sort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chemeClr val="folHlink"/>
        </a:buClr>
        <a:buSzPct val="100000"/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3" Type="http://schemas.openxmlformats.org/officeDocument/2006/relationships/image" Target="../media/image32.png"/><Relationship Id="rId21" Type="http://schemas.openxmlformats.org/officeDocument/2006/relationships/image" Target="../media/image28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24.png"/><Relationship Id="rId2" Type="http://schemas.openxmlformats.org/officeDocument/2006/relationships/image" Target="../media/image44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22.png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Relationship Id="rId14" Type="http://schemas.openxmlformats.org/officeDocument/2006/relationships/image" Target="../media/image43.png"/><Relationship Id="rId2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emf"/><Relationship Id="rId5" Type="http://schemas.openxmlformats.org/officeDocument/2006/relationships/image" Target="../media/image52.pn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emf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2115534"/>
          </a:xfrm>
        </p:spPr>
        <p:txBody>
          <a:bodyPr>
            <a:normAutofit/>
          </a:bodyPr>
          <a:lstStyle/>
          <a:p>
            <a:r>
              <a:rPr lang="en-GB" sz="3600" i="1" dirty="0"/>
              <a:t>The Alan Johns Memorial Lecture</a:t>
            </a:r>
            <a:endParaRPr lang="en-GB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08039"/>
            <a:ext cx="6400800" cy="628556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Serge Resnikoff MD, PhD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67" y="211703"/>
            <a:ext cx="939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1999</a:t>
            </a:r>
          </a:p>
        </p:txBody>
      </p:sp>
      <p:pic>
        <p:nvPicPr>
          <p:cNvPr id="3" name="Image 2" descr="Airbus_A3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74" y="1535297"/>
            <a:ext cx="7464502" cy="41981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66543" y="5954892"/>
            <a:ext cx="171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Decision taken…</a:t>
            </a:r>
          </a:p>
        </p:txBody>
      </p:sp>
    </p:spTree>
    <p:extLst>
      <p:ext uri="{BB962C8B-B14F-4D97-AF65-F5344CB8AC3E}">
        <p14:creationId xmlns:p14="http://schemas.microsoft.com/office/powerpoint/2010/main" val="111503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1009473"/>
          </a:xfrm>
        </p:spPr>
        <p:txBody>
          <a:bodyPr>
            <a:normAutofit/>
          </a:bodyPr>
          <a:lstStyle/>
          <a:p>
            <a:r>
              <a:rPr lang="en-GB" sz="3600" dirty="0"/>
              <a:t>1999</a:t>
            </a:r>
          </a:p>
        </p:txBody>
      </p:sp>
      <p:pic>
        <p:nvPicPr>
          <p:cNvPr id="3" name="Image 2" descr="F8195EC5EFA32DB9376A2A349EACB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444" y="1607258"/>
            <a:ext cx="3160889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4" y="1174990"/>
            <a:ext cx="4007557" cy="5659023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3344333" y="4632245"/>
            <a:ext cx="1360018" cy="1262672"/>
            <a:chOff x="3344333" y="4632245"/>
            <a:chExt cx="1360018" cy="1262672"/>
          </a:xfrm>
        </p:grpSpPr>
        <p:sp>
          <p:nvSpPr>
            <p:cNvPr id="7" name="ZoneTexte 6"/>
            <p:cNvSpPr txBox="1"/>
            <p:nvPr/>
          </p:nvSpPr>
          <p:spPr>
            <a:xfrm>
              <a:off x="3344333" y="4632245"/>
              <a:ext cx="1360018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VISION 2020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4392083" y="5001577"/>
              <a:ext cx="10584" cy="89334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11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1999 - 2012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9333" y="1174986"/>
            <a:ext cx="2910418" cy="2855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2307174" y="1091168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Percentage of individuals using the 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5751" y="6551083"/>
            <a:ext cx="3052234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3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17" y="942234"/>
            <a:ext cx="3972983" cy="5712566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4445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1999 - 2012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3397248" y="4526415"/>
            <a:ext cx="1360018" cy="1262672"/>
            <a:chOff x="3344333" y="4632245"/>
            <a:chExt cx="1360018" cy="1262672"/>
          </a:xfrm>
        </p:grpSpPr>
        <p:sp>
          <p:nvSpPr>
            <p:cNvPr id="6" name="ZoneTexte 5"/>
            <p:cNvSpPr txBox="1"/>
            <p:nvPr/>
          </p:nvSpPr>
          <p:spPr>
            <a:xfrm>
              <a:off x="3344333" y="4632245"/>
              <a:ext cx="1360018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VISION 2020</a:t>
              </a: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4392083" y="5001577"/>
              <a:ext cx="10584" cy="89334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2182286" y="836401"/>
            <a:ext cx="477566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Mobile-cellular subscriptions per 100 inhabitants</a:t>
            </a:r>
          </a:p>
        </p:txBody>
      </p:sp>
    </p:spTree>
    <p:extLst>
      <p:ext uri="{BB962C8B-B14F-4D97-AF65-F5344CB8AC3E}">
        <p14:creationId xmlns:p14="http://schemas.microsoft.com/office/powerpoint/2010/main" val="235206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36" y="1385392"/>
            <a:ext cx="8805261" cy="48103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529695"/>
          </a:xfrm>
        </p:spPr>
        <p:txBody>
          <a:bodyPr>
            <a:noAutofit/>
          </a:bodyPr>
          <a:lstStyle/>
          <a:p>
            <a:r>
              <a:rPr lang="en-GB" sz="2400" dirty="0"/>
              <a:t>NASDAQ Composite index Feb 1999 – Sept 2012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25658" y="3679795"/>
            <a:ext cx="1360018" cy="954800"/>
            <a:chOff x="128290" y="3705451"/>
            <a:chExt cx="1360018" cy="954800"/>
          </a:xfrm>
        </p:grpSpPr>
        <p:sp>
          <p:nvSpPr>
            <p:cNvPr id="6" name="ZoneTexte 5"/>
            <p:cNvSpPr txBox="1"/>
            <p:nvPr/>
          </p:nvSpPr>
          <p:spPr>
            <a:xfrm>
              <a:off x="128290" y="3705451"/>
              <a:ext cx="1360018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VISION 2020</a:t>
              </a: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058334" y="4079203"/>
              <a:ext cx="0" cy="58104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43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758887"/>
          </a:xfrm>
        </p:spPr>
        <p:txBody>
          <a:bodyPr>
            <a:normAutofit/>
          </a:bodyPr>
          <a:lstStyle/>
          <a:p>
            <a:r>
              <a:rPr lang="en-GB" sz="3600" dirty="0"/>
              <a:t>Eye Care 1999 - 2012</a:t>
            </a:r>
          </a:p>
        </p:txBody>
      </p:sp>
      <p:sp>
        <p:nvSpPr>
          <p:cNvPr id="3" name="Flèche vers la droite 2"/>
          <p:cNvSpPr/>
          <p:nvPr/>
        </p:nvSpPr>
        <p:spPr>
          <a:xfrm>
            <a:off x="457204" y="3162844"/>
            <a:ext cx="8096915" cy="361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er 19"/>
          <p:cNvGrpSpPr/>
          <p:nvPr/>
        </p:nvGrpSpPr>
        <p:grpSpPr>
          <a:xfrm>
            <a:off x="180545" y="1834380"/>
            <a:ext cx="1133078" cy="610153"/>
            <a:chOff x="747084" y="2340997"/>
            <a:chExt cx="1133078" cy="610153"/>
          </a:xfrm>
        </p:grpSpPr>
        <p:sp>
          <p:nvSpPr>
            <p:cNvPr id="5" name="Processus 4"/>
            <p:cNvSpPr/>
            <p:nvPr/>
          </p:nvSpPr>
          <p:spPr>
            <a:xfrm>
              <a:off x="747084" y="2340997"/>
              <a:ext cx="1133078" cy="610153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943333" y="2390805"/>
              <a:ext cx="742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ICCE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874585" y="2552691"/>
            <a:ext cx="1133078" cy="610153"/>
            <a:chOff x="2431007" y="2340997"/>
            <a:chExt cx="1133078" cy="610153"/>
          </a:xfrm>
        </p:grpSpPr>
        <p:sp>
          <p:nvSpPr>
            <p:cNvPr id="6" name="Processus 5"/>
            <p:cNvSpPr/>
            <p:nvPr/>
          </p:nvSpPr>
          <p:spPr>
            <a:xfrm>
              <a:off x="2431007" y="2340997"/>
              <a:ext cx="1133078" cy="610153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639707" y="2382265"/>
              <a:ext cx="810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ECCE</a:t>
              </a: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4280786" y="2552691"/>
            <a:ext cx="1133078" cy="610153"/>
            <a:chOff x="5957737" y="2394717"/>
            <a:chExt cx="1133078" cy="610153"/>
          </a:xfrm>
        </p:grpSpPr>
        <p:sp>
          <p:nvSpPr>
            <p:cNvPr id="8" name="Processus 7"/>
            <p:cNvSpPr/>
            <p:nvPr/>
          </p:nvSpPr>
          <p:spPr>
            <a:xfrm>
              <a:off x="5957737" y="2394717"/>
              <a:ext cx="1133078" cy="610153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153986" y="2444525"/>
              <a:ext cx="720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SICS</a:t>
              </a:r>
            </a:p>
          </p:txBody>
        </p:sp>
      </p:grpSp>
      <p:sp>
        <p:nvSpPr>
          <p:cNvPr id="12" name="Processus 11"/>
          <p:cNvSpPr/>
          <p:nvPr/>
        </p:nvSpPr>
        <p:spPr>
          <a:xfrm>
            <a:off x="2883907" y="3651448"/>
            <a:ext cx="1133078" cy="61015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>
            <a:off x="2980548" y="3692711"/>
            <a:ext cx="95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Phaco</a:t>
            </a:r>
            <a:endParaRPr lang="en-GB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Processus 14"/>
          <p:cNvSpPr/>
          <p:nvPr/>
        </p:nvSpPr>
        <p:spPr>
          <a:xfrm>
            <a:off x="7219982" y="3692714"/>
            <a:ext cx="1706225" cy="61015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7329071" y="3774318"/>
            <a:ext cx="1497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Femto</a:t>
            </a:r>
            <a:r>
              <a:rPr lang="en-GB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L. ?</a:t>
            </a:r>
          </a:p>
        </p:txBody>
      </p:sp>
      <p:grpSp>
        <p:nvGrpSpPr>
          <p:cNvPr id="19" name="Grouper 18"/>
          <p:cNvGrpSpPr/>
          <p:nvPr/>
        </p:nvGrpSpPr>
        <p:grpSpPr>
          <a:xfrm>
            <a:off x="3655397" y="4469492"/>
            <a:ext cx="2541407" cy="1916660"/>
            <a:chOff x="4751117" y="4506848"/>
            <a:chExt cx="2541407" cy="1916660"/>
          </a:xfrm>
        </p:grpSpPr>
        <p:sp>
          <p:nvSpPr>
            <p:cNvPr id="17" name="Explosion 2 16"/>
            <p:cNvSpPr/>
            <p:nvPr/>
          </p:nvSpPr>
          <p:spPr>
            <a:xfrm rot="1547448">
              <a:off x="4751117" y="4506848"/>
              <a:ext cx="2541407" cy="1916660"/>
            </a:xfrm>
            <a:prstGeom prst="irregularSeal2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217615" y="5257765"/>
              <a:ext cx="1480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Anti-VEGF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6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cataract targets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78694270"/>
              </p:ext>
            </p:extLst>
          </p:nvPr>
        </p:nvGraphicFramePr>
        <p:xfrm>
          <a:off x="1744139" y="2032001"/>
          <a:ext cx="6342945" cy="401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5685" y="3193961"/>
            <a:ext cx="175796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Cataract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operations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(millions)</a:t>
            </a:r>
            <a:endParaRPr lang="en-GB" sz="2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9093" name="Picture 5" descr="H:\Serge 98\Image\2020_B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4" y="533400"/>
            <a:ext cx="1286933" cy="76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3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cataract targets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08067507"/>
              </p:ext>
            </p:extLst>
          </p:nvPr>
        </p:nvGraphicFramePr>
        <p:xfrm>
          <a:off x="1744139" y="2032001"/>
          <a:ext cx="6342945" cy="401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5685" y="3193961"/>
            <a:ext cx="175796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Cataract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operations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(millions)</a:t>
            </a:r>
            <a:endParaRPr lang="en-GB" sz="2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9093" name="Picture 5" descr="H:\Serge 98\Image\2020_B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4" y="533400"/>
            <a:ext cx="1286933" cy="76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66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5"/>
            <a:ext cx="8229600" cy="983025"/>
          </a:xfrm>
        </p:spPr>
        <p:txBody>
          <a:bodyPr>
            <a:noAutofit/>
          </a:bodyPr>
          <a:lstStyle/>
          <a:p>
            <a:r>
              <a:rPr lang="en-GB" sz="3600" dirty="0"/>
              <a:t>Global Health 1999 – 2012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3" name="Image 2" descr="Avian Flu 20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00" y="2378353"/>
            <a:ext cx="4138288" cy="2447648"/>
          </a:xfrm>
          <a:prstGeom prst="rect">
            <a:avLst/>
          </a:prstGeom>
        </p:spPr>
      </p:pic>
      <p:pic>
        <p:nvPicPr>
          <p:cNvPr id="4" name="Image 3" descr="sars Newswe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81420"/>
            <a:ext cx="3841144" cy="49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Obsession with epidemic outbreaks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SARS in 2003 : 8000 cases, 800 deaths</a:t>
            </a:r>
          </a:p>
          <a:p>
            <a:r>
              <a:rPr lang="en-GB" dirty="0"/>
              <a:t>Avian Flu H5N1 in 2004:</a:t>
            </a:r>
          </a:p>
          <a:p>
            <a:pPr lvl="1"/>
            <a:r>
              <a:rPr lang="en-GB" dirty="0"/>
              <a:t>“could kill 150 Mo people” (Chief Avian Flu Coordinator for the United Nations) </a:t>
            </a:r>
          </a:p>
          <a:p>
            <a:pPr lvl="1"/>
            <a:r>
              <a:rPr lang="en-GB" dirty="0"/>
              <a:t>$10 Billion spent in a couple of weeks</a:t>
            </a:r>
          </a:p>
          <a:p>
            <a:pPr lvl="1"/>
            <a:r>
              <a:rPr lang="en-GB" dirty="0"/>
              <a:t>46 cases, 32 deaths</a:t>
            </a:r>
          </a:p>
          <a:p>
            <a:r>
              <a:rPr lang="en-GB" dirty="0"/>
              <a:t>Swine Flu H1N1 panic in 2009</a:t>
            </a:r>
          </a:p>
          <a:p>
            <a:pPr lvl="1"/>
            <a:r>
              <a:rPr lang="en-GB" dirty="0"/>
              <a:t>Case fatality rate 1/3 of seasonal flu</a:t>
            </a:r>
          </a:p>
          <a:p>
            <a:r>
              <a:rPr lang="en-GB" dirty="0"/>
              <a:t>Contrast with little interest in chronic conditions</a:t>
            </a:r>
          </a:p>
        </p:txBody>
      </p:sp>
    </p:spTree>
    <p:extLst>
      <p:ext uri="{BB962C8B-B14F-4D97-AF65-F5344CB8AC3E}">
        <p14:creationId xmlns:p14="http://schemas.microsoft.com/office/powerpoint/2010/main" val="30876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Alan Johns   </a:t>
            </a:r>
            <a:r>
              <a:rPr lang="en-GB" sz="4000" dirty="0"/>
              <a:t>CMG OBE</a:t>
            </a:r>
            <a:br>
              <a:rPr lang="en-GB" dirty="0"/>
            </a:br>
            <a:r>
              <a:rPr lang="en-GB" sz="3100" dirty="0"/>
              <a:t>1931 – 1995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95" y="2352321"/>
            <a:ext cx="3226717" cy="2247901"/>
          </a:xfrm>
          <a:prstGeom prst="rect">
            <a:avLst/>
          </a:prstGeom>
        </p:spPr>
      </p:pic>
      <p:pic>
        <p:nvPicPr>
          <p:cNvPr id="2" name="Image 1" descr="Alan John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560" y="1720557"/>
            <a:ext cx="3414888" cy="42786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66342" y="4868335"/>
            <a:ext cx="178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Bangladesh 1983</a:t>
            </a:r>
          </a:p>
        </p:txBody>
      </p:sp>
    </p:spTree>
    <p:extLst>
      <p:ext uri="{BB962C8B-B14F-4D97-AF65-F5344CB8AC3E}">
        <p14:creationId xmlns:p14="http://schemas.microsoft.com/office/powerpoint/2010/main" val="348568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84125" y="274650"/>
            <a:ext cx="8229600" cy="772885"/>
          </a:xfrm>
        </p:spPr>
        <p:txBody>
          <a:bodyPr>
            <a:noAutofit/>
          </a:bodyPr>
          <a:lstStyle/>
          <a:p>
            <a:r>
              <a:rPr lang="en-GB" sz="3200" dirty="0"/>
              <a:t>Pre-VISION 2020</a:t>
            </a:r>
            <a:br>
              <a:rPr lang="en-GB" sz="3200" dirty="0"/>
            </a:br>
            <a:r>
              <a:rPr lang="en-GB" sz="3200" dirty="0"/>
              <a:t>Main International Players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3398394" y="1649344"/>
            <a:ext cx="2457988" cy="1030277"/>
            <a:chOff x="1846143" y="2220432"/>
            <a:chExt cx="2953061" cy="123331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143" y="2220432"/>
              <a:ext cx="2649747" cy="66243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003283" y="3011628"/>
              <a:ext cx="2795921" cy="442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1946 (Relief in Europe)</a:t>
              </a: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1447928" y="4514867"/>
            <a:ext cx="1344845" cy="1157680"/>
            <a:chOff x="6315855" y="1993115"/>
            <a:chExt cx="1657591" cy="134184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5855" y="1993115"/>
              <a:ext cx="1657591" cy="77457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6834679" y="2906876"/>
              <a:ext cx="804416" cy="42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1969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2792773" y="2620990"/>
            <a:ext cx="3897885" cy="1436324"/>
            <a:chOff x="2792767" y="3013809"/>
            <a:chExt cx="3897885" cy="14363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2767" y="3013809"/>
              <a:ext cx="3897885" cy="1436324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4492490" y="4053332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1948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1073651" y="1647041"/>
            <a:ext cx="2233222" cy="1268763"/>
            <a:chOff x="5643237" y="4331824"/>
            <a:chExt cx="2888272" cy="166562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3237" y="4331824"/>
              <a:ext cx="2540000" cy="110490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5661206" y="5512588"/>
              <a:ext cx="2870303" cy="484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1944 (reconstruction)</a:t>
              </a: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6490784" y="4048969"/>
            <a:ext cx="1414072" cy="1849828"/>
            <a:chOff x="6481421" y="4087447"/>
            <a:chExt cx="1741142" cy="235328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1421" y="4087447"/>
              <a:ext cx="1741142" cy="1741142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017982" y="5970880"/>
              <a:ext cx="803597" cy="469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1996</a:t>
              </a: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382" y="1583148"/>
            <a:ext cx="736691" cy="73669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787" y="2500308"/>
            <a:ext cx="559727" cy="1087469"/>
          </a:xfrm>
          <a:prstGeom prst="rect">
            <a:avLst/>
          </a:prstGeom>
        </p:spPr>
      </p:pic>
      <p:grpSp>
        <p:nvGrpSpPr>
          <p:cNvPr id="26" name="Grouper 25"/>
          <p:cNvGrpSpPr/>
          <p:nvPr/>
        </p:nvGrpSpPr>
        <p:grpSpPr>
          <a:xfrm>
            <a:off x="3933991" y="4828396"/>
            <a:ext cx="1117009" cy="756157"/>
            <a:chOff x="3933985" y="4828384"/>
            <a:chExt cx="1117009" cy="756157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3985" y="4828384"/>
              <a:ext cx="1117009" cy="589231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4243723" y="52152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1987</a:t>
              </a:r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1447922" y="4009250"/>
            <a:ext cx="6799182" cy="2665602"/>
            <a:chOff x="1447922" y="4009250"/>
            <a:chExt cx="6799182" cy="2665602"/>
          </a:xfrm>
        </p:grpSpPr>
        <p:sp>
          <p:nvSpPr>
            <p:cNvPr id="22" name="ZoneTexte 21"/>
            <p:cNvSpPr txBox="1"/>
            <p:nvPr/>
          </p:nvSpPr>
          <p:spPr>
            <a:xfrm>
              <a:off x="1447922" y="6274742"/>
              <a:ext cx="6799182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1999: 300+ organizations listed as active in International Health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0391" y="4009250"/>
              <a:ext cx="1264197" cy="819134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3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825261"/>
          </a:xfrm>
        </p:spPr>
        <p:txBody>
          <a:bodyPr>
            <a:noAutofit/>
          </a:bodyPr>
          <a:lstStyle/>
          <a:p>
            <a:r>
              <a:rPr lang="en-GB" sz="2800" dirty="0"/>
              <a:t>Post-VISION 2020</a:t>
            </a:r>
            <a:br>
              <a:rPr lang="en-GB" sz="2800" dirty="0"/>
            </a:br>
            <a:r>
              <a:rPr lang="en-GB" sz="2800" b="1" u="sng" dirty="0"/>
              <a:t>New</a:t>
            </a:r>
            <a:r>
              <a:rPr lang="en-GB" sz="2800" dirty="0"/>
              <a:t> Major International Players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99811" y="3455147"/>
            <a:ext cx="1588596" cy="1164370"/>
            <a:chOff x="2919795" y="2242778"/>
            <a:chExt cx="1588596" cy="116437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9795" y="2242778"/>
              <a:ext cx="1557260" cy="886696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2919795" y="3037816"/>
              <a:ext cx="158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2006 - $ 1.5 Bo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5608434" y="2248292"/>
            <a:ext cx="3097214" cy="1191254"/>
            <a:chOff x="1168400" y="4196724"/>
            <a:chExt cx="3333956" cy="138148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400" y="4196724"/>
              <a:ext cx="2039447" cy="116267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1567" y="4465065"/>
              <a:ext cx="1380789" cy="67173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859244" y="5149895"/>
              <a:ext cx="2261210" cy="428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2000 – 2006 - $ 3 Bo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3145056" y="1598821"/>
            <a:ext cx="2822803" cy="944120"/>
            <a:chOff x="523999" y="1676036"/>
            <a:chExt cx="2822803" cy="94412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999" y="1676036"/>
              <a:ext cx="2822803" cy="56674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786713" y="2250824"/>
              <a:ext cx="2004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Aug 1999 - $ 2.5 Bo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65549" y="2304823"/>
            <a:ext cx="2682548" cy="980570"/>
            <a:chOff x="4556452" y="2819400"/>
            <a:chExt cx="2682548" cy="98057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452" y="2819400"/>
              <a:ext cx="2682548" cy="605326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5302769" y="3430638"/>
              <a:ext cx="1413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2002 - $ 3 Bo</a:t>
              </a: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4569575" y="3545647"/>
            <a:ext cx="1763411" cy="1306862"/>
            <a:chOff x="3639933" y="3512761"/>
            <a:chExt cx="1763413" cy="1306862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4670" y="3512761"/>
              <a:ext cx="1379125" cy="1003000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3639933" y="4450291"/>
              <a:ext cx="176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2002 – $ 161 Mo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2652719" y="4447957"/>
            <a:ext cx="75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ADFm</a:t>
            </a:r>
            <a:endParaRPr lang="en-GB" dirty="0"/>
          </a:p>
          <a:p>
            <a:r>
              <a:rPr lang="en-GB" dirty="0"/>
              <a:t>2009</a:t>
            </a:r>
          </a:p>
        </p:txBody>
      </p:sp>
      <p:grpSp>
        <p:nvGrpSpPr>
          <p:cNvPr id="25" name="Grouper 24"/>
          <p:cNvGrpSpPr/>
          <p:nvPr/>
        </p:nvGrpSpPr>
        <p:grpSpPr>
          <a:xfrm>
            <a:off x="2435357" y="3349322"/>
            <a:ext cx="1178215" cy="1025113"/>
            <a:chOff x="2631746" y="3820698"/>
            <a:chExt cx="1178215" cy="1025113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3592" y="3820698"/>
              <a:ext cx="621590" cy="591991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2631746" y="4476479"/>
              <a:ext cx="1178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2001 – IDF</a:t>
              </a: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6873960" y="4419851"/>
            <a:ext cx="1808157" cy="1462070"/>
            <a:chOff x="6873965" y="4419851"/>
            <a:chExt cx="1808156" cy="146207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4653" y="4419851"/>
              <a:ext cx="1228842" cy="1042654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6873965" y="5512589"/>
              <a:ext cx="1808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2001, 2006, 2010</a:t>
              </a: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469312" y="5172145"/>
            <a:ext cx="5479777" cy="625348"/>
            <a:chOff x="770445" y="5512589"/>
            <a:chExt cx="5479777" cy="625348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45" y="5512589"/>
              <a:ext cx="1117009" cy="589231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8883" y="5625906"/>
              <a:ext cx="744150" cy="51203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1638" y="5625906"/>
              <a:ext cx="672917" cy="40375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442" y="5630073"/>
              <a:ext cx="503695" cy="50369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1467" y="5625907"/>
              <a:ext cx="705047" cy="51203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5073" y="5723953"/>
              <a:ext cx="1345149" cy="344985"/>
            </a:xfrm>
            <a:prstGeom prst="rect">
              <a:avLst/>
            </a:prstGeom>
          </p:spPr>
        </p:pic>
      </p:grpSp>
      <p:sp>
        <p:nvSpPr>
          <p:cNvPr id="12" name="ZoneTexte 11"/>
          <p:cNvSpPr txBox="1"/>
          <p:nvPr/>
        </p:nvSpPr>
        <p:spPr>
          <a:xfrm>
            <a:off x="8247104" y="4131601"/>
            <a:ext cx="68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NCDs</a:t>
            </a:r>
          </a:p>
          <a:p>
            <a:r>
              <a:rPr lang="en-GB" dirty="0"/>
              <a:t>UHC</a:t>
            </a:r>
          </a:p>
        </p:txBody>
      </p:sp>
    </p:spTree>
    <p:extLst>
      <p:ext uri="{BB962C8B-B14F-4D97-AF65-F5344CB8AC3E}">
        <p14:creationId xmlns:p14="http://schemas.microsoft.com/office/powerpoint/2010/main" val="2037607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825261"/>
          </a:xfrm>
        </p:spPr>
        <p:txBody>
          <a:bodyPr>
            <a:noAutofit/>
          </a:bodyPr>
          <a:lstStyle/>
          <a:p>
            <a:r>
              <a:rPr lang="en-GB" sz="2800" dirty="0"/>
              <a:t>Current Major International Players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17" y="3613971"/>
            <a:ext cx="1113015" cy="6337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94" y="4253481"/>
            <a:ext cx="1894627" cy="10025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8" y="2157659"/>
            <a:ext cx="2554248" cy="51282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0" y="2850816"/>
            <a:ext cx="2682548" cy="60532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22" y="976852"/>
            <a:ext cx="1379125" cy="100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114" y="3676617"/>
            <a:ext cx="621590" cy="59199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17" y="4129491"/>
            <a:ext cx="1228842" cy="1042654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1634589" y="5211427"/>
            <a:ext cx="5479777" cy="625348"/>
            <a:chOff x="469306" y="5172145"/>
            <a:chExt cx="5479777" cy="625348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306" y="5172145"/>
              <a:ext cx="1117009" cy="589231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7744" y="5285462"/>
              <a:ext cx="744150" cy="51203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0499" y="5285462"/>
              <a:ext cx="672917" cy="40375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303" y="5289629"/>
              <a:ext cx="503695" cy="503695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0328" y="5285463"/>
              <a:ext cx="705047" cy="51203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3934" y="5383509"/>
              <a:ext cx="1345149" cy="344985"/>
            </a:xfrm>
            <a:prstGeom prst="rect">
              <a:avLst/>
            </a:prstGeom>
          </p:spPr>
        </p:pic>
      </p:grpSp>
      <p:sp>
        <p:nvSpPr>
          <p:cNvPr id="36" name="ZoneTexte 35"/>
          <p:cNvSpPr txBox="1"/>
          <p:nvPr/>
        </p:nvSpPr>
        <p:spPr>
          <a:xfrm>
            <a:off x="1447922" y="6274742"/>
            <a:ext cx="679918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2012: 500+ organizations listed as active in International Health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490" y="1316684"/>
            <a:ext cx="2205522" cy="55338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341" y="4247722"/>
            <a:ext cx="1344845" cy="66826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7574" y="2100370"/>
            <a:ext cx="3094389" cy="114024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330" y="1308117"/>
            <a:ext cx="1752671" cy="751104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671" y="2482637"/>
            <a:ext cx="1168877" cy="113132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774" y="1250324"/>
            <a:ext cx="736691" cy="73669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502" y="2482649"/>
            <a:ext cx="559727" cy="108746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98" y="3632180"/>
            <a:ext cx="1264197" cy="819134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1088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2569"/>
            <a:ext cx="8229600" cy="572106"/>
          </a:xfrm>
        </p:spPr>
        <p:txBody>
          <a:bodyPr>
            <a:noAutofit/>
          </a:bodyPr>
          <a:lstStyle/>
          <a:p>
            <a:r>
              <a:rPr lang="fr-FR" sz="3200" dirty="0"/>
              <a:t>Trends in Development Assistance for Health</a:t>
            </a:r>
            <a:endParaRPr lang="en-GB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1" y="734675"/>
            <a:ext cx="4455418" cy="6016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303" y="6316364"/>
            <a:ext cx="346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Ch</a:t>
            </a:r>
            <a:r>
              <a:rPr lang="en-GB" dirty="0"/>
              <a:t> J L Murray et al. Lancet Jul 2011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46867" y="3479801"/>
            <a:ext cx="8466" cy="745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918561" y="1290742"/>
            <a:ext cx="4140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« </a:t>
            </a:r>
            <a:r>
              <a:rPr lang="en-GB" b="1" dirty="0"/>
              <a:t>Shift in the balance of contributions </a:t>
            </a:r>
            <a:r>
              <a:rPr lang="en-GB" dirty="0"/>
              <a:t>between the different channels, with UN agencies playing a smaller role and the Global Fund, GAVI, US and UK bilateral aid, and the Gates Foundation growing in importance ». </a:t>
            </a:r>
          </a:p>
          <a:p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3883148" y="700769"/>
            <a:ext cx="83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$27 Bo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86559" y="3635222"/>
            <a:ext cx="3748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« </a:t>
            </a:r>
            <a:r>
              <a:rPr lang="en-GB" b="1" dirty="0"/>
              <a:t>Funding for HIV/AIDS continued to rise</a:t>
            </a:r>
            <a:r>
              <a:rPr lang="en-GB" dirty="0"/>
              <a:t>, while programmes targeting maternal, </a:t>
            </a:r>
            <a:r>
              <a:rPr lang="en-GB" dirty="0" err="1"/>
              <a:t>newborn</a:t>
            </a:r>
            <a:r>
              <a:rPr lang="en-GB" dirty="0"/>
              <a:t>, and child health received the second largest share. Non-communicable diseases received the least amount of funding compared with other health areas »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35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59" y="677333"/>
            <a:ext cx="8569840" cy="59392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3584" y="56447"/>
            <a:ext cx="7708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Misfinancing</a:t>
            </a:r>
            <a:r>
              <a:rPr lang="en-GB" sz="1600" b="1" dirty="0"/>
              <a:t> global health</a:t>
            </a:r>
            <a:r>
              <a:rPr lang="en-GB" sz="1600" dirty="0"/>
              <a:t>: a case for transparency in disbursements and decision making</a:t>
            </a:r>
            <a:br>
              <a:rPr lang="en-GB" sz="1600" dirty="0"/>
            </a:br>
            <a:r>
              <a:rPr lang="en-GB" sz="1600" i="1" dirty="0"/>
              <a:t>Devi Sridhar, </a:t>
            </a:r>
            <a:r>
              <a:rPr lang="en-GB" sz="1600" i="1" dirty="0" err="1"/>
              <a:t>Rajaie</a:t>
            </a:r>
            <a:r>
              <a:rPr lang="en-GB" sz="1600" i="1" dirty="0"/>
              <a:t> </a:t>
            </a:r>
            <a:r>
              <a:rPr lang="en-GB" sz="1600" i="1" dirty="0" err="1"/>
              <a:t>Batniji</a:t>
            </a:r>
            <a:r>
              <a:rPr lang="en-GB" sz="1600" i="1" dirty="0"/>
              <a:t>, Lancet 2008</a:t>
            </a:r>
          </a:p>
          <a:p>
            <a:endParaRPr lang="en-GB" sz="1600" i="1" dirty="0"/>
          </a:p>
        </p:txBody>
      </p:sp>
      <p:sp>
        <p:nvSpPr>
          <p:cNvPr id="2" name="Ellipse 1"/>
          <p:cNvSpPr/>
          <p:nvPr/>
        </p:nvSpPr>
        <p:spPr>
          <a:xfrm>
            <a:off x="1725083" y="1016008"/>
            <a:ext cx="994834" cy="64558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6195480" y="3926425"/>
            <a:ext cx="2324101" cy="61383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er 8"/>
          <p:cNvGrpSpPr/>
          <p:nvPr/>
        </p:nvGrpSpPr>
        <p:grpSpPr>
          <a:xfrm>
            <a:off x="1966382" y="4027509"/>
            <a:ext cx="2159205" cy="474241"/>
            <a:chOff x="1966380" y="4027501"/>
            <a:chExt cx="2159205" cy="474241"/>
          </a:xfrm>
        </p:grpSpPr>
        <p:sp>
          <p:nvSpPr>
            <p:cNvPr id="6" name="ZoneTexte 5"/>
            <p:cNvSpPr txBox="1"/>
            <p:nvPr/>
          </p:nvSpPr>
          <p:spPr>
            <a:xfrm>
              <a:off x="2222500" y="4027501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Visual Impairment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53523" y="4040077"/>
              <a:ext cx="337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1966380" y="4027502"/>
              <a:ext cx="2159205" cy="36933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04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14" y="2524477"/>
            <a:ext cx="1150687" cy="15189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816" y="1494366"/>
            <a:ext cx="1210952" cy="15450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883" y="4540784"/>
            <a:ext cx="1270000" cy="15450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951" y="2326234"/>
            <a:ext cx="1230618" cy="15450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958" y="305607"/>
            <a:ext cx="1234359" cy="15450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314" y="1441479"/>
            <a:ext cx="1206500" cy="15323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176" y="4135806"/>
            <a:ext cx="1196149" cy="1545096"/>
          </a:xfrm>
          <a:prstGeom prst="rect">
            <a:avLst/>
          </a:prstGeom>
        </p:spPr>
      </p:pic>
      <p:pic>
        <p:nvPicPr>
          <p:cNvPr id="21" name="Image 20" descr="NTD 1st Report update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164" y="2616911"/>
            <a:ext cx="1135084" cy="1518907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24" name="Image 23" descr="NTD Roadmap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64" y="3781331"/>
            <a:ext cx="1144649" cy="1518906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583" y="4784880"/>
            <a:ext cx="1077674" cy="15291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</p:pic>
      <p:pic>
        <p:nvPicPr>
          <p:cNvPr id="27" name="Image 26" descr="VIP Report 2002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4" y="4540784"/>
            <a:ext cx="1167832" cy="1519228"/>
          </a:xfrm>
          <a:prstGeom prst="rect">
            <a:avLst/>
          </a:prstGeom>
        </p:spPr>
      </p:pic>
      <p:pic>
        <p:nvPicPr>
          <p:cNvPr id="28" name="Image 27" descr="CD Report 2005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0" y="829352"/>
            <a:ext cx="1203157" cy="15192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04444" y="451556"/>
            <a:ext cx="21597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1999 - 2012</a:t>
            </a:r>
          </a:p>
        </p:txBody>
      </p:sp>
      <p:pic>
        <p:nvPicPr>
          <p:cNvPr id="29" name="Image 28" descr="VIP Report 200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20" y="1128537"/>
            <a:ext cx="3907980" cy="5083876"/>
          </a:xfrm>
          <a:prstGeom prst="rect">
            <a:avLst/>
          </a:prstGeom>
        </p:spPr>
      </p:pic>
      <p:pic>
        <p:nvPicPr>
          <p:cNvPr id="31" name="Image 30" descr="Mental H Report 200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774" y="95160"/>
            <a:ext cx="3832229" cy="48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14" y="2524477"/>
            <a:ext cx="1150687" cy="15189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816" y="1494366"/>
            <a:ext cx="1210952" cy="15450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883" y="4540784"/>
            <a:ext cx="1270000" cy="15450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951" y="2326234"/>
            <a:ext cx="1230618" cy="15450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958" y="305607"/>
            <a:ext cx="1234359" cy="15450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314" y="1441479"/>
            <a:ext cx="1206500" cy="15323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176" y="4135806"/>
            <a:ext cx="1196149" cy="1545096"/>
          </a:xfrm>
          <a:prstGeom prst="rect">
            <a:avLst/>
          </a:prstGeom>
        </p:spPr>
      </p:pic>
      <p:pic>
        <p:nvPicPr>
          <p:cNvPr id="21" name="Image 20" descr="NTD 1st Report update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164" y="2616911"/>
            <a:ext cx="1135084" cy="1518907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24" name="Image 23" descr="NTD Roadmap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64" y="3781331"/>
            <a:ext cx="1144649" cy="1518906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583" y="4784880"/>
            <a:ext cx="1077674" cy="15291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</p:pic>
      <p:pic>
        <p:nvPicPr>
          <p:cNvPr id="27" name="Image 26" descr="VIP Report 2002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4" y="4540784"/>
            <a:ext cx="1167832" cy="1519228"/>
          </a:xfrm>
          <a:prstGeom prst="rect">
            <a:avLst/>
          </a:prstGeom>
        </p:spPr>
      </p:pic>
      <p:pic>
        <p:nvPicPr>
          <p:cNvPr id="28" name="Image 27" descr="CD Report 2005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0" y="829352"/>
            <a:ext cx="1203157" cy="15192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04444" y="451556"/>
            <a:ext cx="21597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1999 - 2012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3864208" y="246507"/>
            <a:ext cx="4276147" cy="6477794"/>
            <a:chOff x="3864202" y="246507"/>
            <a:chExt cx="4276147" cy="6477794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4202" y="246507"/>
              <a:ext cx="4276147" cy="60675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4526220" y="6324191"/>
              <a:ext cx="3294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Social Determinants of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1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NTDs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457200" y="1310474"/>
            <a:ext cx="3499180" cy="5395041"/>
            <a:chOff x="457200" y="1310468"/>
            <a:chExt cx="3499180" cy="539504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310468"/>
              <a:ext cx="3499180" cy="49581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1824071" y="633617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2003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2669674" y="1310473"/>
            <a:ext cx="3926628" cy="5422061"/>
            <a:chOff x="2669673" y="1310468"/>
            <a:chExt cx="3926628" cy="5422061"/>
          </a:xfrm>
        </p:grpSpPr>
        <p:pic>
          <p:nvPicPr>
            <p:cNvPr id="6" name="Image 5" descr="NTD 1st Report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9673" y="1310468"/>
              <a:ext cx="3926628" cy="4958159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3594075" y="636319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2010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2943023" y="1310473"/>
            <a:ext cx="3824119" cy="5422061"/>
            <a:chOff x="2868520" y="1310468"/>
            <a:chExt cx="3824119" cy="5422061"/>
          </a:xfrm>
        </p:grpSpPr>
        <p:pic>
          <p:nvPicPr>
            <p:cNvPr id="8" name="Image 7" descr="NTD 1st Report update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8520" y="1310468"/>
              <a:ext cx="3824119" cy="4958160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4611220" y="636319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2011</a:t>
              </a: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5229055" y="1310473"/>
            <a:ext cx="3847578" cy="5422061"/>
            <a:chOff x="5229053" y="1310468"/>
            <a:chExt cx="3847578" cy="5422061"/>
          </a:xfrm>
        </p:grpSpPr>
        <p:pic>
          <p:nvPicPr>
            <p:cNvPr id="12" name="Image 11" descr="NTD Roadmap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9053" y="1310468"/>
              <a:ext cx="3847578" cy="4946886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7053066" y="636319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3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F Report 2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33" y="1057486"/>
            <a:ext cx="4337390" cy="55168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61383" y="2804348"/>
            <a:ext cx="28595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Attributable fractions</a:t>
            </a:r>
          </a:p>
          <a:p>
            <a:endParaRPr lang="en-GB" sz="2400" dirty="0"/>
          </a:p>
          <a:p>
            <a:r>
              <a:rPr lang="en-GB" sz="2400" dirty="0"/>
              <a:t>Population level </a:t>
            </a:r>
          </a:p>
          <a:p>
            <a:r>
              <a:rPr lang="en-GB" sz="2400" dirty="0"/>
              <a:t>Intervention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18206"/>
            <a:ext cx="8229600" cy="727251"/>
          </a:xfrm>
        </p:spPr>
        <p:txBody>
          <a:bodyPr>
            <a:normAutofit/>
          </a:bodyPr>
          <a:lstStyle/>
          <a:p>
            <a:r>
              <a:rPr lang="en-GB" sz="3600" dirty="0"/>
              <a:t>Risk Factors</a:t>
            </a:r>
          </a:p>
        </p:txBody>
      </p:sp>
    </p:spTree>
    <p:extLst>
      <p:ext uri="{BB962C8B-B14F-4D97-AF65-F5344CB8AC3E}">
        <p14:creationId xmlns:p14="http://schemas.microsoft.com/office/powerpoint/2010/main" val="3470543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NCDs and Chronic Diseases</a:t>
            </a:r>
          </a:p>
        </p:txBody>
      </p:sp>
      <p:pic>
        <p:nvPicPr>
          <p:cNvPr id="3" name="Image 2" descr="CD Report 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052" y="1398586"/>
            <a:ext cx="3922617" cy="49530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00795" y="639021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63949" y="2737556"/>
            <a:ext cx="2944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Risk Factors Approach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Population-based</a:t>
            </a:r>
          </a:p>
          <a:p>
            <a:pPr algn="ctr"/>
            <a:r>
              <a:rPr lang="en-GB" sz="2400" dirty="0"/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142618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2115534"/>
          </a:xfrm>
        </p:spPr>
        <p:txBody>
          <a:bodyPr>
            <a:normAutofit/>
          </a:bodyPr>
          <a:lstStyle/>
          <a:p>
            <a: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  <a:t>The Alan Johns Memorial Lecture</a:t>
            </a:r>
            <a:br>
              <a:rPr lang="en-GB" sz="3200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3600" i="1" dirty="0"/>
            </a:br>
            <a:r>
              <a:rPr lang="en-GB" sz="4000" dirty="0"/>
              <a:t>13 Years After: are we still on track?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67" y="211703"/>
            <a:ext cx="939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0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081" y="1147139"/>
            <a:ext cx="3562214" cy="2554040"/>
          </a:xfrm>
          <a:prstGeom prst="rect">
            <a:avLst/>
          </a:prstGeom>
        </p:spPr>
      </p:pic>
      <p:pic>
        <p:nvPicPr>
          <p:cNvPr id="3" name="Image 2" descr="laser bu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46" y="1147139"/>
            <a:ext cx="3325686" cy="25540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0360" y="4214629"/>
            <a:ext cx="295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Pan Retinal Photocoagulation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99175" y="4267006"/>
            <a:ext cx="171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Carpet-Bombing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64754" y="5221113"/>
            <a:ext cx="45408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Diabetes Primary prevention</a:t>
            </a:r>
          </a:p>
          <a:p>
            <a:pPr algn="ctr"/>
            <a:r>
              <a:rPr lang="en-GB" sz="2400" dirty="0"/>
              <a:t>In addition to</a:t>
            </a:r>
          </a:p>
          <a:p>
            <a:pPr algn="ctr"/>
            <a:r>
              <a:rPr lang="en-GB" sz="2400" dirty="0"/>
              <a:t>Diabetic Retinopathy management</a:t>
            </a:r>
          </a:p>
        </p:txBody>
      </p:sp>
    </p:spTree>
    <p:extLst>
      <p:ext uri="{BB962C8B-B14F-4D97-AF65-F5344CB8AC3E}">
        <p14:creationId xmlns:p14="http://schemas.microsoft.com/office/powerpoint/2010/main" val="771558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34" y="479778"/>
            <a:ext cx="4358766" cy="5715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61003" y="945457"/>
            <a:ext cx="312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New metrics for </a:t>
            </a:r>
          </a:p>
          <a:p>
            <a:r>
              <a:rPr lang="en-GB" sz="2000" dirty="0"/>
              <a:t>Health System Performance</a:t>
            </a:r>
          </a:p>
          <a:p>
            <a:r>
              <a:rPr lang="en-GB" sz="2000" dirty="0"/>
              <a:t>(Fairness, Responsiveness…)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61009" y="2385126"/>
            <a:ext cx="3185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Focus on importance of</a:t>
            </a:r>
          </a:p>
          <a:p>
            <a:r>
              <a:rPr lang="en-GB" sz="2000" dirty="0"/>
              <a:t>Health System Financing and</a:t>
            </a:r>
          </a:p>
          <a:p>
            <a:r>
              <a:rPr lang="en-GB" sz="2000" dirty="0"/>
              <a:t>Out of Pocket Expenditures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1"/>
          <a:stretch/>
        </p:blipFill>
        <p:spPr>
          <a:xfrm>
            <a:off x="5235230" y="4233333"/>
            <a:ext cx="3682997" cy="22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37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12"/>
            <a:ext cx="9144000" cy="586968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18112" y="622178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CMH: 2000 - 2008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6119" y="263624"/>
            <a:ext cx="7605706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400" dirty="0"/>
              <a:t>10% improvement in </a:t>
            </a:r>
            <a:r>
              <a:rPr lang="en-GB" sz="2400" b="1" dirty="0"/>
              <a:t>life expectancy </a:t>
            </a:r>
            <a:r>
              <a:rPr lang="en-GB" sz="2400" dirty="0"/>
              <a:t>is associated with annual </a:t>
            </a:r>
            <a:r>
              <a:rPr lang="en-GB" sz="2400" b="1" dirty="0"/>
              <a:t>economic growth </a:t>
            </a:r>
            <a:r>
              <a:rPr lang="en-GB" sz="2400" dirty="0"/>
              <a:t>increases of 0·3–0·4%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6392" y="3722812"/>
            <a:ext cx="9017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« </a:t>
            </a:r>
            <a:r>
              <a:rPr lang="fr-FR" sz="3200" dirty="0" err="1"/>
              <a:t>Improved</a:t>
            </a:r>
            <a:r>
              <a:rPr lang="fr-FR" sz="3200" dirty="0"/>
              <a:t> </a:t>
            </a:r>
            <a:r>
              <a:rPr lang="fr-FR" sz="3200" dirty="0" err="1"/>
              <a:t>health</a:t>
            </a:r>
            <a:r>
              <a:rPr lang="fr-FR" sz="3200" dirty="0"/>
              <a:t> </a:t>
            </a:r>
            <a:r>
              <a:rPr lang="fr-FR" sz="3200" dirty="0" err="1"/>
              <a:t>contributes</a:t>
            </a:r>
            <a:r>
              <a:rPr lang="fr-FR" sz="3200" dirty="0"/>
              <a:t> to </a:t>
            </a:r>
            <a:r>
              <a:rPr lang="fr-FR" sz="3200" dirty="0" err="1"/>
              <a:t>economic</a:t>
            </a:r>
            <a:r>
              <a:rPr lang="fr-FR" sz="3200" dirty="0"/>
              <a:t> </a:t>
            </a:r>
            <a:r>
              <a:rPr lang="fr-FR" sz="3200" dirty="0" err="1"/>
              <a:t>growth</a:t>
            </a:r>
            <a:r>
              <a:rPr lang="fr-FR" sz="3200" dirty="0"/>
              <a:t> »</a:t>
            </a:r>
            <a:endParaRPr lang="en-GB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645" y="4507130"/>
            <a:ext cx="3744967" cy="563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57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19663" y="187662"/>
            <a:ext cx="3912339" cy="659096"/>
          </a:xfrm>
        </p:spPr>
        <p:txBody>
          <a:bodyPr>
            <a:normAutofit/>
          </a:bodyPr>
          <a:lstStyle/>
          <a:p>
            <a:r>
              <a:rPr lang="en-GB" sz="2800" dirty="0"/>
              <a:t>WHR 2010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05" y="961432"/>
            <a:ext cx="4471490" cy="580898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184" y="1649727"/>
            <a:ext cx="4149816" cy="29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19663" y="187662"/>
            <a:ext cx="3912339" cy="659096"/>
          </a:xfrm>
        </p:spPr>
        <p:txBody>
          <a:bodyPr>
            <a:normAutofit/>
          </a:bodyPr>
          <a:lstStyle/>
          <a:p>
            <a:r>
              <a:rPr lang="en-GB" sz="2800" dirty="0"/>
              <a:t>WHR 2010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" y="961432"/>
            <a:ext cx="4471490" cy="580898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32" y="744026"/>
            <a:ext cx="7861161" cy="5635848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</p:pic>
      <p:sp>
        <p:nvSpPr>
          <p:cNvPr id="2" name="Ellipse 1"/>
          <p:cNvSpPr/>
          <p:nvPr/>
        </p:nvSpPr>
        <p:spPr>
          <a:xfrm>
            <a:off x="3649577" y="2671664"/>
            <a:ext cx="1372239" cy="179570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00FF"/>
                </a:solidFill>
              </a:rPr>
              <a:t>Universal Health Coverage “Movement”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Universal Health Coverage:</a:t>
            </a:r>
          </a:p>
          <a:p>
            <a:pPr marL="0" indent="0" algn="ctr">
              <a:buNone/>
            </a:pPr>
            <a:r>
              <a:rPr lang="en-GB" dirty="0"/>
              <a:t>“</a:t>
            </a:r>
            <a:r>
              <a:rPr lang="fr-FR" dirty="0" err="1"/>
              <a:t>everyone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use the </a:t>
            </a:r>
            <a:r>
              <a:rPr lang="fr-FR" dirty="0" err="1"/>
              <a:t>health</a:t>
            </a:r>
            <a:r>
              <a:rPr lang="fr-FR" dirty="0"/>
              <a:t> services</a:t>
            </a:r>
          </a:p>
          <a:p>
            <a:pPr marL="0" indent="0" algn="ctr">
              <a:buNone/>
            </a:pP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en-GB" dirty="0"/>
              <a:t>”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dirty="0" err="1"/>
              <a:t>At</a:t>
            </a:r>
            <a:r>
              <a:rPr lang="fr-FR" dirty="0"/>
              <a:t> the centre of UHC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b="1" dirty="0"/>
              <a:t>package</a:t>
            </a:r>
            <a:r>
              <a:rPr lang="fr-FR" dirty="0"/>
              <a:t> of services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causing</a:t>
            </a:r>
            <a:r>
              <a:rPr lang="fr-FR" dirty="0"/>
              <a:t> </a:t>
            </a:r>
            <a:r>
              <a:rPr lang="fr-FR" b="1" dirty="0" err="1"/>
              <a:t>financial</a:t>
            </a:r>
            <a:r>
              <a:rPr lang="fr-FR" b="1" dirty="0"/>
              <a:t> </a:t>
            </a:r>
            <a:r>
              <a:rPr lang="fr-FR" b="1" dirty="0" err="1"/>
              <a:t>hardship</a:t>
            </a:r>
            <a:r>
              <a:rPr lang="fr-FR" b="1" dirty="0"/>
              <a:t> </a:t>
            </a:r>
            <a:r>
              <a:rPr lang="fr-FR" dirty="0"/>
              <a:t>to the user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950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00FF"/>
                </a:solidFill>
              </a:rPr>
              <a:t>UHC: no longer a distant dream?</a:t>
            </a:r>
            <a:r>
              <a:rPr lang="fr-FR" sz="3600" dirty="0">
                <a:solidFill>
                  <a:srgbClr val="0000FF"/>
                </a:solidFill>
              </a:rPr>
              <a:t> 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25 wealthiest nations all now have some form of universal coverage (apart from the USA).</a:t>
            </a:r>
            <a:endParaRPr lang="fr-FR" dirty="0"/>
          </a:p>
          <a:p>
            <a:r>
              <a:rPr lang="en-GB" dirty="0"/>
              <a:t>Also several middle-income countries: e.g. Brazil, Mexico, and Thailand</a:t>
            </a:r>
            <a:endParaRPr lang="fr-FR" dirty="0"/>
          </a:p>
          <a:p>
            <a:r>
              <a:rPr lang="en-GB" dirty="0"/>
              <a:t>Lower-income nations are making progress e.g. the Philippines, Vietnam, Rwanda, and Ghana, India, South Africa, and China</a:t>
            </a:r>
            <a:endParaRPr lang="fr-FR" dirty="0"/>
          </a:p>
          <a:p>
            <a:r>
              <a:rPr lang="en-GB" dirty="0"/>
              <a:t>Cross-country learning have developed, e.g. the </a:t>
            </a:r>
            <a:r>
              <a:rPr lang="en-GB" i="1" dirty="0"/>
              <a:t>Joint Learning Network</a:t>
            </a:r>
            <a:r>
              <a:rPr lang="en-GB" dirty="0"/>
              <a:t> (Ghana, Mali, Nigeria, Kenya, Vietnam, Thailand, India, Indonesia, the Philippines, and Malaysia)</a:t>
            </a:r>
          </a:p>
          <a:p>
            <a:r>
              <a:rPr lang="en-GB" dirty="0"/>
              <a:t>Adapting rather than adopting what others do.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122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00FF"/>
                </a:solidFill>
              </a:rPr>
              <a:t>Lessons learnt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/>
              <a:t>UHC in isolation is no guarantee of effcient care.</a:t>
            </a:r>
          </a:p>
          <a:p>
            <a:r>
              <a:rPr lang="en-GB"/>
              <a:t>UHC reforms must be accompanied by measures to ensure that :</a:t>
            </a:r>
          </a:p>
          <a:p>
            <a:pPr lvl="1"/>
            <a:r>
              <a:rPr lang="en-GB"/>
              <a:t>services are available and of good quality;</a:t>
            </a:r>
          </a:p>
          <a:p>
            <a:pPr lvl="1"/>
            <a:r>
              <a:rPr lang="en-GB"/>
              <a:t>health workers are well trained, motivated, and close to people;</a:t>
            </a:r>
          </a:p>
          <a:p>
            <a:pPr lvl="1"/>
            <a:r>
              <a:rPr lang="en-GB"/>
              <a:t>drugs and equipment are available and distributed appropriately.</a:t>
            </a:r>
          </a:p>
          <a:p>
            <a:r>
              <a:rPr lang="en-GB"/>
              <a:t>UHC requires multi- sectoral collaboration with ministries and institutions dealing with fiscal and monetary policy, education, labour and social security </a:t>
            </a:r>
          </a:p>
          <a:p>
            <a:r>
              <a:rPr lang="en-GB"/>
              <a:t>Strong political leadership and commitment is important to make such collaboration work.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38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00FF"/>
                </a:solidFill>
              </a:rPr>
              <a:t>Where is the money coming from?</a:t>
            </a:r>
            <a:br>
              <a:rPr lang="en-GB" sz="3200" dirty="0">
                <a:solidFill>
                  <a:srgbClr val="0000FF"/>
                </a:solidFill>
              </a:rPr>
            </a:br>
            <a:r>
              <a:rPr lang="en-GB" sz="3200" dirty="0">
                <a:solidFill>
                  <a:srgbClr val="0000FF"/>
                </a:solidFill>
              </a:rPr>
              <a:t>Is International Aid needed?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On the one hand, UHC has to be driven by forces from within a country, not from outside. In that respect Aid is not the answer.</a:t>
            </a:r>
          </a:p>
          <a:p>
            <a:pPr marL="457200" lvl="1" indent="0">
              <a:buNone/>
            </a:pPr>
            <a:r>
              <a:rPr lang="en-GB" dirty="0"/>
              <a:t>Government expenditures for health from countries’ own sources: US$410 Bo in the developing world in 2009, i.e. 16 times larger than the total development assistance for health. Even in the African region, external sources represent only 11% of the funds spent on health.</a:t>
            </a:r>
            <a:endParaRPr lang="fr-FR" dirty="0"/>
          </a:p>
          <a:p>
            <a:r>
              <a:rPr lang="fr-FR" dirty="0"/>
              <a:t>On the </a:t>
            </a:r>
            <a:r>
              <a:rPr lang="fr-FR" dirty="0" err="1"/>
              <a:t>other</a:t>
            </a:r>
            <a:r>
              <a:rPr lang="fr-FR" dirty="0"/>
              <a:t> hand, International </a:t>
            </a:r>
            <a:r>
              <a:rPr lang="fr-FR" dirty="0" err="1"/>
              <a:t>Aid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necessary</a:t>
            </a:r>
            <a:r>
              <a:rPr lang="fr-FR" dirty="0"/>
              <a:t> in </a:t>
            </a:r>
            <a:r>
              <a:rPr lang="fr-FR" dirty="0" err="1"/>
              <a:t>lowest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countries ($40 billion per </a:t>
            </a:r>
            <a:r>
              <a:rPr lang="fr-FR" dirty="0" err="1"/>
              <a:t>year</a:t>
            </a:r>
            <a:r>
              <a:rPr lang="fr-F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240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Issues </a:t>
            </a:r>
            <a:r>
              <a:rPr lang="fr-FR" sz="3200" dirty="0" err="1">
                <a:solidFill>
                  <a:srgbClr val="0000FF"/>
                </a:solidFill>
              </a:rPr>
              <a:t>related</a:t>
            </a:r>
            <a:r>
              <a:rPr lang="fr-FR" sz="3200" dirty="0">
                <a:solidFill>
                  <a:srgbClr val="0000FF"/>
                </a:solidFill>
              </a:rPr>
              <a:t> to the package of services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UHC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coverage</a:t>
            </a:r>
            <a:r>
              <a:rPr lang="fr-FR" dirty="0"/>
              <a:t> of a </a:t>
            </a:r>
            <a:r>
              <a:rPr lang="fr-FR" b="1" dirty="0"/>
              <a:t>minimum basic package </a:t>
            </a:r>
            <a:r>
              <a:rPr lang="fr-FR" dirty="0"/>
              <a:t>of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  <a:p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prioritises</a:t>
            </a:r>
            <a:r>
              <a:rPr lang="fr-FR" dirty="0"/>
              <a:t> effective </a:t>
            </a:r>
            <a:r>
              <a:rPr lang="fr-FR" dirty="0" err="1"/>
              <a:t>low-cost</a:t>
            </a:r>
            <a:r>
              <a:rPr lang="fr-FR" dirty="0"/>
              <a:t> interventions for the </a:t>
            </a:r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disease</a:t>
            </a:r>
            <a:r>
              <a:rPr lang="fr-FR" dirty="0"/>
              <a:t> </a:t>
            </a:r>
            <a:r>
              <a:rPr lang="fr-FR" dirty="0" err="1"/>
              <a:t>burden</a:t>
            </a:r>
            <a:r>
              <a:rPr lang="fr-FR" dirty="0"/>
              <a:t> of the local population</a:t>
            </a:r>
          </a:p>
          <a:p>
            <a:r>
              <a:rPr lang="fr-FR" dirty="0" err="1"/>
              <a:t>Typically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group I </a:t>
            </a:r>
            <a:r>
              <a:rPr lang="fr-FR" dirty="0" err="1"/>
              <a:t>diseases</a:t>
            </a:r>
            <a:r>
              <a:rPr lang="fr-FR" dirty="0"/>
              <a:t> (</a:t>
            </a:r>
            <a:r>
              <a:rPr lang="fr-FR" dirty="0" err="1"/>
              <a:t>Comm</a:t>
            </a:r>
            <a:r>
              <a:rPr lang="fr-FR" dirty="0"/>
              <a:t>. D. and MCH conditions)</a:t>
            </a:r>
          </a:p>
          <a:p>
            <a:pPr lvl="1"/>
            <a:r>
              <a:rPr lang="fr-FR" dirty="0"/>
              <a:t>and a </a:t>
            </a:r>
            <a:r>
              <a:rPr lang="fr-FR" dirty="0" err="1"/>
              <a:t>subset</a:t>
            </a:r>
            <a:r>
              <a:rPr lang="fr-FR" dirty="0"/>
              <a:t> of group II (NCD) and group III (trauma) </a:t>
            </a:r>
            <a:r>
              <a:rPr lang="fr-FR" dirty="0" err="1"/>
              <a:t>diseases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addressed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effectiveness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cost</a:t>
            </a:r>
            <a:r>
              <a:rPr lang="fr-FR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5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blindness</a:t>
            </a:r>
            <a:br>
              <a:rPr lang="en-GB"/>
            </a:br>
            <a:r>
              <a:rPr lang="en-GB"/>
              <a:t>1998 - 2020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426861" y="5941372"/>
            <a:ext cx="4770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  <a:ea typeface="ＭＳ Ｐゴシック" charset="0"/>
              </a:rPr>
              <a:t>Scenario without additional action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77295" y="3272269"/>
            <a:ext cx="1056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  <a:ea typeface="ＭＳ Ｐゴシック" charset="0"/>
              </a:rPr>
              <a:t>Million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latin typeface="Arial" charset="0"/>
                <a:ea typeface="ＭＳ Ｐゴシック" charset="0"/>
              </a:rPr>
              <a:t>blind</a:t>
            </a:r>
          </a:p>
        </p:txBody>
      </p:sp>
      <p:graphicFrame>
        <p:nvGraphicFramePr>
          <p:cNvPr id="66568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90882489"/>
              </p:ext>
            </p:extLst>
          </p:nvPr>
        </p:nvGraphicFramePr>
        <p:xfrm>
          <a:off x="1161347" y="1981201"/>
          <a:ext cx="6976533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Graphique" r:id="rId3" imgW="7835400" imgH="4105080" progId="MSGraph.Chart.8">
                  <p:embed followColorScheme="full"/>
                </p:oleObj>
              </mc:Choice>
              <mc:Fallback>
                <p:oleObj name="Graphique" r:id="rId3" imgW="7835400" imgH="4105080" progId="MSGraph.Chart.8">
                  <p:embed followColorScheme="full"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347" y="1981201"/>
                        <a:ext cx="6976533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599197" y="3442206"/>
            <a:ext cx="75513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x 2</a:t>
            </a: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37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Issues </a:t>
            </a:r>
            <a:r>
              <a:rPr lang="fr-FR" sz="3600" dirty="0" err="1">
                <a:solidFill>
                  <a:srgbClr val="0000FF"/>
                </a:solidFill>
              </a:rPr>
              <a:t>related</a:t>
            </a:r>
            <a:r>
              <a:rPr lang="fr-FR" sz="3600" dirty="0">
                <a:solidFill>
                  <a:srgbClr val="0000FF"/>
                </a:solidFill>
              </a:rPr>
              <a:t> to User </a:t>
            </a:r>
            <a:r>
              <a:rPr lang="fr-FR" sz="3600" dirty="0" err="1">
                <a:solidFill>
                  <a:srgbClr val="0000FF"/>
                </a:solidFill>
              </a:rPr>
              <a:t>Fees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Direct out-of-</a:t>
            </a:r>
            <a:r>
              <a:rPr lang="fr-FR" dirty="0" err="1"/>
              <a:t>pocket</a:t>
            </a:r>
            <a:r>
              <a:rPr lang="fr-FR" dirty="0"/>
              <a:t> </a:t>
            </a:r>
            <a:r>
              <a:rPr lang="fr-FR" dirty="0" err="1"/>
              <a:t>payments</a:t>
            </a:r>
            <a:r>
              <a:rPr lang="fr-FR" dirty="0"/>
              <a:t> </a:t>
            </a:r>
            <a:r>
              <a:rPr lang="fr-FR" dirty="0" err="1"/>
              <a:t>levied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the time </a:t>
            </a:r>
            <a:r>
              <a:rPr lang="fr-FR" dirty="0" err="1"/>
              <a:t>when</a:t>
            </a:r>
            <a:r>
              <a:rPr lang="fr-FR" dirty="0"/>
              <a:t> people </a:t>
            </a:r>
            <a:r>
              <a:rPr lang="fr-FR" dirty="0" err="1"/>
              <a:t>need</a:t>
            </a:r>
            <a:r>
              <a:rPr lang="fr-FR" dirty="0"/>
              <a:t> services not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inhibit</a:t>
            </a:r>
            <a:r>
              <a:rPr lang="fr-FR" dirty="0"/>
              <a:t> the </a:t>
            </a:r>
            <a:r>
              <a:rPr lang="fr-FR" dirty="0" err="1"/>
              <a:t>poor</a:t>
            </a:r>
            <a:r>
              <a:rPr lang="fr-FR" dirty="0"/>
              <a:t> and </a:t>
            </a:r>
            <a:r>
              <a:rPr lang="fr-FR" dirty="0" err="1"/>
              <a:t>disadvantaged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seeking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care, but are </a:t>
            </a:r>
            <a:r>
              <a:rPr lang="fr-FR" dirty="0" err="1"/>
              <a:t>also</a:t>
            </a:r>
            <a:r>
              <a:rPr lang="fr-FR" dirty="0"/>
              <a:t> a major cause of </a:t>
            </a:r>
            <a:r>
              <a:rPr lang="fr-FR" dirty="0" err="1"/>
              <a:t>impoverishment</a:t>
            </a:r>
            <a:r>
              <a:rPr lang="fr-FR" dirty="0"/>
              <a:t> 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obtain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 » (</a:t>
            </a:r>
            <a:r>
              <a:rPr lang="fr-FR" i="1" dirty="0"/>
              <a:t>David Evans et al. WHO, Lancet, 2012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4376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Issues </a:t>
            </a:r>
            <a:r>
              <a:rPr lang="fr-FR" sz="3600" dirty="0" err="1">
                <a:solidFill>
                  <a:srgbClr val="0000FF"/>
                </a:solidFill>
              </a:rPr>
              <a:t>related</a:t>
            </a:r>
            <a:r>
              <a:rPr lang="fr-FR" sz="3600" dirty="0">
                <a:solidFill>
                  <a:srgbClr val="0000FF"/>
                </a:solidFill>
              </a:rPr>
              <a:t> to User </a:t>
            </a:r>
            <a:r>
              <a:rPr lang="fr-FR" sz="3600" dirty="0" err="1">
                <a:solidFill>
                  <a:srgbClr val="0000FF"/>
                </a:solidFill>
              </a:rPr>
              <a:t>Fees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</a:t>
            </a:r>
            <a:r>
              <a:rPr lang="fr-FR" dirty="0" err="1"/>
              <a:t>Regardless</a:t>
            </a:r>
            <a:r>
              <a:rPr lang="fr-FR" dirty="0"/>
              <a:t> of the </a:t>
            </a:r>
            <a:r>
              <a:rPr lang="fr-FR" dirty="0" err="1"/>
              <a:t>euphemism</a:t>
            </a:r>
            <a:r>
              <a:rPr lang="fr-FR" dirty="0"/>
              <a:t> </a:t>
            </a:r>
            <a:r>
              <a:rPr lang="fr-FR" dirty="0" err="1"/>
              <a:t>chosen</a:t>
            </a:r>
            <a:r>
              <a:rPr lang="fr-FR" dirty="0"/>
              <a:t> to </a:t>
            </a:r>
            <a:r>
              <a:rPr lang="fr-FR" dirty="0" err="1"/>
              <a:t>describe</a:t>
            </a:r>
            <a:r>
              <a:rPr lang="fr-FR" dirty="0"/>
              <a:t> </a:t>
            </a:r>
            <a:r>
              <a:rPr lang="fr-FR" b="1" dirty="0" err="1"/>
              <a:t>shared</a:t>
            </a:r>
            <a:r>
              <a:rPr lang="fr-FR" b="1" dirty="0"/>
              <a:t> </a:t>
            </a:r>
            <a:r>
              <a:rPr lang="fr-FR" b="1" dirty="0" err="1"/>
              <a:t>payments</a:t>
            </a:r>
            <a:r>
              <a:rPr lang="fr-FR" dirty="0"/>
              <a:t>, </a:t>
            </a:r>
            <a:r>
              <a:rPr lang="fr-FR" dirty="0" err="1"/>
              <a:t>they</a:t>
            </a:r>
            <a:r>
              <a:rPr lang="fr-FR" dirty="0"/>
              <a:t> are in reality a </a:t>
            </a:r>
            <a:r>
              <a:rPr lang="fr-FR" dirty="0" err="1"/>
              <a:t>locked</a:t>
            </a:r>
            <a:r>
              <a:rPr lang="fr-FR" dirty="0"/>
              <a:t> </a:t>
            </a:r>
            <a:r>
              <a:rPr lang="fr-FR" dirty="0" err="1"/>
              <a:t>gate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prevents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health</a:t>
            </a:r>
            <a:r>
              <a:rPr lang="fr-FR" dirty="0"/>
              <a:t> care 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. </a:t>
            </a:r>
            <a:r>
              <a:rPr lang="fr-FR" b="1" dirty="0" err="1"/>
              <a:t>They</a:t>
            </a:r>
            <a:r>
              <a:rPr lang="fr-FR" b="1" dirty="0"/>
              <a:t> </a:t>
            </a:r>
            <a:r>
              <a:rPr lang="fr-FR" b="1" dirty="0" err="1"/>
              <a:t>should</a:t>
            </a:r>
            <a:r>
              <a:rPr lang="fr-FR" b="1" dirty="0"/>
              <a:t>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scrapped</a:t>
            </a:r>
            <a:r>
              <a:rPr lang="fr-FR" dirty="0"/>
              <a:t> » (</a:t>
            </a:r>
            <a:r>
              <a:rPr lang="fr-FR" i="1" dirty="0"/>
              <a:t>Lancet, Editorial 8 Sept 2012</a:t>
            </a:r>
            <a:r>
              <a:rPr lang="fr-FR" dirty="0"/>
              <a:t>) 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3634976" y="5168142"/>
            <a:ext cx="470713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/>
              <a:t>End of cost-recovery?</a:t>
            </a:r>
          </a:p>
        </p:txBody>
      </p:sp>
    </p:spTree>
    <p:extLst>
      <p:ext uri="{BB962C8B-B14F-4D97-AF65-F5344CB8AC3E}">
        <p14:creationId xmlns:p14="http://schemas.microsoft.com/office/powerpoint/2010/main" val="7611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81544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00FF"/>
                </a:solidFill>
              </a:rPr>
              <a:t>Great transitions in health</a:t>
            </a:r>
            <a:r>
              <a:rPr lang="fr-FR" sz="3600" dirty="0">
                <a:solidFill>
                  <a:srgbClr val="0000FF"/>
                </a:solidFill>
              </a:rPr>
              <a:t> 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First: demographic transition</a:t>
            </a:r>
          </a:p>
          <a:p>
            <a:r>
              <a:rPr lang="en-GB" dirty="0"/>
              <a:t>Second: epidemiological transition </a:t>
            </a:r>
          </a:p>
          <a:p>
            <a:r>
              <a:rPr lang="en-GB" dirty="0"/>
              <a:t>Third: Universal Health Coverage</a:t>
            </a:r>
          </a:p>
          <a:p>
            <a:pPr marL="0" indent="0" algn="ctr">
              <a:buNone/>
            </a:pPr>
            <a:r>
              <a:rPr lang="en-GB" dirty="0"/>
              <a:t>Health is a Right</a:t>
            </a:r>
          </a:p>
          <a:p>
            <a:pPr marL="0" indent="0" algn="ctr">
              <a:buNone/>
            </a:pPr>
            <a:endParaRPr lang="en-GB" dirty="0">
              <a:ea typeface="Wingdings"/>
              <a:cs typeface="Wingdings"/>
              <a:sym typeface="Wingdings"/>
            </a:endParaRPr>
          </a:p>
          <a:p>
            <a:pPr marL="0" indent="0" algn="ctr">
              <a:buNone/>
            </a:pPr>
            <a:r>
              <a:rPr lang="en-GB" dirty="0">
                <a:ea typeface="Wingdings"/>
                <a:cs typeface="Wingdings"/>
                <a:sym typeface="Wingdings"/>
              </a:rPr>
              <a:t>Health is a </a:t>
            </a:r>
            <a:r>
              <a:rPr lang="en-GB" dirty="0">
                <a:sym typeface="Wingdings"/>
              </a:rPr>
              <a:t>C</a:t>
            </a:r>
            <a:r>
              <a:rPr lang="en-GB" dirty="0"/>
              <a:t>ollective Good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6" name="Flèche vers le bas 5"/>
          <p:cNvSpPr/>
          <p:nvPr/>
        </p:nvSpPr>
        <p:spPr>
          <a:xfrm>
            <a:off x="4277299" y="3941799"/>
            <a:ext cx="583931" cy="6277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3007249" y="5662541"/>
            <a:ext cx="549358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Is Sight a Collective Good (?)</a:t>
            </a:r>
          </a:p>
        </p:txBody>
      </p:sp>
    </p:spTree>
    <p:extLst>
      <p:ext uri="{BB962C8B-B14F-4D97-AF65-F5344CB8AC3E}">
        <p14:creationId xmlns:p14="http://schemas.microsoft.com/office/powerpoint/2010/main" val="1979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things have changed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223"/>
            <a:ext cx="8229600" cy="3217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However, …</a:t>
            </a:r>
          </a:p>
        </p:txBody>
      </p:sp>
    </p:spTree>
    <p:extLst>
      <p:ext uri="{BB962C8B-B14F-4D97-AF65-F5344CB8AC3E}">
        <p14:creationId xmlns:p14="http://schemas.microsoft.com/office/powerpoint/2010/main" val="388783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806"/>
          </a:xfrm>
        </p:spPr>
        <p:txBody>
          <a:bodyPr>
            <a:normAutofit/>
          </a:bodyPr>
          <a:lstStyle/>
          <a:p>
            <a:r>
              <a:rPr lang="en-GB" sz="3600" dirty="0"/>
              <a:t>Global Causes of Blindness</a:t>
            </a:r>
          </a:p>
        </p:txBody>
      </p:sp>
      <p:graphicFrame>
        <p:nvGraphicFramePr>
          <p:cNvPr id="5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575013"/>
              </p:ext>
            </p:extLst>
          </p:nvPr>
        </p:nvGraphicFramePr>
        <p:xfrm>
          <a:off x="5029200" y="160020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Grouper 22"/>
          <p:cNvGrpSpPr/>
          <p:nvPr/>
        </p:nvGrpSpPr>
        <p:grpSpPr>
          <a:xfrm>
            <a:off x="146762" y="1707445"/>
            <a:ext cx="4100692" cy="3965222"/>
            <a:chOff x="809975" y="1806222"/>
            <a:chExt cx="4100692" cy="3965222"/>
          </a:xfrm>
        </p:grpSpPr>
        <p:graphicFrame>
          <p:nvGraphicFramePr>
            <p:cNvPr id="13" name="Object 1027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8041394"/>
                </p:ext>
              </p:extLst>
            </p:nvPr>
          </p:nvGraphicFramePr>
          <p:xfrm>
            <a:off x="1354664" y="1806222"/>
            <a:ext cx="3556003" cy="39652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1028"/>
            <p:cNvSpPr>
              <a:spLocks noChangeArrowheads="1"/>
            </p:cNvSpPr>
            <p:nvPr/>
          </p:nvSpPr>
          <p:spPr bwMode="auto">
            <a:xfrm>
              <a:off x="3488799" y="3750907"/>
              <a:ext cx="1106524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Cataract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42 %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706158" y="2565312"/>
              <a:ext cx="7314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Other</a:t>
              </a:r>
            </a:p>
            <a:p>
              <a:pPr algn="ctr"/>
              <a:r>
                <a:rPr lang="en-GB" dirty="0"/>
                <a:t>28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09975" y="3541893"/>
              <a:ext cx="8285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/>
                <a:t>Glauc</a:t>
              </a:r>
              <a:r>
                <a:rPr lang="en-GB" dirty="0"/>
                <a:t>.,</a:t>
              </a:r>
            </a:p>
            <a:p>
              <a:pPr algn="ctr"/>
              <a:r>
                <a:rPr lang="en-GB" dirty="0"/>
                <a:t>14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482711" y="4854178"/>
              <a:ext cx="604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/>
                <a:t>Tra</a:t>
              </a:r>
              <a:r>
                <a:rPr lang="en-GB" dirty="0"/>
                <a:t>.,</a:t>
              </a:r>
            </a:p>
            <a:p>
              <a:pPr algn="ctr"/>
              <a:r>
                <a:rPr lang="en-GB" dirty="0"/>
                <a:t>15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354664" y="2116668"/>
              <a:ext cx="915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/>
                <a:t>Oncho</a:t>
              </a:r>
              <a:r>
                <a:rPr lang="en-GB" dirty="0"/>
                <a:t>.,</a:t>
              </a:r>
            </a:p>
            <a:p>
              <a:pPr algn="ctr"/>
              <a:r>
                <a:rPr lang="en-GB" dirty="0"/>
                <a:t>1</a:t>
              </a: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1820333" y="2709326"/>
              <a:ext cx="0" cy="32503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1028"/>
          <p:cNvSpPr>
            <a:spLocks noChangeArrowheads="1"/>
          </p:cNvSpPr>
          <p:nvPr/>
        </p:nvSpPr>
        <p:spPr bwMode="auto">
          <a:xfrm>
            <a:off x="7422979" y="3750907"/>
            <a:ext cx="110652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Cataract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51 %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990944" y="1479352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1995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406351" y="1547087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4213188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Global Causes of Visual Impairment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15609"/>
              </p:ext>
            </p:extLst>
          </p:nvPr>
        </p:nvGraphicFramePr>
        <p:xfrm>
          <a:off x="869813" y="160020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272022" y="6393081"/>
            <a:ext cx="2620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WHO/NMH/PBD/12.01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50" y="5445224"/>
            <a:ext cx="259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Cat + URE = 75%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230925" y="3322356"/>
            <a:ext cx="2386228" cy="1385405"/>
            <a:chOff x="230925" y="3322355"/>
            <a:chExt cx="2386228" cy="1385405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30925" y="3489130"/>
              <a:ext cx="2386228" cy="12186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6308" y="3322355"/>
              <a:ext cx="207801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400" b="1" dirty="0">
                  <a:solidFill>
                    <a:srgbClr val="FF0000"/>
                  </a:solidFill>
                </a:rPr>
                <a:t>+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</a:rPr>
                <a:t>Presbyopia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208367" y="1600212"/>
            <a:ext cx="3555706" cy="1812857"/>
            <a:chOff x="208366" y="1600204"/>
            <a:chExt cx="3555706" cy="1812857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08366" y="1600204"/>
              <a:ext cx="3555706" cy="641523"/>
            </a:xfrm>
            <a:prstGeom prst="roundRect">
              <a:avLst/>
            </a:prstGeom>
            <a:solidFill>
              <a:srgbClr val="DCE6F2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èche vers le haut 8"/>
            <p:cNvSpPr/>
            <p:nvPr/>
          </p:nvSpPr>
          <p:spPr>
            <a:xfrm>
              <a:off x="1049657" y="2449055"/>
              <a:ext cx="634977" cy="964006"/>
            </a:xfrm>
            <a:prstGeom prst="upArrow">
              <a:avLst/>
            </a:prstGeom>
            <a:solidFill>
              <a:srgbClr val="DCE6F2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8366" y="1600204"/>
              <a:ext cx="35557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Cat + D &amp; N URE = 91%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3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sio Nov03 to Jul04 1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6858002"/>
          </a:xfrm>
          <a:prstGeom prst="rect">
            <a:avLst/>
          </a:prstGeom>
        </p:spPr>
      </p:pic>
      <p:pic>
        <p:nvPicPr>
          <p:cNvPr id="5" name="Image 4" descr="Casio Nov03 to Jul04 19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333" y="0"/>
            <a:ext cx="7196667" cy="55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42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94" y="1453451"/>
            <a:ext cx="8724277" cy="48965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33125" y="336914"/>
            <a:ext cx="2556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42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800"/>
              <a:t>Global Distribution of Blindness by Cause</a:t>
            </a:r>
            <a:br>
              <a:rPr lang="en-GB" sz="3200"/>
            </a:br>
            <a:r>
              <a:rPr lang="en-GB" sz="1600" i="1"/>
              <a:t>(WHO/PBL, 1995)</a:t>
            </a:r>
          </a:p>
        </p:txBody>
      </p:sp>
      <p:graphicFrame>
        <p:nvGraphicFramePr>
          <p:cNvPr id="290819" name="Object 102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15200"/>
              </p:ext>
            </p:extLst>
          </p:nvPr>
        </p:nvGraphicFramePr>
        <p:xfrm>
          <a:off x="2809875" y="2476512"/>
          <a:ext cx="3475038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Graphique" r:id="rId3" imgW="4205520" imgH="4305960" progId="MSGraph.Chart.8">
                  <p:embed followColorScheme="full"/>
                </p:oleObj>
              </mc:Choice>
              <mc:Fallback>
                <p:oleObj name="Graphique" r:id="rId3" imgW="4205520" imgH="4305960" progId="MSGraph.Chart.8">
                  <p:embed followColorScheme="full"/>
                  <p:pic>
                    <p:nvPicPr>
                      <p:cNvPr id="0" name="Picture 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2476512"/>
                        <a:ext cx="3475038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820" name="Rectangle 1028"/>
          <p:cNvSpPr>
            <a:spLocks noChangeArrowheads="1"/>
          </p:cNvSpPr>
          <p:nvPr/>
        </p:nvSpPr>
        <p:spPr bwMode="auto">
          <a:xfrm>
            <a:off x="6482539" y="4389439"/>
            <a:ext cx="110652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Cataract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42 %</a:t>
            </a:r>
          </a:p>
        </p:txBody>
      </p:sp>
      <p:sp>
        <p:nvSpPr>
          <p:cNvPr id="290821" name="Rectangle 1029"/>
          <p:cNvSpPr>
            <a:spLocks noChangeArrowheads="1"/>
          </p:cNvSpPr>
          <p:nvPr/>
        </p:nvSpPr>
        <p:spPr bwMode="auto">
          <a:xfrm>
            <a:off x="2205014" y="5600701"/>
            <a:ext cx="127322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Trachoma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15 %</a:t>
            </a:r>
          </a:p>
        </p:txBody>
      </p:sp>
      <p:sp>
        <p:nvSpPr>
          <p:cNvPr id="290822" name="Rectangle 1030"/>
          <p:cNvSpPr>
            <a:spLocks noChangeArrowheads="1"/>
          </p:cNvSpPr>
          <p:nvPr/>
        </p:nvSpPr>
        <p:spPr bwMode="auto">
          <a:xfrm>
            <a:off x="1515948" y="3970339"/>
            <a:ext cx="1298809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Glaucoma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14%</a:t>
            </a:r>
          </a:p>
        </p:txBody>
      </p:sp>
      <p:sp>
        <p:nvSpPr>
          <p:cNvPr id="290823" name="Rectangle 1031"/>
          <p:cNvSpPr>
            <a:spLocks noChangeArrowheads="1"/>
          </p:cNvSpPr>
          <p:nvPr/>
        </p:nvSpPr>
        <p:spPr bwMode="auto">
          <a:xfrm>
            <a:off x="2200322" y="2770189"/>
            <a:ext cx="977808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Oncho.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1 %</a:t>
            </a:r>
          </a:p>
        </p:txBody>
      </p:sp>
      <p:sp>
        <p:nvSpPr>
          <p:cNvPr id="290824" name="Rectangle 1032"/>
          <p:cNvSpPr>
            <a:spLocks noChangeArrowheads="1"/>
          </p:cNvSpPr>
          <p:nvPr/>
        </p:nvSpPr>
        <p:spPr bwMode="auto">
          <a:xfrm>
            <a:off x="4095026" y="1839914"/>
            <a:ext cx="798372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Other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28 %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585170" y="1846858"/>
            <a:ext cx="915485" cy="92333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URE ?</a:t>
            </a:r>
          </a:p>
          <a:p>
            <a:r>
              <a:rPr lang="en-GB" b="1" dirty="0"/>
              <a:t>DR ?</a:t>
            </a:r>
          </a:p>
          <a:p>
            <a:r>
              <a:rPr lang="en-GB" b="1" dirty="0"/>
              <a:t>AMD ?</a:t>
            </a:r>
          </a:p>
        </p:txBody>
      </p:sp>
    </p:spTree>
    <p:extLst>
      <p:ext uri="{BB962C8B-B14F-4D97-AF65-F5344CB8AC3E}">
        <p14:creationId xmlns:p14="http://schemas.microsoft.com/office/powerpoint/2010/main" val="537981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Line 2"/>
          <p:cNvSpPr>
            <a:spLocks noChangeShapeType="1"/>
          </p:cNvSpPr>
          <p:nvPr/>
        </p:nvSpPr>
        <p:spPr bwMode="auto">
          <a:xfrm>
            <a:off x="4470405" y="2133600"/>
            <a:ext cx="1897063" cy="914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187" name="Line 3"/>
          <p:cNvSpPr>
            <a:spLocks noChangeShapeType="1"/>
          </p:cNvSpPr>
          <p:nvPr/>
        </p:nvSpPr>
        <p:spPr bwMode="auto">
          <a:xfrm flipV="1">
            <a:off x="2641600" y="2135188"/>
            <a:ext cx="1828800" cy="9128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316042" y="228600"/>
            <a:ext cx="6221412" cy="1143000"/>
          </a:xfrm>
        </p:spPr>
        <p:txBody>
          <a:bodyPr/>
          <a:lstStyle/>
          <a:p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Global Initiative for the</a:t>
            </a:r>
            <a:b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Elimination of Avoidable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Blindness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1181100" y="4038600"/>
            <a:ext cx="6591300" cy="1524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3454405" y="3048000"/>
            <a:ext cx="210026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191" name="Oval 7"/>
          <p:cNvSpPr>
            <a:spLocks noChangeArrowheads="1"/>
          </p:cNvSpPr>
          <p:nvPr/>
        </p:nvSpPr>
        <p:spPr bwMode="auto">
          <a:xfrm>
            <a:off x="5486405" y="2590800"/>
            <a:ext cx="1693863" cy="9906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21192" name="Group 8"/>
          <p:cNvGrpSpPr>
            <a:grpSpLocks/>
          </p:cNvGrpSpPr>
          <p:nvPr/>
        </p:nvGrpSpPr>
        <p:grpSpPr bwMode="auto">
          <a:xfrm>
            <a:off x="1828805" y="2590800"/>
            <a:ext cx="1693863" cy="990600"/>
            <a:chOff x="1296" y="1632"/>
            <a:chExt cx="1200" cy="624"/>
          </a:xfrm>
        </p:grpSpPr>
        <p:sp>
          <p:nvSpPr>
            <p:cNvPr id="221193" name="Oval 9"/>
            <p:cNvSpPr>
              <a:spLocks noChangeArrowheads="1"/>
            </p:cNvSpPr>
            <p:nvPr/>
          </p:nvSpPr>
          <p:spPr bwMode="auto">
            <a:xfrm>
              <a:off x="1296" y="1632"/>
              <a:ext cx="1200" cy="624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194" name="Text Box 10"/>
            <p:cNvSpPr txBox="1">
              <a:spLocks noChangeArrowheads="1"/>
            </p:cNvSpPr>
            <p:nvPr/>
          </p:nvSpPr>
          <p:spPr bwMode="auto">
            <a:xfrm>
              <a:off x="1545" y="1775"/>
              <a:ext cx="6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WHO</a:t>
              </a:r>
              <a:endParaRPr lang="en-GB" sz="24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5676711" y="2657914"/>
            <a:ext cx="13815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NGOs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TF IAPB</a:t>
            </a: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>
            <a:off x="4470400" y="3048000"/>
            <a:ext cx="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1320560" y="4184561"/>
            <a:ext cx="635207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Global Initiative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for the Elimination of Avoidable Blindness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by 2020</a:t>
            </a: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-25193" y="5788096"/>
            <a:ext cx="91102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Aim: </a:t>
            </a:r>
            <a:r>
              <a:rPr lang="ja-JP" altLang="en-GB" sz="2000">
                <a:solidFill>
                  <a:srgbClr val="FFFFFF"/>
                </a:solidFill>
                <a:latin typeface="Arial"/>
                <a:ea typeface="ＭＳ Ｐゴシック" charset="0"/>
              </a:rPr>
              <a:t>“</a:t>
            </a:r>
            <a:r>
              <a:rPr lang="en-GB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to intensify and accelerate present prevention of blindness activities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 so as to achieve the goal of eliminating avoidable blindness by the year 2020</a:t>
            </a:r>
            <a:r>
              <a:rPr lang="ja-JP" altLang="en-GB" sz="2000">
                <a:solidFill>
                  <a:srgbClr val="FFFFFF"/>
                </a:solidFill>
                <a:latin typeface="Arial"/>
                <a:ea typeface="ＭＳ Ｐゴシック" charset="0"/>
              </a:rPr>
              <a:t>”</a:t>
            </a:r>
            <a:endParaRPr lang="en-GB" sz="24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221199" name="Group 15"/>
          <p:cNvGrpSpPr>
            <a:grpSpLocks/>
          </p:cNvGrpSpPr>
          <p:nvPr/>
        </p:nvGrpSpPr>
        <p:grpSpPr bwMode="auto">
          <a:xfrm>
            <a:off x="3522668" y="1752600"/>
            <a:ext cx="1963737" cy="838200"/>
            <a:chOff x="2592" y="1104"/>
            <a:chExt cx="1584" cy="624"/>
          </a:xfrm>
        </p:grpSpPr>
        <p:sp>
          <p:nvSpPr>
            <p:cNvPr id="221200" name="Oval 16"/>
            <p:cNvSpPr>
              <a:spLocks noChangeArrowheads="1"/>
            </p:cNvSpPr>
            <p:nvPr/>
          </p:nvSpPr>
          <p:spPr bwMode="auto">
            <a:xfrm>
              <a:off x="2592" y="1104"/>
              <a:ext cx="1584" cy="624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01" name="Text Box 17"/>
            <p:cNvSpPr txBox="1">
              <a:spLocks noChangeArrowheads="1"/>
            </p:cNvSpPr>
            <p:nvPr/>
          </p:nvSpPr>
          <p:spPr bwMode="auto">
            <a:xfrm>
              <a:off x="2762" y="1221"/>
              <a:ext cx="1308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</a:rPr>
                <a:t>Countries</a:t>
              </a:r>
              <a:endParaRPr lang="en-GB" sz="2400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4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568" y="228600"/>
            <a:ext cx="6255455" cy="1143000"/>
          </a:xfrm>
          <a:noFill/>
          <a:ln/>
        </p:spPr>
        <p:txBody>
          <a:bodyPr/>
          <a:lstStyle/>
          <a:p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Global Initiative for the</a:t>
            </a:r>
            <a:b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Elimination of Avoidable Blindness</a:t>
            </a:r>
          </a:p>
        </p:txBody>
      </p:sp>
      <p:graphicFrame>
        <p:nvGraphicFramePr>
          <p:cNvPr id="20275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94330"/>
              </p:ext>
            </p:extLst>
          </p:nvPr>
        </p:nvGraphicFramePr>
        <p:xfrm>
          <a:off x="1693334" y="990600"/>
          <a:ext cx="6087533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Graphique" r:id="rId3" imgW="6847920" imgH="4562280" progId="MSGraph.Chart.8">
                  <p:embed followColorScheme="full"/>
                </p:oleObj>
              </mc:Choice>
              <mc:Fallback>
                <p:oleObj name="Graphique" r:id="rId3" imgW="6847920" imgH="4562280" progId="MSGraph.Chart.8">
                  <p:embed followColorScheme="full"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34" y="990600"/>
                        <a:ext cx="6087533" cy="661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3522134" y="3657600"/>
            <a:ext cx="3261078" cy="1487488"/>
            <a:chOff x="2649" y="2283"/>
            <a:chExt cx="2311" cy="937"/>
          </a:xfrm>
        </p:grpSpPr>
        <p:sp>
          <p:nvSpPr>
            <p:cNvPr id="202757" name="Freeform 5"/>
            <p:cNvSpPr>
              <a:spLocks/>
            </p:cNvSpPr>
            <p:nvPr/>
          </p:nvSpPr>
          <p:spPr bwMode="auto">
            <a:xfrm>
              <a:off x="2649" y="2283"/>
              <a:ext cx="2311" cy="937"/>
            </a:xfrm>
            <a:custGeom>
              <a:avLst/>
              <a:gdLst>
                <a:gd name="T0" fmla="*/ 1287 w 2311"/>
                <a:gd name="T1" fmla="*/ 211 h 937"/>
                <a:gd name="T2" fmla="*/ 1136 w 2311"/>
                <a:gd name="T3" fmla="*/ 50 h 937"/>
                <a:gd name="T4" fmla="*/ 962 w 2311"/>
                <a:gd name="T5" fmla="*/ 234 h 937"/>
                <a:gd name="T6" fmla="*/ 575 w 2311"/>
                <a:gd name="T7" fmla="*/ 0 h 937"/>
                <a:gd name="T8" fmla="*/ 616 w 2311"/>
                <a:gd name="T9" fmla="*/ 221 h 937"/>
                <a:gd name="T10" fmla="*/ 175 w 2311"/>
                <a:gd name="T11" fmla="*/ 135 h 937"/>
                <a:gd name="T12" fmla="*/ 423 w 2311"/>
                <a:gd name="T13" fmla="*/ 363 h 937"/>
                <a:gd name="T14" fmla="*/ 0 w 2311"/>
                <a:gd name="T15" fmla="*/ 324 h 937"/>
                <a:gd name="T16" fmla="*/ 316 w 2311"/>
                <a:gd name="T17" fmla="*/ 527 h 937"/>
                <a:gd name="T18" fmla="*/ 75 w 2311"/>
                <a:gd name="T19" fmla="*/ 592 h 937"/>
                <a:gd name="T20" fmla="*/ 435 w 2311"/>
                <a:gd name="T21" fmla="*/ 701 h 937"/>
                <a:gd name="T22" fmla="*/ 407 w 2311"/>
                <a:gd name="T23" fmla="*/ 864 h 937"/>
                <a:gd name="T24" fmla="*/ 718 w 2311"/>
                <a:gd name="T25" fmla="*/ 765 h 937"/>
                <a:gd name="T26" fmla="*/ 821 w 2311"/>
                <a:gd name="T27" fmla="*/ 870 h 937"/>
                <a:gd name="T28" fmla="*/ 970 w 2311"/>
                <a:gd name="T29" fmla="*/ 789 h 937"/>
                <a:gd name="T30" fmla="*/ 1133 w 2311"/>
                <a:gd name="T31" fmla="*/ 903 h 937"/>
                <a:gd name="T32" fmla="*/ 1226 w 2311"/>
                <a:gd name="T33" fmla="*/ 780 h 937"/>
                <a:gd name="T34" fmla="*/ 1495 w 2311"/>
                <a:gd name="T35" fmla="*/ 919 h 937"/>
                <a:gd name="T36" fmla="*/ 1499 w 2311"/>
                <a:gd name="T37" fmla="*/ 767 h 937"/>
                <a:gd name="T38" fmla="*/ 1923 w 2311"/>
                <a:gd name="T39" fmla="*/ 936 h 937"/>
                <a:gd name="T40" fmla="*/ 1703 w 2311"/>
                <a:gd name="T41" fmla="*/ 715 h 937"/>
                <a:gd name="T42" fmla="*/ 1911 w 2311"/>
                <a:gd name="T43" fmla="*/ 715 h 937"/>
                <a:gd name="T44" fmla="*/ 1800 w 2311"/>
                <a:gd name="T45" fmla="*/ 592 h 937"/>
                <a:gd name="T46" fmla="*/ 2310 w 2311"/>
                <a:gd name="T47" fmla="*/ 579 h 937"/>
                <a:gd name="T48" fmla="*/ 1771 w 2311"/>
                <a:gd name="T49" fmla="*/ 441 h 937"/>
                <a:gd name="T50" fmla="*/ 1979 w 2311"/>
                <a:gd name="T51" fmla="*/ 323 h 937"/>
                <a:gd name="T52" fmla="*/ 1588 w 2311"/>
                <a:gd name="T53" fmla="*/ 358 h 937"/>
                <a:gd name="T54" fmla="*/ 1683 w 2311"/>
                <a:gd name="T55" fmla="*/ 90 h 937"/>
                <a:gd name="T56" fmla="*/ 1287 w 2311"/>
                <a:gd name="T57" fmla="*/ 211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1" h="937">
                  <a:moveTo>
                    <a:pt x="1287" y="211"/>
                  </a:moveTo>
                  <a:lnTo>
                    <a:pt x="1136" y="50"/>
                  </a:lnTo>
                  <a:lnTo>
                    <a:pt x="962" y="234"/>
                  </a:lnTo>
                  <a:lnTo>
                    <a:pt x="575" y="0"/>
                  </a:lnTo>
                  <a:lnTo>
                    <a:pt x="616" y="221"/>
                  </a:lnTo>
                  <a:lnTo>
                    <a:pt x="175" y="135"/>
                  </a:lnTo>
                  <a:lnTo>
                    <a:pt x="423" y="363"/>
                  </a:lnTo>
                  <a:lnTo>
                    <a:pt x="0" y="324"/>
                  </a:lnTo>
                  <a:lnTo>
                    <a:pt x="316" y="527"/>
                  </a:lnTo>
                  <a:lnTo>
                    <a:pt x="75" y="592"/>
                  </a:lnTo>
                  <a:lnTo>
                    <a:pt x="435" y="701"/>
                  </a:lnTo>
                  <a:lnTo>
                    <a:pt x="407" y="864"/>
                  </a:lnTo>
                  <a:lnTo>
                    <a:pt x="718" y="765"/>
                  </a:lnTo>
                  <a:lnTo>
                    <a:pt x="821" y="870"/>
                  </a:lnTo>
                  <a:lnTo>
                    <a:pt x="970" y="789"/>
                  </a:lnTo>
                  <a:lnTo>
                    <a:pt x="1133" y="903"/>
                  </a:lnTo>
                  <a:lnTo>
                    <a:pt x="1226" y="780"/>
                  </a:lnTo>
                  <a:lnTo>
                    <a:pt x="1495" y="919"/>
                  </a:lnTo>
                  <a:lnTo>
                    <a:pt x="1499" y="767"/>
                  </a:lnTo>
                  <a:lnTo>
                    <a:pt x="1923" y="936"/>
                  </a:lnTo>
                  <a:lnTo>
                    <a:pt x="1703" y="715"/>
                  </a:lnTo>
                  <a:lnTo>
                    <a:pt x="1911" y="715"/>
                  </a:lnTo>
                  <a:lnTo>
                    <a:pt x="1800" y="592"/>
                  </a:lnTo>
                  <a:lnTo>
                    <a:pt x="2310" y="579"/>
                  </a:lnTo>
                  <a:lnTo>
                    <a:pt x="1771" y="441"/>
                  </a:lnTo>
                  <a:lnTo>
                    <a:pt x="1979" y="323"/>
                  </a:lnTo>
                  <a:lnTo>
                    <a:pt x="1588" y="358"/>
                  </a:lnTo>
                  <a:lnTo>
                    <a:pt x="1683" y="90"/>
                  </a:lnTo>
                  <a:lnTo>
                    <a:pt x="1287" y="211"/>
                  </a:lnTo>
                </a:path>
              </a:pathLst>
            </a:custGeom>
            <a:solidFill>
              <a:srgbClr val="000080"/>
            </a:solidFill>
            <a:ln w="254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758" name="Rectangle 6"/>
            <p:cNvSpPr>
              <a:spLocks noChangeArrowheads="1"/>
            </p:cNvSpPr>
            <p:nvPr/>
          </p:nvSpPr>
          <p:spPr bwMode="auto">
            <a:xfrm>
              <a:off x="3121" y="2600"/>
              <a:ext cx="975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Global</a:t>
              </a:r>
            </a:p>
            <a:p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Initiative</a:t>
              </a:r>
            </a:p>
          </p:txBody>
        </p:sp>
      </p:grp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678745" y="3670680"/>
            <a:ext cx="836919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r>
              <a:rPr lang="en-GB"/>
              <a:t>Million</a:t>
            </a:r>
          </a:p>
          <a:p>
            <a:r>
              <a:rPr lang="en-GB"/>
              <a:t>blind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7518400" y="2362200"/>
            <a:ext cx="116037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GB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Trend</a:t>
            </a:r>
            <a:endParaRPr lang="en-GB" sz="2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93093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-61534" y="2206626"/>
            <a:ext cx="5798382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GB" sz="2800" i="1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GB" sz="2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VISION 2020 - the Right to Sight</a:t>
            </a:r>
            <a:r>
              <a:rPr lang="ja-JP" altLang="en-GB" sz="2800" i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endParaRPr lang="en-GB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sz="160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GB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launched on 18 February 1999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by Dr G. H. Brundtland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WHO Director General</a:t>
            </a:r>
          </a:p>
        </p:txBody>
      </p:sp>
      <p:pic>
        <p:nvPicPr>
          <p:cNvPr id="629763" name="Picture 3" descr="2020_B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450" y="4870450"/>
            <a:ext cx="1524000" cy="1017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9764" name="Group 4"/>
          <p:cNvGrpSpPr>
            <a:grpSpLocks/>
          </p:cNvGrpSpPr>
          <p:nvPr/>
        </p:nvGrpSpPr>
        <p:grpSpPr bwMode="auto">
          <a:xfrm>
            <a:off x="5765801" y="2171700"/>
            <a:ext cx="2840038" cy="3962400"/>
            <a:chOff x="3488" y="1368"/>
            <a:chExt cx="1685" cy="2496"/>
          </a:xfrm>
        </p:grpSpPr>
        <p:pic>
          <p:nvPicPr>
            <p:cNvPr id="62976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368"/>
              <a:ext cx="1661" cy="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9766" name="Rectangle 6"/>
            <p:cNvSpPr>
              <a:spLocks noChangeArrowheads="1"/>
            </p:cNvSpPr>
            <p:nvPr/>
          </p:nvSpPr>
          <p:spPr bwMode="auto">
            <a:xfrm>
              <a:off x="3488" y="1376"/>
              <a:ext cx="1672" cy="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="" xmlns:a14="http://schemas.microsoft.com/office/drawing/2010/main" w="508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93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699029"/>
          </a:xfrm>
        </p:spPr>
        <p:txBody>
          <a:bodyPr>
            <a:normAutofit/>
          </a:bodyPr>
          <a:lstStyle/>
          <a:p>
            <a:r>
              <a:rPr lang="en-GB" sz="3200" dirty="0"/>
              <a:t>1999</a:t>
            </a:r>
          </a:p>
        </p:txBody>
      </p:sp>
      <p:pic>
        <p:nvPicPr>
          <p:cNvPr id="5" name="Image 4" descr="Kosovo 199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1143012"/>
            <a:ext cx="4402666" cy="2398889"/>
          </a:xfrm>
          <a:prstGeom prst="rect">
            <a:avLst/>
          </a:prstGeom>
        </p:spPr>
      </p:pic>
      <p:pic>
        <p:nvPicPr>
          <p:cNvPr id="6" name="Image 5" descr="Timor 199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1889" y="3668900"/>
            <a:ext cx="4868334" cy="26670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2007" y="2074333"/>
            <a:ext cx="93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Kosovo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9112" y="4586111"/>
            <a:ext cx="1290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East Timor</a:t>
            </a:r>
          </a:p>
        </p:txBody>
      </p:sp>
    </p:spTree>
    <p:extLst>
      <p:ext uri="{BB962C8B-B14F-4D97-AF65-F5344CB8AC3E}">
        <p14:creationId xmlns:p14="http://schemas.microsoft.com/office/powerpoint/2010/main" val="4096784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HO_SR">
  <a:themeElements>
    <a:clrScheme name="">
      <a:dk1>
        <a:srgbClr val="474747"/>
      </a:dk1>
      <a:lt1>
        <a:srgbClr val="FFFFFF"/>
      </a:lt1>
      <a:dk2>
        <a:srgbClr val="00279F"/>
      </a:dk2>
      <a:lt2>
        <a:srgbClr val="C0FEF9"/>
      </a:lt2>
      <a:accent1>
        <a:srgbClr val="FC0128"/>
      </a:accent1>
      <a:accent2>
        <a:srgbClr val="FAFD00"/>
      </a:accent2>
      <a:accent3>
        <a:srgbClr val="AAACCD"/>
      </a:accent3>
      <a:accent4>
        <a:srgbClr val="DADADA"/>
      </a:accent4>
      <a:accent5>
        <a:srgbClr val="FDAAAC"/>
      </a:accent5>
      <a:accent6>
        <a:srgbClr val="E3E500"/>
      </a:accent6>
      <a:hlink>
        <a:srgbClr val="7FFF00"/>
      </a:hlink>
      <a:folHlink>
        <a:srgbClr val="EABCD7"/>
      </a:folHlink>
    </a:clrScheme>
    <a:fontScheme name="WHO_SR.pot">
      <a:majorFont>
        <a:latin typeface="Book Antiqu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O_SR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_SR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2020 Future GVA Jul 06 2">
  <a:themeElements>
    <a:clrScheme name="V2020 Future GVA Jul 06 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V2020 Future GVA Jul 06 2">
      <a:majorFont>
        <a:latin typeface="Book Antiqu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V2020 Future GVA Jul 06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020 Future GVA Jul 06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2020 Future GVA Jul 06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020 Future GVA Jul 06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020 Future GVA Jul 06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020 Future GVA Jul 06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2020 Future GVA Jul 06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WHO_SR">
  <a:themeElements>
    <a:clrScheme name="">
      <a:dk1>
        <a:srgbClr val="474747"/>
      </a:dk1>
      <a:lt1>
        <a:srgbClr val="FFFFFF"/>
      </a:lt1>
      <a:dk2>
        <a:srgbClr val="00279F"/>
      </a:dk2>
      <a:lt2>
        <a:srgbClr val="C0FEF9"/>
      </a:lt2>
      <a:accent1>
        <a:srgbClr val="FC0128"/>
      </a:accent1>
      <a:accent2>
        <a:srgbClr val="FAFD00"/>
      </a:accent2>
      <a:accent3>
        <a:srgbClr val="AAACCD"/>
      </a:accent3>
      <a:accent4>
        <a:srgbClr val="DADADA"/>
      </a:accent4>
      <a:accent5>
        <a:srgbClr val="FDAAAC"/>
      </a:accent5>
      <a:accent6>
        <a:srgbClr val="E3E500"/>
      </a:accent6>
      <a:hlink>
        <a:srgbClr val="7FFF00"/>
      </a:hlink>
      <a:folHlink>
        <a:srgbClr val="EABCD7"/>
      </a:folHlink>
    </a:clrScheme>
    <a:fontScheme name="WHO_SR.pot">
      <a:majorFont>
        <a:latin typeface="Book Antiqu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O_SR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_SR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WHO_SR">
  <a:themeElements>
    <a:clrScheme name="">
      <a:dk1>
        <a:srgbClr val="474747"/>
      </a:dk1>
      <a:lt1>
        <a:srgbClr val="FFFFFF"/>
      </a:lt1>
      <a:dk2>
        <a:srgbClr val="00279F"/>
      </a:dk2>
      <a:lt2>
        <a:srgbClr val="C0FEF9"/>
      </a:lt2>
      <a:accent1>
        <a:srgbClr val="FC0128"/>
      </a:accent1>
      <a:accent2>
        <a:srgbClr val="FAFD00"/>
      </a:accent2>
      <a:accent3>
        <a:srgbClr val="AAACCD"/>
      </a:accent3>
      <a:accent4>
        <a:srgbClr val="DADADA"/>
      </a:accent4>
      <a:accent5>
        <a:srgbClr val="FDAAAC"/>
      </a:accent5>
      <a:accent6>
        <a:srgbClr val="E3E500"/>
      </a:accent6>
      <a:hlink>
        <a:srgbClr val="7FFF00"/>
      </a:hlink>
      <a:folHlink>
        <a:srgbClr val="EABCD7"/>
      </a:folHlink>
    </a:clrScheme>
    <a:fontScheme name="WHO_SR.pot">
      <a:majorFont>
        <a:latin typeface="Book Antiqu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WHO_SR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_SR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_SR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279F"/>
    </a:dk2>
    <a:lt2>
      <a:srgbClr val="C0FEF9"/>
    </a:lt2>
    <a:accent1>
      <a:srgbClr val="FC0128"/>
    </a:accent1>
    <a:accent2>
      <a:srgbClr val="FAFD00"/>
    </a:accent2>
    <a:accent3>
      <a:srgbClr val="AAACCD"/>
    </a:accent3>
    <a:accent4>
      <a:srgbClr val="DADADA"/>
    </a:accent4>
    <a:accent5>
      <a:srgbClr val="FDAAAC"/>
    </a:accent5>
    <a:accent6>
      <a:srgbClr val="E3E500"/>
    </a:accent6>
    <a:hlink>
      <a:srgbClr val="7FFF00"/>
    </a:hlink>
    <a:folHlink>
      <a:srgbClr val="EABCD7"/>
    </a:folHlink>
  </a:clrScheme>
  <a:fontScheme name="WHO_SR.pot">
    <a:majorFont>
      <a:latin typeface="Book Antiqua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947</Words>
  <Application>Microsoft Macintosh PowerPoint</Application>
  <PresentationFormat>On-screen Show (4:3)</PresentationFormat>
  <Paragraphs>222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ＭＳ Ｐゴシック</vt:lpstr>
      <vt:lpstr>Arial</vt:lpstr>
      <vt:lpstr>Book Antiqua</vt:lpstr>
      <vt:lpstr>Calibri</vt:lpstr>
      <vt:lpstr>Monotype Sorts</vt:lpstr>
      <vt:lpstr>Times New Roman</vt:lpstr>
      <vt:lpstr>Wingdings</vt:lpstr>
      <vt:lpstr>Thème Office</vt:lpstr>
      <vt:lpstr>1_WHO_SR</vt:lpstr>
      <vt:lpstr>V2020 Future GVA Jul 06 2</vt:lpstr>
      <vt:lpstr>2_WHO_SR</vt:lpstr>
      <vt:lpstr>3_WHO_SR</vt:lpstr>
      <vt:lpstr>Graphique</vt:lpstr>
      <vt:lpstr>The Alan Johns Memorial Lecture</vt:lpstr>
      <vt:lpstr>Alan Johns   CMG OBE 1931 – 1995</vt:lpstr>
      <vt:lpstr>The Alan Johns Memorial Lecture  13 Years After: are we still on track?</vt:lpstr>
      <vt:lpstr>Global blindness 1998 - 2020</vt:lpstr>
      <vt:lpstr>Global Distribution of Blindness by Cause (WHO/PBL, 1995)</vt:lpstr>
      <vt:lpstr>The Global Initiative for the Elimination of Avoidable Blindness</vt:lpstr>
      <vt:lpstr>The Global Initiative for the Elimination of Avoidable Blindness</vt:lpstr>
      <vt:lpstr>PowerPoint Presentation</vt:lpstr>
      <vt:lpstr>1999</vt:lpstr>
      <vt:lpstr>1999</vt:lpstr>
      <vt:lpstr>1999</vt:lpstr>
      <vt:lpstr>1999 - 2012</vt:lpstr>
      <vt:lpstr>1999 - 2012</vt:lpstr>
      <vt:lpstr>NASDAQ Composite index Feb 1999 – Sept 2012</vt:lpstr>
      <vt:lpstr>Eye Care 1999 - 2012</vt:lpstr>
      <vt:lpstr>Global cataract targets</vt:lpstr>
      <vt:lpstr>Global cataract targets</vt:lpstr>
      <vt:lpstr>Global Health 1999 – 2012 </vt:lpstr>
      <vt:lpstr>Obsession with epidemic outbreaks</vt:lpstr>
      <vt:lpstr>Pre-VISION 2020 Main International Players</vt:lpstr>
      <vt:lpstr>Post-VISION 2020 New Major International Players</vt:lpstr>
      <vt:lpstr>Current Major International Players</vt:lpstr>
      <vt:lpstr>Trends in Development Assistance for Health</vt:lpstr>
      <vt:lpstr>PowerPoint Presentation</vt:lpstr>
      <vt:lpstr>PowerPoint Presentation</vt:lpstr>
      <vt:lpstr>PowerPoint Presentation</vt:lpstr>
      <vt:lpstr>NTDs</vt:lpstr>
      <vt:lpstr>Risk Factors</vt:lpstr>
      <vt:lpstr>NCDs and Chronic Diseases</vt:lpstr>
      <vt:lpstr>PowerPoint Presentation</vt:lpstr>
      <vt:lpstr>PowerPoint Presentation</vt:lpstr>
      <vt:lpstr>PowerPoint Presentation</vt:lpstr>
      <vt:lpstr>WHR 2010</vt:lpstr>
      <vt:lpstr>WHR 2010</vt:lpstr>
      <vt:lpstr>Universal Health Coverage “Movement”</vt:lpstr>
      <vt:lpstr>UHC: no longer a distant dream? </vt:lpstr>
      <vt:lpstr>Lessons learnt</vt:lpstr>
      <vt:lpstr>Where is the money coming from? Is International Aid needed?</vt:lpstr>
      <vt:lpstr>Issues related to the package of services</vt:lpstr>
      <vt:lpstr>Issues related to User Fees</vt:lpstr>
      <vt:lpstr>Issues related to User Fees</vt:lpstr>
      <vt:lpstr>Great transitions in health </vt:lpstr>
      <vt:lpstr>Many things have changed</vt:lpstr>
      <vt:lpstr>Global Causes of Blindness</vt:lpstr>
      <vt:lpstr>Global Causes of Visual Impairment</vt:lpstr>
      <vt:lpstr>PowerPoint Presentation</vt:lpstr>
      <vt:lpstr>PowerPoint Presentation</vt:lpstr>
      <vt:lpstr>PowerPoint Presentation</vt:lpstr>
    </vt:vector>
  </TitlesOfParts>
  <Company>International Health and Development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Resnikoff</dc:creator>
  <cp:lastModifiedBy>Chary Kasoju</cp:lastModifiedBy>
  <cp:revision>147</cp:revision>
  <dcterms:created xsi:type="dcterms:W3CDTF">2012-09-07T14:40:32Z</dcterms:created>
  <dcterms:modified xsi:type="dcterms:W3CDTF">2019-11-12T06:52:17Z</dcterms:modified>
</cp:coreProperties>
</file>