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39" r:id="rId3"/>
    <p:sldId id="340" r:id="rId4"/>
    <p:sldId id="371" r:id="rId5"/>
    <p:sldId id="372" r:id="rId6"/>
    <p:sldId id="342" r:id="rId7"/>
    <p:sldId id="325" r:id="rId8"/>
    <p:sldId id="326" r:id="rId9"/>
    <p:sldId id="327" r:id="rId10"/>
    <p:sldId id="328" r:id="rId11"/>
    <p:sldId id="332" r:id="rId12"/>
    <p:sldId id="333" r:id="rId13"/>
    <p:sldId id="334" r:id="rId14"/>
    <p:sldId id="335" r:id="rId15"/>
    <p:sldId id="320" r:id="rId16"/>
    <p:sldId id="321" r:id="rId17"/>
    <p:sldId id="394" r:id="rId18"/>
    <p:sldId id="356" r:id="rId19"/>
    <p:sldId id="389" r:id="rId20"/>
    <p:sldId id="390" r:id="rId21"/>
    <p:sldId id="360" r:id="rId22"/>
    <p:sldId id="395" r:id="rId23"/>
    <p:sldId id="369" r:id="rId24"/>
    <p:sldId id="357" r:id="rId25"/>
    <p:sldId id="347" r:id="rId26"/>
    <p:sldId id="391" r:id="rId27"/>
    <p:sldId id="364" r:id="rId28"/>
    <p:sldId id="359" r:id="rId29"/>
    <p:sldId id="346" r:id="rId30"/>
    <p:sldId id="358" r:id="rId31"/>
    <p:sldId id="387" r:id="rId32"/>
    <p:sldId id="388" r:id="rId33"/>
    <p:sldId id="386" r:id="rId34"/>
    <p:sldId id="361" r:id="rId35"/>
    <p:sldId id="370" r:id="rId36"/>
    <p:sldId id="373" r:id="rId37"/>
    <p:sldId id="374" r:id="rId38"/>
    <p:sldId id="375" r:id="rId39"/>
    <p:sldId id="377" r:id="rId40"/>
    <p:sldId id="378" r:id="rId41"/>
    <p:sldId id="379" r:id="rId42"/>
    <p:sldId id="392" r:id="rId43"/>
    <p:sldId id="384" r:id="rId44"/>
    <p:sldId id="385" r:id="rId45"/>
    <p:sldId id="345" r:id="rId46"/>
    <p:sldId id="393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0099"/>
    <a:srgbClr val="D60093"/>
    <a:srgbClr val="FDFDA1"/>
    <a:srgbClr val="FFFFFF"/>
    <a:srgbClr val="00FF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>
      <p:cViewPr varScale="1">
        <p:scale>
          <a:sx n="124" d="100"/>
          <a:sy n="124" d="100"/>
        </p:scale>
        <p:origin x="8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0E797D-FC29-4ED5-8A9A-4B9E5108E61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AFAF89A-1215-4E78-88D2-0C1075A5230E}">
      <dgm:prSet phldrT="[Text]"/>
      <dgm:spPr>
        <a:solidFill>
          <a:srgbClr val="66FF33">
            <a:alpha val="50000"/>
          </a:srgbClr>
        </a:solidFill>
      </dgm:spPr>
      <dgm:t>
        <a:bodyPr/>
        <a:lstStyle/>
        <a:p>
          <a:r>
            <a:rPr lang="en-US" dirty="0"/>
            <a:t>4 UN Agencies : WHO, the World Bank, FAO &amp; UNDP</a:t>
          </a:r>
          <a:endParaRPr lang="fr-FR" dirty="0"/>
        </a:p>
      </dgm:t>
    </dgm:pt>
    <dgm:pt modelId="{804E139D-6ABA-48B0-8F00-F7195A2EF014}" type="parTrans" cxnId="{726D363A-46D9-4FD4-A7B3-F8FACA43A0D5}">
      <dgm:prSet/>
      <dgm:spPr/>
      <dgm:t>
        <a:bodyPr/>
        <a:lstStyle/>
        <a:p>
          <a:endParaRPr lang="fr-FR"/>
        </a:p>
      </dgm:t>
    </dgm:pt>
    <dgm:pt modelId="{46B4629A-E789-4FA8-B00A-726D658C7886}" type="sibTrans" cxnId="{726D363A-46D9-4FD4-A7B3-F8FACA43A0D5}">
      <dgm:prSet/>
      <dgm:spPr/>
      <dgm:t>
        <a:bodyPr/>
        <a:lstStyle/>
        <a:p>
          <a:endParaRPr lang="fr-FR"/>
        </a:p>
      </dgm:t>
    </dgm:pt>
    <dgm:pt modelId="{17644B0E-BFFA-426D-962F-5ABF69AFB8FA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n-US" dirty="0"/>
            <a:t>11 Endemic countries</a:t>
          </a:r>
          <a:endParaRPr lang="fr-FR" dirty="0"/>
        </a:p>
      </dgm:t>
    </dgm:pt>
    <dgm:pt modelId="{7865E428-B508-4B72-8244-B9290AAC27FB}" type="parTrans" cxnId="{271CA0E6-9708-4BE0-8251-B183313FC54A}">
      <dgm:prSet/>
      <dgm:spPr/>
      <dgm:t>
        <a:bodyPr/>
        <a:lstStyle/>
        <a:p>
          <a:endParaRPr lang="fr-FR"/>
        </a:p>
      </dgm:t>
    </dgm:pt>
    <dgm:pt modelId="{0BE0A71E-0E3E-4E95-92FD-1A17CFEAFE6C}" type="sibTrans" cxnId="{271CA0E6-9708-4BE0-8251-B183313FC54A}">
      <dgm:prSet/>
      <dgm:spPr/>
      <dgm:t>
        <a:bodyPr/>
        <a:lstStyle/>
        <a:p>
          <a:endParaRPr lang="fr-FR"/>
        </a:p>
      </dgm:t>
    </dgm:pt>
    <dgm:pt modelId="{2E340377-D617-4C7B-A04E-A21C7B7C9A46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/>
            <a:t>More than 20 donors</a:t>
          </a:r>
          <a:endParaRPr lang="fr-FR" dirty="0"/>
        </a:p>
      </dgm:t>
    </dgm:pt>
    <dgm:pt modelId="{CE7878C1-28B5-4D0F-8158-6F0D00899F5E}" type="parTrans" cxnId="{72CC3633-0DC0-4DE1-8A18-4FA19D1F7FD7}">
      <dgm:prSet/>
      <dgm:spPr/>
      <dgm:t>
        <a:bodyPr/>
        <a:lstStyle/>
        <a:p>
          <a:endParaRPr lang="fr-FR"/>
        </a:p>
      </dgm:t>
    </dgm:pt>
    <dgm:pt modelId="{DB5D99C4-023E-4D20-8BA4-EB8BB9D82C24}" type="sibTrans" cxnId="{72CC3633-0DC0-4DE1-8A18-4FA19D1F7FD7}">
      <dgm:prSet/>
      <dgm:spPr/>
      <dgm:t>
        <a:bodyPr/>
        <a:lstStyle/>
        <a:p>
          <a:endParaRPr lang="fr-FR"/>
        </a:p>
      </dgm:t>
    </dgm:pt>
    <dgm:pt modelId="{9ADC4A40-9663-4AB5-BA7B-475983A01F85}">
      <dgm:prSet phldrT="[Text]" custT="1"/>
      <dgm:spPr>
        <a:solidFill>
          <a:srgbClr val="D60093">
            <a:alpha val="50000"/>
          </a:srgbClr>
        </a:solidFill>
      </dgm:spPr>
      <dgm:t>
        <a:bodyPr/>
        <a:lstStyle/>
        <a:p>
          <a:r>
            <a:rPr lang="fr-FR" sz="1200" dirty="0"/>
            <a:t>NGDO Group: HKI, OPC, Sightsavers MDP &amp; CNTD </a:t>
          </a:r>
        </a:p>
      </dgm:t>
    </dgm:pt>
    <dgm:pt modelId="{5BD5B371-7A3E-4844-A46A-EA712EBF2ADC}" type="parTrans" cxnId="{B697D405-5367-4AB7-9797-6C82FEEC3D36}">
      <dgm:prSet/>
      <dgm:spPr/>
      <dgm:t>
        <a:bodyPr/>
        <a:lstStyle/>
        <a:p>
          <a:endParaRPr lang="en-GB"/>
        </a:p>
      </dgm:t>
    </dgm:pt>
    <dgm:pt modelId="{AD71B923-0702-4B6B-AD35-80724BAAFE55}" type="sibTrans" cxnId="{B697D405-5367-4AB7-9797-6C82FEEC3D36}">
      <dgm:prSet/>
      <dgm:spPr/>
      <dgm:t>
        <a:bodyPr/>
        <a:lstStyle/>
        <a:p>
          <a:endParaRPr lang="en-GB"/>
        </a:p>
      </dgm:t>
    </dgm:pt>
    <dgm:pt modelId="{87B41918-A9FA-4677-82CF-4902C5E4863F}" type="pres">
      <dgm:prSet presAssocID="{F60E797D-FC29-4ED5-8A9A-4B9E5108E610}" presName="compositeShape" presStyleCnt="0">
        <dgm:presLayoutVars>
          <dgm:chMax val="7"/>
          <dgm:dir/>
          <dgm:resizeHandles val="exact"/>
        </dgm:presLayoutVars>
      </dgm:prSet>
      <dgm:spPr/>
    </dgm:pt>
    <dgm:pt modelId="{A95C4E58-5DEC-4C37-AA22-5D3854ADCDCB}" type="pres">
      <dgm:prSet presAssocID="{0AFAF89A-1215-4E78-88D2-0C1075A5230E}" presName="circ1" presStyleLbl="vennNode1" presStyleIdx="0" presStyleCnt="4"/>
      <dgm:spPr/>
    </dgm:pt>
    <dgm:pt modelId="{CB9BB86D-6C69-44AB-908F-D138DF4A9939}" type="pres">
      <dgm:prSet presAssocID="{0AFAF89A-1215-4E78-88D2-0C1075A5230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2817049-923D-46C0-BFEC-CAD6B8DF8ECE}" type="pres">
      <dgm:prSet presAssocID="{17644B0E-BFFA-426D-962F-5ABF69AFB8FA}" presName="circ2" presStyleLbl="vennNode1" presStyleIdx="1" presStyleCnt="4"/>
      <dgm:spPr/>
    </dgm:pt>
    <dgm:pt modelId="{9E9BAD7C-710C-4FC3-A9D4-B86B48779409}" type="pres">
      <dgm:prSet presAssocID="{17644B0E-BFFA-426D-962F-5ABF69AFB8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7C7CDE2-E9DD-4C31-9E93-8A256AF1386B}" type="pres">
      <dgm:prSet presAssocID="{2E340377-D617-4C7B-A04E-A21C7B7C9A46}" presName="circ3" presStyleLbl="vennNode1" presStyleIdx="2" presStyleCnt="4"/>
      <dgm:spPr/>
    </dgm:pt>
    <dgm:pt modelId="{AD69618E-9F46-428C-8D79-3B4E6DFF1146}" type="pres">
      <dgm:prSet presAssocID="{2E340377-D617-4C7B-A04E-A21C7B7C9A4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C1CF7C6-C042-4935-9CBF-865F9D4127B8}" type="pres">
      <dgm:prSet presAssocID="{9ADC4A40-9663-4AB5-BA7B-475983A01F85}" presName="circ4" presStyleLbl="vennNode1" presStyleIdx="3" presStyleCnt="4"/>
      <dgm:spPr/>
    </dgm:pt>
    <dgm:pt modelId="{3812B0CD-D537-4B1A-9D5B-2FFCA475D79B}" type="pres">
      <dgm:prSet presAssocID="{9ADC4A40-9663-4AB5-BA7B-475983A01F85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697D405-5367-4AB7-9797-6C82FEEC3D36}" srcId="{F60E797D-FC29-4ED5-8A9A-4B9E5108E610}" destId="{9ADC4A40-9663-4AB5-BA7B-475983A01F85}" srcOrd="3" destOrd="0" parTransId="{5BD5B371-7A3E-4844-A46A-EA712EBF2ADC}" sibTransId="{AD71B923-0702-4B6B-AD35-80724BAAFE55}"/>
    <dgm:cxn modelId="{C1F7C510-F4D7-40BB-BC9F-A913822426DD}" type="presOf" srcId="{0AFAF89A-1215-4E78-88D2-0C1075A5230E}" destId="{A95C4E58-5DEC-4C37-AA22-5D3854ADCDCB}" srcOrd="0" destOrd="0" presId="urn:microsoft.com/office/officeart/2005/8/layout/venn1"/>
    <dgm:cxn modelId="{84B61912-6533-49C7-B6E1-51F0A46770D8}" type="presOf" srcId="{9ADC4A40-9663-4AB5-BA7B-475983A01F85}" destId="{BC1CF7C6-C042-4935-9CBF-865F9D4127B8}" srcOrd="0" destOrd="0" presId="urn:microsoft.com/office/officeart/2005/8/layout/venn1"/>
    <dgm:cxn modelId="{6AEF6B18-967C-4179-99A6-0511CD313EF8}" type="presOf" srcId="{2E340377-D617-4C7B-A04E-A21C7B7C9A46}" destId="{57C7CDE2-E9DD-4C31-9E93-8A256AF1386B}" srcOrd="0" destOrd="0" presId="urn:microsoft.com/office/officeart/2005/8/layout/venn1"/>
    <dgm:cxn modelId="{01D6B51D-A968-4A0D-9F4F-D3B4A3ABD11A}" type="presOf" srcId="{F60E797D-FC29-4ED5-8A9A-4B9E5108E610}" destId="{87B41918-A9FA-4677-82CF-4902C5E4863F}" srcOrd="0" destOrd="0" presId="urn:microsoft.com/office/officeart/2005/8/layout/venn1"/>
    <dgm:cxn modelId="{72CC3633-0DC0-4DE1-8A18-4FA19D1F7FD7}" srcId="{F60E797D-FC29-4ED5-8A9A-4B9E5108E610}" destId="{2E340377-D617-4C7B-A04E-A21C7B7C9A46}" srcOrd="2" destOrd="0" parTransId="{CE7878C1-28B5-4D0F-8158-6F0D00899F5E}" sibTransId="{DB5D99C4-023E-4D20-8BA4-EB8BB9D82C24}"/>
    <dgm:cxn modelId="{726D363A-46D9-4FD4-A7B3-F8FACA43A0D5}" srcId="{F60E797D-FC29-4ED5-8A9A-4B9E5108E610}" destId="{0AFAF89A-1215-4E78-88D2-0C1075A5230E}" srcOrd="0" destOrd="0" parTransId="{804E139D-6ABA-48B0-8F00-F7195A2EF014}" sibTransId="{46B4629A-E789-4FA8-B00A-726D658C7886}"/>
    <dgm:cxn modelId="{58FF53A2-60C8-4473-A3AB-9B3F230549C8}" type="presOf" srcId="{9ADC4A40-9663-4AB5-BA7B-475983A01F85}" destId="{3812B0CD-D537-4B1A-9D5B-2FFCA475D79B}" srcOrd="1" destOrd="0" presId="urn:microsoft.com/office/officeart/2005/8/layout/venn1"/>
    <dgm:cxn modelId="{5B8E8DAB-FCE1-4EDF-8A12-C90BF4B68089}" type="presOf" srcId="{17644B0E-BFFA-426D-962F-5ABF69AFB8FA}" destId="{82817049-923D-46C0-BFEC-CAD6B8DF8ECE}" srcOrd="0" destOrd="0" presId="urn:microsoft.com/office/officeart/2005/8/layout/venn1"/>
    <dgm:cxn modelId="{344114B2-EA8C-4AD8-9D34-D8149A7FDD50}" type="presOf" srcId="{17644B0E-BFFA-426D-962F-5ABF69AFB8FA}" destId="{9E9BAD7C-710C-4FC3-A9D4-B86B48779409}" srcOrd="1" destOrd="0" presId="urn:microsoft.com/office/officeart/2005/8/layout/venn1"/>
    <dgm:cxn modelId="{1E995FC1-3903-444D-B18A-682B1A297811}" type="presOf" srcId="{2E340377-D617-4C7B-A04E-A21C7B7C9A46}" destId="{AD69618E-9F46-428C-8D79-3B4E6DFF1146}" srcOrd="1" destOrd="0" presId="urn:microsoft.com/office/officeart/2005/8/layout/venn1"/>
    <dgm:cxn modelId="{ED0749E6-8D2F-47C0-8A44-3D7CF4D4F58A}" type="presOf" srcId="{0AFAF89A-1215-4E78-88D2-0C1075A5230E}" destId="{CB9BB86D-6C69-44AB-908F-D138DF4A9939}" srcOrd="1" destOrd="0" presId="urn:microsoft.com/office/officeart/2005/8/layout/venn1"/>
    <dgm:cxn modelId="{271CA0E6-9708-4BE0-8251-B183313FC54A}" srcId="{F60E797D-FC29-4ED5-8A9A-4B9E5108E610}" destId="{17644B0E-BFFA-426D-962F-5ABF69AFB8FA}" srcOrd="1" destOrd="0" parTransId="{7865E428-B508-4B72-8244-B9290AAC27FB}" sibTransId="{0BE0A71E-0E3E-4E95-92FD-1A17CFEAFE6C}"/>
    <dgm:cxn modelId="{D0FA253E-AC11-42C4-A8D3-88A917FDE065}" type="presParOf" srcId="{87B41918-A9FA-4677-82CF-4902C5E4863F}" destId="{A95C4E58-5DEC-4C37-AA22-5D3854ADCDCB}" srcOrd="0" destOrd="0" presId="urn:microsoft.com/office/officeart/2005/8/layout/venn1"/>
    <dgm:cxn modelId="{F6B9D360-51D4-4592-BAB5-F35C32E0A3FB}" type="presParOf" srcId="{87B41918-A9FA-4677-82CF-4902C5E4863F}" destId="{CB9BB86D-6C69-44AB-908F-D138DF4A9939}" srcOrd="1" destOrd="0" presId="urn:microsoft.com/office/officeart/2005/8/layout/venn1"/>
    <dgm:cxn modelId="{8F329BA4-E527-4668-86EC-CC23860A7470}" type="presParOf" srcId="{87B41918-A9FA-4677-82CF-4902C5E4863F}" destId="{82817049-923D-46C0-BFEC-CAD6B8DF8ECE}" srcOrd="2" destOrd="0" presId="urn:microsoft.com/office/officeart/2005/8/layout/venn1"/>
    <dgm:cxn modelId="{16CB37F7-3416-4DF3-9D7F-F2719B7DB584}" type="presParOf" srcId="{87B41918-A9FA-4677-82CF-4902C5E4863F}" destId="{9E9BAD7C-710C-4FC3-A9D4-B86B48779409}" srcOrd="3" destOrd="0" presId="urn:microsoft.com/office/officeart/2005/8/layout/venn1"/>
    <dgm:cxn modelId="{3D31723E-3B82-49CB-99A2-0FAF7575266D}" type="presParOf" srcId="{87B41918-A9FA-4677-82CF-4902C5E4863F}" destId="{57C7CDE2-E9DD-4C31-9E93-8A256AF1386B}" srcOrd="4" destOrd="0" presId="urn:microsoft.com/office/officeart/2005/8/layout/venn1"/>
    <dgm:cxn modelId="{DC119936-502E-43B1-8036-E0CFA6BB192C}" type="presParOf" srcId="{87B41918-A9FA-4677-82CF-4902C5E4863F}" destId="{AD69618E-9F46-428C-8D79-3B4E6DFF1146}" srcOrd="5" destOrd="0" presId="urn:microsoft.com/office/officeart/2005/8/layout/venn1"/>
    <dgm:cxn modelId="{64CECA0B-0307-43ED-8D04-623511F2EF49}" type="presParOf" srcId="{87B41918-A9FA-4677-82CF-4902C5E4863F}" destId="{BC1CF7C6-C042-4935-9CBF-865F9D4127B8}" srcOrd="6" destOrd="0" presId="urn:microsoft.com/office/officeart/2005/8/layout/venn1"/>
    <dgm:cxn modelId="{643DC6E4-83B7-4FB1-9DEB-C880615BA736}" type="presParOf" srcId="{87B41918-A9FA-4677-82CF-4902C5E4863F}" destId="{3812B0CD-D537-4B1A-9D5B-2FFCA475D79B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F44195-8CA1-4217-B371-62FF0250830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E84A00-E3C9-4231-BB8C-A9BF39052672}">
      <dgm:prSet phldrT="[Text]" custT="1"/>
      <dgm:spPr>
        <a:solidFill>
          <a:srgbClr val="FF0000"/>
        </a:solidFill>
      </dgm:spPr>
      <dgm:t>
        <a:bodyPr/>
        <a:lstStyle/>
        <a:p>
          <a:r>
            <a:rPr lang="fr-FR" sz="1000" dirty="0" err="1"/>
            <a:t>MoH</a:t>
          </a:r>
          <a:r>
            <a:rPr lang="fr-FR" sz="1000" dirty="0"/>
            <a:t> of </a:t>
          </a:r>
          <a:r>
            <a:rPr lang="fr-FR" sz="1000" dirty="0" err="1"/>
            <a:t>endemic</a:t>
          </a:r>
          <a:r>
            <a:rPr lang="fr-FR" sz="1000" dirty="0"/>
            <a:t> countries</a:t>
          </a:r>
          <a:endParaRPr lang="fr-FR" sz="1400" dirty="0"/>
        </a:p>
      </dgm:t>
    </dgm:pt>
    <dgm:pt modelId="{046ADC4F-CA88-43D2-9D95-5071D94AB2F3}" type="parTrans" cxnId="{232A1A05-9A14-4C18-AEB1-42628AA43921}">
      <dgm:prSet/>
      <dgm:spPr/>
      <dgm:t>
        <a:bodyPr/>
        <a:lstStyle/>
        <a:p>
          <a:endParaRPr lang="fr-FR"/>
        </a:p>
      </dgm:t>
    </dgm:pt>
    <dgm:pt modelId="{77D5EFAB-3634-47DC-87CC-77B202D4F009}" type="sibTrans" cxnId="{232A1A05-9A14-4C18-AEB1-42628AA43921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C39E2B73-5026-4DC5-8589-97592FEB1431}">
      <dgm:prSet phldrT="[Text]" custT="1"/>
      <dgm:spPr>
        <a:solidFill>
          <a:srgbClr val="FFC000"/>
        </a:solidFill>
      </dgm:spPr>
      <dgm:t>
        <a:bodyPr/>
        <a:lstStyle/>
        <a:p>
          <a:r>
            <a:rPr lang="fr-FR" sz="1000" dirty="0">
              <a:solidFill>
                <a:schemeClr val="tx1">
                  <a:lumMod val="95000"/>
                  <a:lumOff val="5000"/>
                </a:schemeClr>
              </a:solidFill>
            </a:rPr>
            <a:t>The Carter Center</a:t>
          </a:r>
        </a:p>
      </dgm:t>
    </dgm:pt>
    <dgm:pt modelId="{8BADBF2D-BE12-460C-9DCD-C8017B45E72B}" type="parTrans" cxnId="{AF5A0794-5A9E-41DB-B650-11699E50A7B7}">
      <dgm:prSet/>
      <dgm:spPr/>
      <dgm:t>
        <a:bodyPr/>
        <a:lstStyle/>
        <a:p>
          <a:endParaRPr lang="fr-FR"/>
        </a:p>
      </dgm:t>
    </dgm:pt>
    <dgm:pt modelId="{B5446CCF-6187-495D-B28D-9664B66BF2F4}" type="sibTrans" cxnId="{AF5A0794-5A9E-41DB-B650-11699E50A7B7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C8A49360-CD29-466F-AEFF-24BD6D63E536}">
      <dgm:prSet phldrT="[Text]" custT="1"/>
      <dgm:spPr>
        <a:solidFill>
          <a:srgbClr val="00B0F0"/>
        </a:solidFill>
      </dgm:spPr>
      <dgm:t>
        <a:bodyPr/>
        <a:lstStyle/>
        <a:p>
          <a:r>
            <a:rPr lang="fr-FR" sz="1000" dirty="0"/>
            <a:t>The </a:t>
          </a:r>
          <a:r>
            <a:rPr lang="en-US" sz="1000" dirty="0"/>
            <a:t>Pan American Health Organization (PAHO)</a:t>
          </a:r>
          <a:endParaRPr lang="fr-FR" sz="1000" dirty="0"/>
        </a:p>
      </dgm:t>
    </dgm:pt>
    <dgm:pt modelId="{68AA4D1D-C031-4CAE-9C4C-F03BE9FF8E03}" type="parTrans" cxnId="{6A5F1CF7-FF31-4FF9-B33A-BA1EFABE4B7C}">
      <dgm:prSet/>
      <dgm:spPr/>
      <dgm:t>
        <a:bodyPr/>
        <a:lstStyle/>
        <a:p>
          <a:endParaRPr lang="fr-FR"/>
        </a:p>
      </dgm:t>
    </dgm:pt>
    <dgm:pt modelId="{03C35B2B-7915-406C-8FD7-179981DFEC8A}" type="sibTrans" cxnId="{6A5F1CF7-FF31-4FF9-B33A-BA1EFABE4B7C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FFE6BE1B-853F-4BE6-8F14-4F038220C777}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</a:rPr>
            <a:t>Lions Clubs </a:t>
          </a:r>
          <a:r>
            <a:rPr lang="en-US" sz="1000" dirty="0" err="1">
              <a:solidFill>
                <a:schemeClr val="tx1">
                  <a:lumMod val="95000"/>
                  <a:lumOff val="5000"/>
                </a:schemeClr>
              </a:solidFill>
            </a:rPr>
            <a:t>Internat.</a:t>
          </a:r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</a:rPr>
            <a:t> Foundation(LCIF)</a:t>
          </a:r>
          <a:endParaRPr lang="fr-FR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B30166-1F41-4743-92B0-6AF18B7FEBE1}" type="parTrans" cxnId="{B131E9F1-C632-4067-9273-8ECF7CED3891}">
      <dgm:prSet/>
      <dgm:spPr/>
      <dgm:t>
        <a:bodyPr/>
        <a:lstStyle/>
        <a:p>
          <a:endParaRPr lang="fr-FR"/>
        </a:p>
      </dgm:t>
    </dgm:pt>
    <dgm:pt modelId="{7601C936-6DFC-4376-97FA-E2DABBC35148}" type="sibTrans" cxnId="{B131E9F1-C632-4067-9273-8ECF7CED3891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E5272507-AC39-4A51-B56F-2311D76A47A6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sz="1000" dirty="0">
              <a:solidFill>
                <a:schemeClr val="bg1"/>
              </a:solidFill>
            </a:rPr>
            <a:t>CDC</a:t>
          </a:r>
        </a:p>
      </dgm:t>
    </dgm:pt>
    <dgm:pt modelId="{617A5881-D279-426D-98F9-B99ACD84EF82}" type="parTrans" cxnId="{39DDDAEF-2865-4384-818E-1D85015E4EBB}">
      <dgm:prSet/>
      <dgm:spPr/>
      <dgm:t>
        <a:bodyPr/>
        <a:lstStyle/>
        <a:p>
          <a:endParaRPr lang="en-GB"/>
        </a:p>
      </dgm:t>
    </dgm:pt>
    <dgm:pt modelId="{F2C291E6-BE64-4947-BE89-BCE0DAE60DFE}" type="sibTrans" cxnId="{39DDDAEF-2865-4384-818E-1D85015E4EBB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GB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6369928-14E2-46EF-9F1C-1E8E09CA922F}">
      <dgm:prSet custT="1"/>
      <dgm:spPr>
        <a:solidFill>
          <a:srgbClr val="CC0099"/>
        </a:solidFill>
      </dgm:spPr>
      <dgm:t>
        <a:bodyPr/>
        <a:lstStyle/>
        <a:p>
          <a:r>
            <a:rPr lang="en-US" sz="1000" dirty="0"/>
            <a:t>The Bill &amp; Melinda Gates Foundation</a:t>
          </a:r>
          <a:endParaRPr lang="en-GB" sz="1000" dirty="0"/>
        </a:p>
      </dgm:t>
    </dgm:pt>
    <dgm:pt modelId="{B7AB8A2C-6A06-4E24-8472-B9D7004573DA}" type="parTrans" cxnId="{9426C6E7-B3BC-4347-920D-920B7936D06A}">
      <dgm:prSet/>
      <dgm:spPr/>
      <dgm:t>
        <a:bodyPr/>
        <a:lstStyle/>
        <a:p>
          <a:endParaRPr lang="en-GB"/>
        </a:p>
      </dgm:t>
    </dgm:pt>
    <dgm:pt modelId="{0BCDA42C-EFC8-4D0A-BF1C-2B370165F7DF}" type="sibTrans" cxnId="{9426C6E7-B3BC-4347-920D-920B7936D06A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GB"/>
        </a:p>
      </dgm:t>
    </dgm:pt>
    <dgm:pt modelId="{3BB002C4-0E6A-418E-8A16-399564591C49}">
      <dgm:prSet custT="1"/>
      <dgm:spPr>
        <a:solidFill>
          <a:srgbClr val="7030A0"/>
        </a:solidFill>
      </dgm:spPr>
      <dgm:t>
        <a:bodyPr/>
        <a:lstStyle/>
        <a:p>
          <a:r>
            <a:rPr lang="en-GB" sz="1000" dirty="0"/>
            <a:t>Several universities</a:t>
          </a:r>
        </a:p>
      </dgm:t>
    </dgm:pt>
    <dgm:pt modelId="{CE6C63AC-F0EF-4B4D-9EA5-9AC63C755A96}" type="parTrans" cxnId="{31BFAD7D-8E31-46C5-9BDB-34BEDE66AC75}">
      <dgm:prSet/>
      <dgm:spPr/>
      <dgm:t>
        <a:bodyPr/>
        <a:lstStyle/>
        <a:p>
          <a:endParaRPr lang="en-GB"/>
        </a:p>
      </dgm:t>
    </dgm:pt>
    <dgm:pt modelId="{D29713FA-1960-4B5D-9E8C-5A7A0F2080F8}" type="sibTrans" cxnId="{31BFAD7D-8E31-46C5-9BDB-34BEDE66AC75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GB"/>
        </a:p>
      </dgm:t>
    </dgm:pt>
    <dgm:pt modelId="{42DEF858-4F98-401B-9FF8-9AA46128DE46}">
      <dgm:prSet/>
      <dgm:spPr>
        <a:solidFill>
          <a:srgbClr val="C00000"/>
        </a:solidFill>
      </dgm:spPr>
      <dgm:t>
        <a:bodyPr/>
        <a:lstStyle/>
        <a:p>
          <a:r>
            <a:rPr lang="en-GB" dirty="0"/>
            <a:t>Mectizan Donation Program (MDP)</a:t>
          </a:r>
        </a:p>
      </dgm:t>
    </dgm:pt>
    <dgm:pt modelId="{C1E55386-17F7-48DE-ACBE-E81DEC7E0658}" type="parTrans" cxnId="{A208F4F9-51ED-47FE-ADEB-44189102809F}">
      <dgm:prSet/>
      <dgm:spPr/>
      <dgm:t>
        <a:bodyPr/>
        <a:lstStyle/>
        <a:p>
          <a:endParaRPr lang="en-GB"/>
        </a:p>
      </dgm:t>
    </dgm:pt>
    <dgm:pt modelId="{E0B2D0B2-7379-4109-91E4-ACB3CFA9524C}" type="sibTrans" cxnId="{A208F4F9-51ED-47FE-ADEB-44189102809F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GB"/>
        </a:p>
      </dgm:t>
    </dgm:pt>
    <dgm:pt modelId="{102A1D6E-8F80-47F9-A1B2-7E81CC43190D}" type="pres">
      <dgm:prSet presAssocID="{E8F44195-8CA1-4217-B371-62FF02508302}" presName="cycle" presStyleCnt="0">
        <dgm:presLayoutVars>
          <dgm:dir/>
          <dgm:resizeHandles val="exact"/>
        </dgm:presLayoutVars>
      </dgm:prSet>
      <dgm:spPr/>
    </dgm:pt>
    <dgm:pt modelId="{31AF3CC5-40A7-4C9A-93E5-0B8A31FA9B1F}" type="pres">
      <dgm:prSet presAssocID="{8FE84A00-E3C9-4231-BB8C-A9BF39052672}" presName="node" presStyleLbl="node1" presStyleIdx="0" presStyleCnt="8">
        <dgm:presLayoutVars>
          <dgm:bulletEnabled val="1"/>
        </dgm:presLayoutVars>
      </dgm:prSet>
      <dgm:spPr/>
    </dgm:pt>
    <dgm:pt modelId="{FF68706B-B579-4114-8438-A31F458889FC}" type="pres">
      <dgm:prSet presAssocID="{77D5EFAB-3634-47DC-87CC-77B202D4F009}" presName="sibTrans" presStyleLbl="sibTrans2D1" presStyleIdx="0" presStyleCnt="8"/>
      <dgm:spPr>
        <a:prstGeom prst="leftRightArrow">
          <a:avLst/>
        </a:prstGeom>
      </dgm:spPr>
    </dgm:pt>
    <dgm:pt modelId="{3E58D1E5-DD21-470D-9BA4-5727563097BC}" type="pres">
      <dgm:prSet presAssocID="{77D5EFAB-3634-47DC-87CC-77B202D4F009}" presName="connectorText" presStyleLbl="sibTrans2D1" presStyleIdx="0" presStyleCnt="8"/>
      <dgm:spPr/>
    </dgm:pt>
    <dgm:pt modelId="{BAC42E65-80E7-4EF9-874A-CEBCB52CF59F}" type="pres">
      <dgm:prSet presAssocID="{C39E2B73-5026-4DC5-8589-97592FEB1431}" presName="node" presStyleLbl="node1" presStyleIdx="1" presStyleCnt="8" custRadScaleRad="100786" custRadScaleInc="2034">
        <dgm:presLayoutVars>
          <dgm:bulletEnabled val="1"/>
        </dgm:presLayoutVars>
      </dgm:prSet>
      <dgm:spPr/>
    </dgm:pt>
    <dgm:pt modelId="{C5B80D3B-9827-4E12-835F-8D6F76364AF7}" type="pres">
      <dgm:prSet presAssocID="{B5446CCF-6187-495D-B28D-9664B66BF2F4}" presName="sibTrans" presStyleLbl="sibTrans2D1" presStyleIdx="1" presStyleCnt="8"/>
      <dgm:spPr>
        <a:prstGeom prst="leftRightArrow">
          <a:avLst/>
        </a:prstGeom>
      </dgm:spPr>
    </dgm:pt>
    <dgm:pt modelId="{AAC8C4A2-8F2D-4B75-B4B3-7C09995EABB6}" type="pres">
      <dgm:prSet presAssocID="{B5446CCF-6187-495D-B28D-9664B66BF2F4}" presName="connectorText" presStyleLbl="sibTrans2D1" presStyleIdx="1" presStyleCnt="8"/>
      <dgm:spPr/>
    </dgm:pt>
    <dgm:pt modelId="{A7F58C1F-F5ED-41D1-9D61-2FE1F6CC8D1E}" type="pres">
      <dgm:prSet presAssocID="{C8A49360-CD29-466F-AEFF-24BD6D63E536}" presName="node" presStyleLbl="node1" presStyleIdx="2" presStyleCnt="8">
        <dgm:presLayoutVars>
          <dgm:bulletEnabled val="1"/>
        </dgm:presLayoutVars>
      </dgm:prSet>
      <dgm:spPr/>
    </dgm:pt>
    <dgm:pt modelId="{D8F10876-4745-48AF-B03C-4ACF4862EFA1}" type="pres">
      <dgm:prSet presAssocID="{03C35B2B-7915-406C-8FD7-179981DFEC8A}" presName="sibTrans" presStyleLbl="sibTrans2D1" presStyleIdx="2" presStyleCnt="8"/>
      <dgm:spPr>
        <a:prstGeom prst="leftRightArrow">
          <a:avLst/>
        </a:prstGeom>
      </dgm:spPr>
    </dgm:pt>
    <dgm:pt modelId="{7A063EAB-1A46-41F9-A3B7-0F1A35A17B8D}" type="pres">
      <dgm:prSet presAssocID="{03C35B2B-7915-406C-8FD7-179981DFEC8A}" presName="connectorText" presStyleLbl="sibTrans2D1" presStyleIdx="2" presStyleCnt="8"/>
      <dgm:spPr/>
    </dgm:pt>
    <dgm:pt modelId="{9F6E526E-6E4D-4E2F-9640-29F5F4909A89}" type="pres">
      <dgm:prSet presAssocID="{FFE6BE1B-853F-4BE6-8F14-4F038220C777}" presName="node" presStyleLbl="node1" presStyleIdx="3" presStyleCnt="8">
        <dgm:presLayoutVars>
          <dgm:bulletEnabled val="1"/>
        </dgm:presLayoutVars>
      </dgm:prSet>
      <dgm:spPr/>
    </dgm:pt>
    <dgm:pt modelId="{94777F07-5CCF-41EE-AF32-0B1AF089EB69}" type="pres">
      <dgm:prSet presAssocID="{7601C936-6DFC-4376-97FA-E2DABBC35148}" presName="sibTrans" presStyleLbl="sibTrans2D1" presStyleIdx="3" presStyleCnt="8"/>
      <dgm:spPr>
        <a:prstGeom prst="leftRightArrow">
          <a:avLst/>
        </a:prstGeom>
      </dgm:spPr>
    </dgm:pt>
    <dgm:pt modelId="{CC94A12E-A20E-4538-BFD4-D28BEF26ED86}" type="pres">
      <dgm:prSet presAssocID="{7601C936-6DFC-4376-97FA-E2DABBC35148}" presName="connectorText" presStyleLbl="sibTrans2D1" presStyleIdx="3" presStyleCnt="8"/>
      <dgm:spPr/>
    </dgm:pt>
    <dgm:pt modelId="{149A0810-5777-4F99-B17A-09335E7C5662}" type="pres">
      <dgm:prSet presAssocID="{E5272507-AC39-4A51-B56F-2311D76A47A6}" presName="node" presStyleLbl="node1" presStyleIdx="4" presStyleCnt="8">
        <dgm:presLayoutVars>
          <dgm:bulletEnabled val="1"/>
        </dgm:presLayoutVars>
      </dgm:prSet>
      <dgm:spPr/>
    </dgm:pt>
    <dgm:pt modelId="{7D3FF208-4891-4532-9552-CAA982078242}" type="pres">
      <dgm:prSet presAssocID="{F2C291E6-BE64-4947-BE89-BCE0DAE60DFE}" presName="sibTrans" presStyleLbl="sibTrans2D1" presStyleIdx="4" presStyleCnt="8"/>
      <dgm:spPr>
        <a:prstGeom prst="leftRightArrow">
          <a:avLst/>
        </a:prstGeom>
      </dgm:spPr>
    </dgm:pt>
    <dgm:pt modelId="{FEC135F7-6B60-42D5-8242-E166588C9B74}" type="pres">
      <dgm:prSet presAssocID="{F2C291E6-BE64-4947-BE89-BCE0DAE60DFE}" presName="connectorText" presStyleLbl="sibTrans2D1" presStyleIdx="4" presStyleCnt="8"/>
      <dgm:spPr/>
    </dgm:pt>
    <dgm:pt modelId="{0F546E9B-72E7-4276-8E61-61E88BE1BE1D}" type="pres">
      <dgm:prSet presAssocID="{06369928-14E2-46EF-9F1C-1E8E09CA922F}" presName="node" presStyleLbl="node1" presStyleIdx="5" presStyleCnt="8">
        <dgm:presLayoutVars>
          <dgm:bulletEnabled val="1"/>
        </dgm:presLayoutVars>
      </dgm:prSet>
      <dgm:spPr/>
    </dgm:pt>
    <dgm:pt modelId="{95A8728C-063E-4931-9217-3A3B9701CCFC}" type="pres">
      <dgm:prSet presAssocID="{0BCDA42C-EFC8-4D0A-BF1C-2B370165F7DF}" presName="sibTrans" presStyleLbl="sibTrans2D1" presStyleIdx="5" presStyleCnt="8"/>
      <dgm:spPr>
        <a:prstGeom prst="leftRightArrow">
          <a:avLst/>
        </a:prstGeom>
      </dgm:spPr>
    </dgm:pt>
    <dgm:pt modelId="{AA8B6059-E80F-41C2-BA0E-1EFDFAB9832D}" type="pres">
      <dgm:prSet presAssocID="{0BCDA42C-EFC8-4D0A-BF1C-2B370165F7DF}" presName="connectorText" presStyleLbl="sibTrans2D1" presStyleIdx="5" presStyleCnt="8"/>
      <dgm:spPr/>
    </dgm:pt>
    <dgm:pt modelId="{0613B52D-2FDF-49B5-99E6-651076C56A12}" type="pres">
      <dgm:prSet presAssocID="{3BB002C4-0E6A-418E-8A16-399564591C49}" presName="node" presStyleLbl="node1" presStyleIdx="6" presStyleCnt="8">
        <dgm:presLayoutVars>
          <dgm:bulletEnabled val="1"/>
        </dgm:presLayoutVars>
      </dgm:prSet>
      <dgm:spPr/>
    </dgm:pt>
    <dgm:pt modelId="{2506146B-8E4B-4579-8AE1-927F0F69BD59}" type="pres">
      <dgm:prSet presAssocID="{D29713FA-1960-4B5D-9E8C-5A7A0F2080F8}" presName="sibTrans" presStyleLbl="sibTrans2D1" presStyleIdx="6" presStyleCnt="8"/>
      <dgm:spPr>
        <a:prstGeom prst="leftRightArrow">
          <a:avLst/>
        </a:prstGeom>
      </dgm:spPr>
    </dgm:pt>
    <dgm:pt modelId="{B17D4571-102B-4F33-863A-2FE8491D09C9}" type="pres">
      <dgm:prSet presAssocID="{D29713FA-1960-4B5D-9E8C-5A7A0F2080F8}" presName="connectorText" presStyleLbl="sibTrans2D1" presStyleIdx="6" presStyleCnt="8"/>
      <dgm:spPr/>
    </dgm:pt>
    <dgm:pt modelId="{BA014DF0-E251-496A-9F31-9E9336EB4D76}" type="pres">
      <dgm:prSet presAssocID="{42DEF858-4F98-401B-9FF8-9AA46128DE46}" presName="node" presStyleLbl="node1" presStyleIdx="7" presStyleCnt="8">
        <dgm:presLayoutVars>
          <dgm:bulletEnabled val="1"/>
        </dgm:presLayoutVars>
      </dgm:prSet>
      <dgm:spPr/>
    </dgm:pt>
    <dgm:pt modelId="{F9C66DBD-03C1-48D3-9F18-70FE8CB3F99F}" type="pres">
      <dgm:prSet presAssocID="{E0B2D0B2-7379-4109-91E4-ACB3CFA9524C}" presName="sibTrans" presStyleLbl="sibTrans2D1" presStyleIdx="7" presStyleCnt="8"/>
      <dgm:spPr>
        <a:prstGeom prst="leftRightArrow">
          <a:avLst/>
        </a:prstGeom>
      </dgm:spPr>
    </dgm:pt>
    <dgm:pt modelId="{142BA7DA-2D70-47C8-A7EA-8F3BF503CD94}" type="pres">
      <dgm:prSet presAssocID="{E0B2D0B2-7379-4109-91E4-ACB3CFA9524C}" presName="connectorText" presStyleLbl="sibTrans2D1" presStyleIdx="7" presStyleCnt="8"/>
      <dgm:spPr/>
    </dgm:pt>
  </dgm:ptLst>
  <dgm:cxnLst>
    <dgm:cxn modelId="{232A1A05-9A14-4C18-AEB1-42628AA43921}" srcId="{E8F44195-8CA1-4217-B371-62FF02508302}" destId="{8FE84A00-E3C9-4231-BB8C-A9BF39052672}" srcOrd="0" destOrd="0" parTransId="{046ADC4F-CA88-43D2-9D95-5071D94AB2F3}" sibTransId="{77D5EFAB-3634-47DC-87CC-77B202D4F009}"/>
    <dgm:cxn modelId="{33461E0E-3419-414A-AF41-6DD0B2F400B4}" type="presOf" srcId="{D29713FA-1960-4B5D-9E8C-5A7A0F2080F8}" destId="{2506146B-8E4B-4579-8AE1-927F0F69BD59}" srcOrd="0" destOrd="0" presId="urn:microsoft.com/office/officeart/2005/8/layout/cycle2"/>
    <dgm:cxn modelId="{06744A13-AAC7-4EC7-B7D0-B5ABAE7C52E3}" type="presOf" srcId="{E0B2D0B2-7379-4109-91E4-ACB3CFA9524C}" destId="{142BA7DA-2D70-47C8-A7EA-8F3BF503CD94}" srcOrd="1" destOrd="0" presId="urn:microsoft.com/office/officeart/2005/8/layout/cycle2"/>
    <dgm:cxn modelId="{153A361B-8BAC-42A5-82E4-0AEADF7BC6DF}" type="presOf" srcId="{E0B2D0B2-7379-4109-91E4-ACB3CFA9524C}" destId="{F9C66DBD-03C1-48D3-9F18-70FE8CB3F99F}" srcOrd="0" destOrd="0" presId="urn:microsoft.com/office/officeart/2005/8/layout/cycle2"/>
    <dgm:cxn modelId="{B148AB25-BFEB-49FA-9F08-B7807C1CBBA8}" type="presOf" srcId="{E5272507-AC39-4A51-B56F-2311D76A47A6}" destId="{149A0810-5777-4F99-B17A-09335E7C5662}" srcOrd="0" destOrd="0" presId="urn:microsoft.com/office/officeart/2005/8/layout/cycle2"/>
    <dgm:cxn modelId="{C89E5629-8F2E-4094-8714-443E21BDB932}" type="presOf" srcId="{0BCDA42C-EFC8-4D0A-BF1C-2B370165F7DF}" destId="{95A8728C-063E-4931-9217-3A3B9701CCFC}" srcOrd="0" destOrd="0" presId="urn:microsoft.com/office/officeart/2005/8/layout/cycle2"/>
    <dgm:cxn modelId="{D1751031-CE94-4F31-BB9D-8530FA214534}" type="presOf" srcId="{E8F44195-8CA1-4217-B371-62FF02508302}" destId="{102A1D6E-8F80-47F9-A1B2-7E81CC43190D}" srcOrd="0" destOrd="0" presId="urn:microsoft.com/office/officeart/2005/8/layout/cycle2"/>
    <dgm:cxn modelId="{A9972632-A04D-4A92-864B-551D7EDEAC78}" type="presOf" srcId="{B5446CCF-6187-495D-B28D-9664B66BF2F4}" destId="{AAC8C4A2-8F2D-4B75-B4B3-7C09995EABB6}" srcOrd="1" destOrd="0" presId="urn:microsoft.com/office/officeart/2005/8/layout/cycle2"/>
    <dgm:cxn modelId="{7C26AF38-8219-47EC-BEBB-23CAEDBEC6AB}" type="presOf" srcId="{B5446CCF-6187-495D-B28D-9664B66BF2F4}" destId="{C5B80D3B-9827-4E12-835F-8D6F76364AF7}" srcOrd="0" destOrd="0" presId="urn:microsoft.com/office/officeart/2005/8/layout/cycle2"/>
    <dgm:cxn modelId="{CB3CED42-A9B8-450B-A242-2DE0467017EF}" type="presOf" srcId="{3BB002C4-0E6A-418E-8A16-399564591C49}" destId="{0613B52D-2FDF-49B5-99E6-651076C56A12}" srcOrd="0" destOrd="0" presId="urn:microsoft.com/office/officeart/2005/8/layout/cycle2"/>
    <dgm:cxn modelId="{46942847-4BE5-4E4E-BAA7-7C2AD2EA33CE}" type="presOf" srcId="{8FE84A00-E3C9-4231-BB8C-A9BF39052672}" destId="{31AF3CC5-40A7-4C9A-93E5-0B8A31FA9B1F}" srcOrd="0" destOrd="0" presId="urn:microsoft.com/office/officeart/2005/8/layout/cycle2"/>
    <dgm:cxn modelId="{E9D0D84D-1128-44FF-B8E0-2DFE7EFFCB17}" type="presOf" srcId="{06369928-14E2-46EF-9F1C-1E8E09CA922F}" destId="{0F546E9B-72E7-4276-8E61-61E88BE1BE1D}" srcOrd="0" destOrd="0" presId="urn:microsoft.com/office/officeart/2005/8/layout/cycle2"/>
    <dgm:cxn modelId="{01642852-8D50-4360-BD63-AA566A1243C1}" type="presOf" srcId="{7601C936-6DFC-4376-97FA-E2DABBC35148}" destId="{94777F07-5CCF-41EE-AF32-0B1AF089EB69}" srcOrd="0" destOrd="0" presId="urn:microsoft.com/office/officeart/2005/8/layout/cycle2"/>
    <dgm:cxn modelId="{03BA1255-0B32-439F-8DAE-5EBDC9B031B9}" type="presOf" srcId="{D29713FA-1960-4B5D-9E8C-5A7A0F2080F8}" destId="{B17D4571-102B-4F33-863A-2FE8491D09C9}" srcOrd="1" destOrd="0" presId="urn:microsoft.com/office/officeart/2005/8/layout/cycle2"/>
    <dgm:cxn modelId="{1CC24A5E-D81A-4603-A36F-B7B6F95E96BD}" type="presOf" srcId="{77D5EFAB-3634-47DC-87CC-77B202D4F009}" destId="{3E58D1E5-DD21-470D-9BA4-5727563097BC}" srcOrd="1" destOrd="0" presId="urn:microsoft.com/office/officeart/2005/8/layout/cycle2"/>
    <dgm:cxn modelId="{7D41656D-3172-499C-BAF7-1E2730C4FE68}" type="presOf" srcId="{C39E2B73-5026-4DC5-8589-97592FEB1431}" destId="{BAC42E65-80E7-4EF9-874A-CEBCB52CF59F}" srcOrd="0" destOrd="0" presId="urn:microsoft.com/office/officeart/2005/8/layout/cycle2"/>
    <dgm:cxn modelId="{7099C06E-2721-42FA-94F2-188008DF4465}" type="presOf" srcId="{03C35B2B-7915-406C-8FD7-179981DFEC8A}" destId="{D8F10876-4745-48AF-B03C-4ACF4862EFA1}" srcOrd="0" destOrd="0" presId="urn:microsoft.com/office/officeart/2005/8/layout/cycle2"/>
    <dgm:cxn modelId="{31BFAD7D-8E31-46C5-9BDB-34BEDE66AC75}" srcId="{E8F44195-8CA1-4217-B371-62FF02508302}" destId="{3BB002C4-0E6A-418E-8A16-399564591C49}" srcOrd="6" destOrd="0" parTransId="{CE6C63AC-F0EF-4B4D-9EA5-9AC63C755A96}" sibTransId="{D29713FA-1960-4B5D-9E8C-5A7A0F2080F8}"/>
    <dgm:cxn modelId="{AF5A0794-5A9E-41DB-B650-11699E50A7B7}" srcId="{E8F44195-8CA1-4217-B371-62FF02508302}" destId="{C39E2B73-5026-4DC5-8589-97592FEB1431}" srcOrd="1" destOrd="0" parTransId="{8BADBF2D-BE12-460C-9DCD-C8017B45E72B}" sibTransId="{B5446CCF-6187-495D-B28D-9664B66BF2F4}"/>
    <dgm:cxn modelId="{A73F44A0-E8C5-4C0A-806F-63CD47F30063}" type="presOf" srcId="{03C35B2B-7915-406C-8FD7-179981DFEC8A}" destId="{7A063EAB-1A46-41F9-A3B7-0F1A35A17B8D}" srcOrd="1" destOrd="0" presId="urn:microsoft.com/office/officeart/2005/8/layout/cycle2"/>
    <dgm:cxn modelId="{786193A1-15B8-41B2-ACA4-8BA921C14442}" type="presOf" srcId="{C8A49360-CD29-466F-AEFF-24BD6D63E536}" destId="{A7F58C1F-F5ED-41D1-9D61-2FE1F6CC8D1E}" srcOrd="0" destOrd="0" presId="urn:microsoft.com/office/officeart/2005/8/layout/cycle2"/>
    <dgm:cxn modelId="{DF78FBA6-0B78-4EC2-A2AC-277917448524}" type="presOf" srcId="{FFE6BE1B-853F-4BE6-8F14-4F038220C777}" destId="{9F6E526E-6E4D-4E2F-9640-29F5F4909A89}" srcOrd="0" destOrd="0" presId="urn:microsoft.com/office/officeart/2005/8/layout/cycle2"/>
    <dgm:cxn modelId="{5D44FCB4-8AF4-4F3D-835F-CBC75FFF27D6}" type="presOf" srcId="{7601C936-6DFC-4376-97FA-E2DABBC35148}" destId="{CC94A12E-A20E-4538-BFD4-D28BEF26ED86}" srcOrd="1" destOrd="0" presId="urn:microsoft.com/office/officeart/2005/8/layout/cycle2"/>
    <dgm:cxn modelId="{1DA028C4-DC4C-49D7-94BE-F23C8399DA18}" type="presOf" srcId="{0BCDA42C-EFC8-4D0A-BF1C-2B370165F7DF}" destId="{AA8B6059-E80F-41C2-BA0E-1EFDFAB9832D}" srcOrd="1" destOrd="0" presId="urn:microsoft.com/office/officeart/2005/8/layout/cycle2"/>
    <dgm:cxn modelId="{429579D1-0A1E-494F-8117-C5919680C940}" type="presOf" srcId="{42DEF858-4F98-401B-9FF8-9AA46128DE46}" destId="{BA014DF0-E251-496A-9F31-9E9336EB4D76}" srcOrd="0" destOrd="0" presId="urn:microsoft.com/office/officeart/2005/8/layout/cycle2"/>
    <dgm:cxn modelId="{BA4ECBD2-DE6A-4503-A249-0724FF4293D0}" type="presOf" srcId="{77D5EFAB-3634-47DC-87CC-77B202D4F009}" destId="{FF68706B-B579-4114-8438-A31F458889FC}" srcOrd="0" destOrd="0" presId="urn:microsoft.com/office/officeart/2005/8/layout/cycle2"/>
    <dgm:cxn modelId="{882009D8-FB65-4DDE-91D1-77455E4D815B}" type="presOf" srcId="{F2C291E6-BE64-4947-BE89-BCE0DAE60DFE}" destId="{FEC135F7-6B60-42D5-8242-E166588C9B74}" srcOrd="1" destOrd="0" presId="urn:microsoft.com/office/officeart/2005/8/layout/cycle2"/>
    <dgm:cxn modelId="{9426C6E7-B3BC-4347-920D-920B7936D06A}" srcId="{E8F44195-8CA1-4217-B371-62FF02508302}" destId="{06369928-14E2-46EF-9F1C-1E8E09CA922F}" srcOrd="5" destOrd="0" parTransId="{B7AB8A2C-6A06-4E24-8472-B9D7004573DA}" sibTransId="{0BCDA42C-EFC8-4D0A-BF1C-2B370165F7DF}"/>
    <dgm:cxn modelId="{60873CEB-E279-41F0-BB72-B983E91AA7E4}" type="presOf" srcId="{F2C291E6-BE64-4947-BE89-BCE0DAE60DFE}" destId="{7D3FF208-4891-4532-9552-CAA982078242}" srcOrd="0" destOrd="0" presId="urn:microsoft.com/office/officeart/2005/8/layout/cycle2"/>
    <dgm:cxn modelId="{39DDDAEF-2865-4384-818E-1D85015E4EBB}" srcId="{E8F44195-8CA1-4217-B371-62FF02508302}" destId="{E5272507-AC39-4A51-B56F-2311D76A47A6}" srcOrd="4" destOrd="0" parTransId="{617A5881-D279-426D-98F9-B99ACD84EF82}" sibTransId="{F2C291E6-BE64-4947-BE89-BCE0DAE60DFE}"/>
    <dgm:cxn modelId="{B131E9F1-C632-4067-9273-8ECF7CED3891}" srcId="{E8F44195-8CA1-4217-B371-62FF02508302}" destId="{FFE6BE1B-853F-4BE6-8F14-4F038220C777}" srcOrd="3" destOrd="0" parTransId="{20B30166-1F41-4743-92B0-6AF18B7FEBE1}" sibTransId="{7601C936-6DFC-4376-97FA-E2DABBC35148}"/>
    <dgm:cxn modelId="{6A5F1CF7-FF31-4FF9-B33A-BA1EFABE4B7C}" srcId="{E8F44195-8CA1-4217-B371-62FF02508302}" destId="{C8A49360-CD29-466F-AEFF-24BD6D63E536}" srcOrd="2" destOrd="0" parTransId="{68AA4D1D-C031-4CAE-9C4C-F03BE9FF8E03}" sibTransId="{03C35B2B-7915-406C-8FD7-179981DFEC8A}"/>
    <dgm:cxn modelId="{A208F4F9-51ED-47FE-ADEB-44189102809F}" srcId="{E8F44195-8CA1-4217-B371-62FF02508302}" destId="{42DEF858-4F98-401B-9FF8-9AA46128DE46}" srcOrd="7" destOrd="0" parTransId="{C1E55386-17F7-48DE-ACBE-E81DEC7E0658}" sibTransId="{E0B2D0B2-7379-4109-91E4-ACB3CFA9524C}"/>
    <dgm:cxn modelId="{CCB0F9D9-04DF-4DC6-8CA9-8600752AA35A}" type="presParOf" srcId="{102A1D6E-8F80-47F9-A1B2-7E81CC43190D}" destId="{31AF3CC5-40A7-4C9A-93E5-0B8A31FA9B1F}" srcOrd="0" destOrd="0" presId="urn:microsoft.com/office/officeart/2005/8/layout/cycle2"/>
    <dgm:cxn modelId="{81EA91EF-3144-42BA-A6CF-C5C3595204DD}" type="presParOf" srcId="{102A1D6E-8F80-47F9-A1B2-7E81CC43190D}" destId="{FF68706B-B579-4114-8438-A31F458889FC}" srcOrd="1" destOrd="0" presId="urn:microsoft.com/office/officeart/2005/8/layout/cycle2"/>
    <dgm:cxn modelId="{8FB85EAF-EF07-48EB-BA16-3327F86910F2}" type="presParOf" srcId="{FF68706B-B579-4114-8438-A31F458889FC}" destId="{3E58D1E5-DD21-470D-9BA4-5727563097BC}" srcOrd="0" destOrd="0" presId="urn:microsoft.com/office/officeart/2005/8/layout/cycle2"/>
    <dgm:cxn modelId="{9F682334-A9AD-4A20-B0C4-7B857645EAFB}" type="presParOf" srcId="{102A1D6E-8F80-47F9-A1B2-7E81CC43190D}" destId="{BAC42E65-80E7-4EF9-874A-CEBCB52CF59F}" srcOrd="2" destOrd="0" presId="urn:microsoft.com/office/officeart/2005/8/layout/cycle2"/>
    <dgm:cxn modelId="{CFC7637E-7BD3-4E61-9A6B-3F1D8B29A15C}" type="presParOf" srcId="{102A1D6E-8F80-47F9-A1B2-7E81CC43190D}" destId="{C5B80D3B-9827-4E12-835F-8D6F76364AF7}" srcOrd="3" destOrd="0" presId="urn:microsoft.com/office/officeart/2005/8/layout/cycle2"/>
    <dgm:cxn modelId="{C81DD502-0471-49C1-93AF-C640792630B7}" type="presParOf" srcId="{C5B80D3B-9827-4E12-835F-8D6F76364AF7}" destId="{AAC8C4A2-8F2D-4B75-B4B3-7C09995EABB6}" srcOrd="0" destOrd="0" presId="urn:microsoft.com/office/officeart/2005/8/layout/cycle2"/>
    <dgm:cxn modelId="{CAA08E47-54E9-492E-A606-3FA1609C5D32}" type="presParOf" srcId="{102A1D6E-8F80-47F9-A1B2-7E81CC43190D}" destId="{A7F58C1F-F5ED-41D1-9D61-2FE1F6CC8D1E}" srcOrd="4" destOrd="0" presId="urn:microsoft.com/office/officeart/2005/8/layout/cycle2"/>
    <dgm:cxn modelId="{C5295C06-1416-47B6-875E-D715A0ADBDA7}" type="presParOf" srcId="{102A1D6E-8F80-47F9-A1B2-7E81CC43190D}" destId="{D8F10876-4745-48AF-B03C-4ACF4862EFA1}" srcOrd="5" destOrd="0" presId="urn:microsoft.com/office/officeart/2005/8/layout/cycle2"/>
    <dgm:cxn modelId="{A8234EE0-AEBF-4D96-8306-38546E476B9B}" type="presParOf" srcId="{D8F10876-4745-48AF-B03C-4ACF4862EFA1}" destId="{7A063EAB-1A46-41F9-A3B7-0F1A35A17B8D}" srcOrd="0" destOrd="0" presId="urn:microsoft.com/office/officeart/2005/8/layout/cycle2"/>
    <dgm:cxn modelId="{7C6DDF89-39B7-4361-9F46-4B44D9D515C4}" type="presParOf" srcId="{102A1D6E-8F80-47F9-A1B2-7E81CC43190D}" destId="{9F6E526E-6E4D-4E2F-9640-29F5F4909A89}" srcOrd="6" destOrd="0" presId="urn:microsoft.com/office/officeart/2005/8/layout/cycle2"/>
    <dgm:cxn modelId="{31EB439D-E752-451D-8B7E-A3821A318877}" type="presParOf" srcId="{102A1D6E-8F80-47F9-A1B2-7E81CC43190D}" destId="{94777F07-5CCF-41EE-AF32-0B1AF089EB69}" srcOrd="7" destOrd="0" presId="urn:microsoft.com/office/officeart/2005/8/layout/cycle2"/>
    <dgm:cxn modelId="{E9857106-C36B-4B17-8D9F-2D5830970FD1}" type="presParOf" srcId="{94777F07-5CCF-41EE-AF32-0B1AF089EB69}" destId="{CC94A12E-A20E-4538-BFD4-D28BEF26ED86}" srcOrd="0" destOrd="0" presId="urn:microsoft.com/office/officeart/2005/8/layout/cycle2"/>
    <dgm:cxn modelId="{50CC7C90-9014-4171-AE40-FDBCCAA4D043}" type="presParOf" srcId="{102A1D6E-8F80-47F9-A1B2-7E81CC43190D}" destId="{149A0810-5777-4F99-B17A-09335E7C5662}" srcOrd="8" destOrd="0" presId="urn:microsoft.com/office/officeart/2005/8/layout/cycle2"/>
    <dgm:cxn modelId="{E031DBAE-345B-4D0F-AF9A-6DC30D084EE9}" type="presParOf" srcId="{102A1D6E-8F80-47F9-A1B2-7E81CC43190D}" destId="{7D3FF208-4891-4532-9552-CAA982078242}" srcOrd="9" destOrd="0" presId="urn:microsoft.com/office/officeart/2005/8/layout/cycle2"/>
    <dgm:cxn modelId="{FAEDCACA-F456-4F04-8141-4A513E7BC21B}" type="presParOf" srcId="{7D3FF208-4891-4532-9552-CAA982078242}" destId="{FEC135F7-6B60-42D5-8242-E166588C9B74}" srcOrd="0" destOrd="0" presId="urn:microsoft.com/office/officeart/2005/8/layout/cycle2"/>
    <dgm:cxn modelId="{D4B45007-4486-47AD-95C8-2A99FEFEF0CC}" type="presParOf" srcId="{102A1D6E-8F80-47F9-A1B2-7E81CC43190D}" destId="{0F546E9B-72E7-4276-8E61-61E88BE1BE1D}" srcOrd="10" destOrd="0" presId="urn:microsoft.com/office/officeart/2005/8/layout/cycle2"/>
    <dgm:cxn modelId="{6C735603-FEFE-4187-8B7B-87D66386DE0A}" type="presParOf" srcId="{102A1D6E-8F80-47F9-A1B2-7E81CC43190D}" destId="{95A8728C-063E-4931-9217-3A3B9701CCFC}" srcOrd="11" destOrd="0" presId="urn:microsoft.com/office/officeart/2005/8/layout/cycle2"/>
    <dgm:cxn modelId="{7ACA172B-EEEB-497B-BFC4-19A74C1EC58B}" type="presParOf" srcId="{95A8728C-063E-4931-9217-3A3B9701CCFC}" destId="{AA8B6059-E80F-41C2-BA0E-1EFDFAB9832D}" srcOrd="0" destOrd="0" presId="urn:microsoft.com/office/officeart/2005/8/layout/cycle2"/>
    <dgm:cxn modelId="{4F2AB3FE-FF73-48C5-9BFB-4C01E6A5FB69}" type="presParOf" srcId="{102A1D6E-8F80-47F9-A1B2-7E81CC43190D}" destId="{0613B52D-2FDF-49B5-99E6-651076C56A12}" srcOrd="12" destOrd="0" presId="urn:microsoft.com/office/officeart/2005/8/layout/cycle2"/>
    <dgm:cxn modelId="{C1E7E161-70AE-45B4-B67E-75C1C8566689}" type="presParOf" srcId="{102A1D6E-8F80-47F9-A1B2-7E81CC43190D}" destId="{2506146B-8E4B-4579-8AE1-927F0F69BD59}" srcOrd="13" destOrd="0" presId="urn:microsoft.com/office/officeart/2005/8/layout/cycle2"/>
    <dgm:cxn modelId="{4A6B9663-122B-4407-863C-C18B3406B402}" type="presParOf" srcId="{2506146B-8E4B-4579-8AE1-927F0F69BD59}" destId="{B17D4571-102B-4F33-863A-2FE8491D09C9}" srcOrd="0" destOrd="0" presId="urn:microsoft.com/office/officeart/2005/8/layout/cycle2"/>
    <dgm:cxn modelId="{14561AE1-584B-4501-9E7A-F2735937BCC8}" type="presParOf" srcId="{102A1D6E-8F80-47F9-A1B2-7E81CC43190D}" destId="{BA014DF0-E251-496A-9F31-9E9336EB4D76}" srcOrd="14" destOrd="0" presId="urn:microsoft.com/office/officeart/2005/8/layout/cycle2"/>
    <dgm:cxn modelId="{CDE9D6AB-685E-49FC-8EC4-83BD71738914}" type="presParOf" srcId="{102A1D6E-8F80-47F9-A1B2-7E81CC43190D}" destId="{F9C66DBD-03C1-48D3-9F18-70FE8CB3F99F}" srcOrd="15" destOrd="0" presId="urn:microsoft.com/office/officeart/2005/8/layout/cycle2"/>
    <dgm:cxn modelId="{F77DE3F6-5A63-47A4-ACC0-3D281A74F62B}" type="presParOf" srcId="{F9C66DBD-03C1-48D3-9F18-70FE8CB3F99F}" destId="{142BA7DA-2D70-47C8-A7EA-8F3BF503CD9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44195-8CA1-4217-B371-62FF0250830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FE84A00-E3C9-4231-BB8C-A9BF3905267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100" dirty="0"/>
            <a:t>UN </a:t>
          </a:r>
          <a:r>
            <a:rPr lang="en-US" sz="1400" dirty="0"/>
            <a:t>Agencies: WHO &amp; the World Bank</a:t>
          </a:r>
          <a:endParaRPr lang="fr-FR" sz="1400" dirty="0"/>
        </a:p>
      </dgm:t>
    </dgm:pt>
    <dgm:pt modelId="{046ADC4F-CA88-43D2-9D95-5071D94AB2F3}" type="parTrans" cxnId="{232A1A05-9A14-4C18-AEB1-42628AA43921}">
      <dgm:prSet/>
      <dgm:spPr/>
      <dgm:t>
        <a:bodyPr/>
        <a:lstStyle/>
        <a:p>
          <a:endParaRPr lang="fr-FR"/>
        </a:p>
      </dgm:t>
    </dgm:pt>
    <dgm:pt modelId="{77D5EFAB-3634-47DC-87CC-77B202D4F009}" type="sibTrans" cxnId="{232A1A05-9A14-4C18-AEB1-42628AA43921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C39E2B73-5026-4DC5-8589-97592FEB1431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Donors (more than 20)</a:t>
          </a:r>
          <a:endParaRPr lang="fr-FR" dirty="0"/>
        </a:p>
      </dgm:t>
    </dgm:pt>
    <dgm:pt modelId="{8BADBF2D-BE12-460C-9DCD-C8017B45E72B}" type="parTrans" cxnId="{AF5A0794-5A9E-41DB-B650-11699E50A7B7}">
      <dgm:prSet/>
      <dgm:spPr/>
      <dgm:t>
        <a:bodyPr/>
        <a:lstStyle/>
        <a:p>
          <a:endParaRPr lang="fr-FR"/>
        </a:p>
      </dgm:t>
    </dgm:pt>
    <dgm:pt modelId="{B5446CCF-6187-495D-B28D-9664B66BF2F4}" type="sibTrans" cxnId="{AF5A0794-5A9E-41DB-B650-11699E50A7B7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C8A49360-CD29-466F-AEFF-24BD6D63E536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20 Ministries of Health &amp; Affected  Communities</a:t>
          </a:r>
          <a:endParaRPr lang="fr-FR" dirty="0"/>
        </a:p>
      </dgm:t>
    </dgm:pt>
    <dgm:pt modelId="{68AA4D1D-C031-4CAE-9C4C-F03BE9FF8E03}" type="parTrans" cxnId="{6A5F1CF7-FF31-4FF9-B33A-BA1EFABE4B7C}">
      <dgm:prSet/>
      <dgm:spPr/>
      <dgm:t>
        <a:bodyPr/>
        <a:lstStyle/>
        <a:p>
          <a:endParaRPr lang="fr-FR"/>
        </a:p>
      </dgm:t>
    </dgm:pt>
    <dgm:pt modelId="{03C35B2B-7915-406C-8FD7-179981DFEC8A}" type="sibTrans" cxnId="{6A5F1CF7-FF31-4FF9-B33A-BA1EFABE4B7C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FFE6BE1B-853F-4BE6-8F14-4F038220C777}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</a:rPr>
            <a:t>CBM, HKI, IAPB, IEF, LCIF, </a:t>
          </a:r>
          <a:r>
            <a:rPr lang="en-US" sz="1000" dirty="0" err="1">
              <a:solidFill>
                <a:schemeClr val="tx1">
                  <a:lumMod val="95000"/>
                  <a:lumOff val="5000"/>
                </a:schemeClr>
              </a:solidFill>
            </a:rPr>
            <a:t>LfW</a:t>
          </a:r>
          <a:r>
            <a:rPr lang="en-US" sz="1000" dirty="0">
              <a:solidFill>
                <a:schemeClr val="tx1">
                  <a:lumMod val="95000"/>
                  <a:lumOff val="5000"/>
                </a:schemeClr>
              </a:solidFill>
            </a:rPr>
            <a:t>, MDP, Sightsavers, the Carter Center &amp; Others</a:t>
          </a:r>
          <a:endParaRPr lang="fr-FR" sz="1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B30166-1F41-4743-92B0-6AF18B7FEBE1}" type="parTrans" cxnId="{B131E9F1-C632-4067-9273-8ECF7CED3891}">
      <dgm:prSet/>
      <dgm:spPr/>
      <dgm:t>
        <a:bodyPr/>
        <a:lstStyle/>
        <a:p>
          <a:endParaRPr lang="fr-FR"/>
        </a:p>
      </dgm:t>
    </dgm:pt>
    <dgm:pt modelId="{7601C936-6DFC-4376-97FA-E2DABBC35148}" type="sibTrans" cxnId="{B131E9F1-C632-4067-9273-8ECF7CED3891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82459E1F-8E02-48AE-873F-4D9FCB449A59}">
      <dgm:prSet phldrT="[Text]"/>
      <dgm:spPr>
        <a:solidFill>
          <a:srgbClr val="D60093"/>
        </a:solidFill>
      </dgm:spPr>
      <dgm:t>
        <a:bodyPr/>
        <a:lstStyle/>
        <a:p>
          <a:r>
            <a:rPr lang="en-US" dirty="0"/>
            <a:t>Private sector</a:t>
          </a:r>
          <a:endParaRPr lang="fr-FR" dirty="0"/>
        </a:p>
      </dgm:t>
    </dgm:pt>
    <dgm:pt modelId="{F5F6F65F-2CB3-4172-AAA4-7EC2A25210C7}" type="sibTrans" cxnId="{F2AFD531-1BE5-4798-A3FD-73626E083708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fr-FR" dirty="0"/>
        </a:p>
      </dgm:t>
    </dgm:pt>
    <dgm:pt modelId="{8E53DA7C-D423-45DF-BCFE-0D5504E604C7}" type="parTrans" cxnId="{F2AFD531-1BE5-4798-A3FD-73626E083708}">
      <dgm:prSet/>
      <dgm:spPr/>
      <dgm:t>
        <a:bodyPr/>
        <a:lstStyle/>
        <a:p>
          <a:endParaRPr lang="fr-FR"/>
        </a:p>
      </dgm:t>
    </dgm:pt>
    <dgm:pt modelId="{102A1D6E-8F80-47F9-A1B2-7E81CC43190D}" type="pres">
      <dgm:prSet presAssocID="{E8F44195-8CA1-4217-B371-62FF02508302}" presName="cycle" presStyleCnt="0">
        <dgm:presLayoutVars>
          <dgm:dir/>
          <dgm:resizeHandles val="exact"/>
        </dgm:presLayoutVars>
      </dgm:prSet>
      <dgm:spPr/>
    </dgm:pt>
    <dgm:pt modelId="{31AF3CC5-40A7-4C9A-93E5-0B8A31FA9B1F}" type="pres">
      <dgm:prSet presAssocID="{8FE84A00-E3C9-4231-BB8C-A9BF39052672}" presName="node" presStyleLbl="node1" presStyleIdx="0" presStyleCnt="5">
        <dgm:presLayoutVars>
          <dgm:bulletEnabled val="1"/>
        </dgm:presLayoutVars>
      </dgm:prSet>
      <dgm:spPr/>
    </dgm:pt>
    <dgm:pt modelId="{FF68706B-B579-4114-8438-A31F458889FC}" type="pres">
      <dgm:prSet presAssocID="{77D5EFAB-3634-47DC-87CC-77B202D4F009}" presName="sibTrans" presStyleLbl="sibTrans2D1" presStyleIdx="0" presStyleCnt="5"/>
      <dgm:spPr>
        <a:prstGeom prst="leftRightArrow">
          <a:avLst/>
        </a:prstGeom>
      </dgm:spPr>
    </dgm:pt>
    <dgm:pt modelId="{3E58D1E5-DD21-470D-9BA4-5727563097BC}" type="pres">
      <dgm:prSet presAssocID="{77D5EFAB-3634-47DC-87CC-77B202D4F009}" presName="connectorText" presStyleLbl="sibTrans2D1" presStyleIdx="0" presStyleCnt="5"/>
      <dgm:spPr/>
    </dgm:pt>
    <dgm:pt modelId="{BAC42E65-80E7-4EF9-874A-CEBCB52CF59F}" type="pres">
      <dgm:prSet presAssocID="{C39E2B73-5026-4DC5-8589-97592FEB1431}" presName="node" presStyleLbl="node1" presStyleIdx="1" presStyleCnt="5" custRadScaleRad="100786" custRadScaleInc="2034">
        <dgm:presLayoutVars>
          <dgm:bulletEnabled val="1"/>
        </dgm:presLayoutVars>
      </dgm:prSet>
      <dgm:spPr/>
    </dgm:pt>
    <dgm:pt modelId="{C5B80D3B-9827-4E12-835F-8D6F76364AF7}" type="pres">
      <dgm:prSet presAssocID="{B5446CCF-6187-495D-B28D-9664B66BF2F4}" presName="sibTrans" presStyleLbl="sibTrans2D1" presStyleIdx="1" presStyleCnt="5"/>
      <dgm:spPr>
        <a:prstGeom prst="leftRightArrow">
          <a:avLst/>
        </a:prstGeom>
      </dgm:spPr>
    </dgm:pt>
    <dgm:pt modelId="{AAC8C4A2-8F2D-4B75-B4B3-7C09995EABB6}" type="pres">
      <dgm:prSet presAssocID="{B5446CCF-6187-495D-B28D-9664B66BF2F4}" presName="connectorText" presStyleLbl="sibTrans2D1" presStyleIdx="1" presStyleCnt="5"/>
      <dgm:spPr/>
    </dgm:pt>
    <dgm:pt modelId="{A7F58C1F-F5ED-41D1-9D61-2FE1F6CC8D1E}" type="pres">
      <dgm:prSet presAssocID="{C8A49360-CD29-466F-AEFF-24BD6D63E536}" presName="node" presStyleLbl="node1" presStyleIdx="2" presStyleCnt="5">
        <dgm:presLayoutVars>
          <dgm:bulletEnabled val="1"/>
        </dgm:presLayoutVars>
      </dgm:prSet>
      <dgm:spPr/>
    </dgm:pt>
    <dgm:pt modelId="{D8F10876-4745-48AF-B03C-4ACF4862EFA1}" type="pres">
      <dgm:prSet presAssocID="{03C35B2B-7915-406C-8FD7-179981DFEC8A}" presName="sibTrans" presStyleLbl="sibTrans2D1" presStyleIdx="2" presStyleCnt="5"/>
      <dgm:spPr>
        <a:prstGeom prst="leftRightArrow">
          <a:avLst/>
        </a:prstGeom>
      </dgm:spPr>
    </dgm:pt>
    <dgm:pt modelId="{7A063EAB-1A46-41F9-A3B7-0F1A35A17B8D}" type="pres">
      <dgm:prSet presAssocID="{03C35B2B-7915-406C-8FD7-179981DFEC8A}" presName="connectorText" presStyleLbl="sibTrans2D1" presStyleIdx="2" presStyleCnt="5"/>
      <dgm:spPr/>
    </dgm:pt>
    <dgm:pt modelId="{9F6E526E-6E4D-4E2F-9640-29F5F4909A89}" type="pres">
      <dgm:prSet presAssocID="{FFE6BE1B-853F-4BE6-8F14-4F038220C777}" presName="node" presStyleLbl="node1" presStyleIdx="3" presStyleCnt="5">
        <dgm:presLayoutVars>
          <dgm:bulletEnabled val="1"/>
        </dgm:presLayoutVars>
      </dgm:prSet>
      <dgm:spPr/>
    </dgm:pt>
    <dgm:pt modelId="{94777F07-5CCF-41EE-AF32-0B1AF089EB69}" type="pres">
      <dgm:prSet presAssocID="{7601C936-6DFC-4376-97FA-E2DABBC35148}" presName="sibTrans" presStyleLbl="sibTrans2D1" presStyleIdx="3" presStyleCnt="5"/>
      <dgm:spPr>
        <a:prstGeom prst="leftRightArrow">
          <a:avLst/>
        </a:prstGeom>
      </dgm:spPr>
    </dgm:pt>
    <dgm:pt modelId="{CC94A12E-A20E-4538-BFD4-D28BEF26ED86}" type="pres">
      <dgm:prSet presAssocID="{7601C936-6DFC-4376-97FA-E2DABBC35148}" presName="connectorText" presStyleLbl="sibTrans2D1" presStyleIdx="3" presStyleCnt="5"/>
      <dgm:spPr/>
    </dgm:pt>
    <dgm:pt modelId="{22768CB6-1C9C-4A14-BBD6-4752AA364951}" type="pres">
      <dgm:prSet presAssocID="{82459E1F-8E02-48AE-873F-4D9FCB449A59}" presName="node" presStyleLbl="node1" presStyleIdx="4" presStyleCnt="5">
        <dgm:presLayoutVars>
          <dgm:bulletEnabled val="1"/>
        </dgm:presLayoutVars>
      </dgm:prSet>
      <dgm:spPr/>
    </dgm:pt>
    <dgm:pt modelId="{F0A48734-6116-49EE-A32A-BE868B6B4EC1}" type="pres">
      <dgm:prSet presAssocID="{F5F6F65F-2CB3-4172-AAA4-7EC2A25210C7}" presName="sibTrans" presStyleLbl="sibTrans2D1" presStyleIdx="4" presStyleCnt="5"/>
      <dgm:spPr>
        <a:prstGeom prst="leftRightArrow">
          <a:avLst/>
        </a:prstGeom>
      </dgm:spPr>
    </dgm:pt>
    <dgm:pt modelId="{9699DF01-EB12-4C34-907A-F422592C8AF1}" type="pres">
      <dgm:prSet presAssocID="{F5F6F65F-2CB3-4172-AAA4-7EC2A25210C7}" presName="connectorText" presStyleLbl="sibTrans2D1" presStyleIdx="4" presStyleCnt="5"/>
      <dgm:spPr/>
    </dgm:pt>
  </dgm:ptLst>
  <dgm:cxnLst>
    <dgm:cxn modelId="{440AEC04-5ACF-463D-A663-FC50E6B7FC78}" type="presOf" srcId="{03C35B2B-7915-406C-8FD7-179981DFEC8A}" destId="{7A063EAB-1A46-41F9-A3B7-0F1A35A17B8D}" srcOrd="1" destOrd="0" presId="urn:microsoft.com/office/officeart/2005/8/layout/cycle2"/>
    <dgm:cxn modelId="{232A1A05-9A14-4C18-AEB1-42628AA43921}" srcId="{E8F44195-8CA1-4217-B371-62FF02508302}" destId="{8FE84A00-E3C9-4231-BB8C-A9BF39052672}" srcOrd="0" destOrd="0" parTransId="{046ADC4F-CA88-43D2-9D95-5071D94AB2F3}" sibTransId="{77D5EFAB-3634-47DC-87CC-77B202D4F009}"/>
    <dgm:cxn modelId="{9871BA0D-5D77-4F7D-A457-6C2BC12C4555}" type="presOf" srcId="{B5446CCF-6187-495D-B28D-9664B66BF2F4}" destId="{C5B80D3B-9827-4E12-835F-8D6F76364AF7}" srcOrd="0" destOrd="0" presId="urn:microsoft.com/office/officeart/2005/8/layout/cycle2"/>
    <dgm:cxn modelId="{CC85DC18-D3A2-4CD6-A44B-6FC881E5902E}" type="presOf" srcId="{F5F6F65F-2CB3-4172-AAA4-7EC2A25210C7}" destId="{9699DF01-EB12-4C34-907A-F422592C8AF1}" srcOrd="1" destOrd="0" presId="urn:microsoft.com/office/officeart/2005/8/layout/cycle2"/>
    <dgm:cxn modelId="{64B4B321-4D2B-4775-B034-BBC6E243FF18}" type="presOf" srcId="{7601C936-6DFC-4376-97FA-E2DABBC35148}" destId="{CC94A12E-A20E-4538-BFD4-D28BEF26ED86}" srcOrd="1" destOrd="0" presId="urn:microsoft.com/office/officeart/2005/8/layout/cycle2"/>
    <dgm:cxn modelId="{F2AFD531-1BE5-4798-A3FD-73626E083708}" srcId="{E8F44195-8CA1-4217-B371-62FF02508302}" destId="{82459E1F-8E02-48AE-873F-4D9FCB449A59}" srcOrd="4" destOrd="0" parTransId="{8E53DA7C-D423-45DF-BCFE-0D5504E604C7}" sibTransId="{F5F6F65F-2CB3-4172-AAA4-7EC2A25210C7}"/>
    <dgm:cxn modelId="{5AF2DE36-226C-4519-9209-DB92B54D50F6}" type="presOf" srcId="{FFE6BE1B-853F-4BE6-8F14-4F038220C777}" destId="{9F6E526E-6E4D-4E2F-9640-29F5F4909A89}" srcOrd="0" destOrd="0" presId="urn:microsoft.com/office/officeart/2005/8/layout/cycle2"/>
    <dgm:cxn modelId="{04B0B043-A2A1-4C2F-8715-AA1A7D39859A}" type="presOf" srcId="{77D5EFAB-3634-47DC-87CC-77B202D4F009}" destId="{FF68706B-B579-4114-8438-A31F458889FC}" srcOrd="0" destOrd="0" presId="urn:microsoft.com/office/officeart/2005/8/layout/cycle2"/>
    <dgm:cxn modelId="{56A46959-64D5-4C4D-B22D-19FED76963A8}" type="presOf" srcId="{B5446CCF-6187-495D-B28D-9664B66BF2F4}" destId="{AAC8C4A2-8F2D-4B75-B4B3-7C09995EABB6}" srcOrd="1" destOrd="0" presId="urn:microsoft.com/office/officeart/2005/8/layout/cycle2"/>
    <dgm:cxn modelId="{1DCC9571-93A8-43BE-AC4B-B98BB3FE4D4D}" type="presOf" srcId="{C8A49360-CD29-466F-AEFF-24BD6D63E536}" destId="{A7F58C1F-F5ED-41D1-9D61-2FE1F6CC8D1E}" srcOrd="0" destOrd="0" presId="urn:microsoft.com/office/officeart/2005/8/layout/cycle2"/>
    <dgm:cxn modelId="{B957FD85-F47B-4178-9434-3EBF994380D7}" type="presOf" srcId="{C39E2B73-5026-4DC5-8589-97592FEB1431}" destId="{BAC42E65-80E7-4EF9-874A-CEBCB52CF59F}" srcOrd="0" destOrd="0" presId="urn:microsoft.com/office/officeart/2005/8/layout/cycle2"/>
    <dgm:cxn modelId="{96B6098B-C5AA-49AE-AFCB-C2F06880485B}" type="presOf" srcId="{E8F44195-8CA1-4217-B371-62FF02508302}" destId="{102A1D6E-8F80-47F9-A1B2-7E81CC43190D}" srcOrd="0" destOrd="0" presId="urn:microsoft.com/office/officeart/2005/8/layout/cycle2"/>
    <dgm:cxn modelId="{AF5A0794-5A9E-41DB-B650-11699E50A7B7}" srcId="{E8F44195-8CA1-4217-B371-62FF02508302}" destId="{C39E2B73-5026-4DC5-8589-97592FEB1431}" srcOrd="1" destOrd="0" parTransId="{8BADBF2D-BE12-460C-9DCD-C8017B45E72B}" sibTransId="{B5446CCF-6187-495D-B28D-9664B66BF2F4}"/>
    <dgm:cxn modelId="{E1887798-AD95-4A95-BAA3-35CF02CA9ADE}" type="presOf" srcId="{8FE84A00-E3C9-4231-BB8C-A9BF39052672}" destId="{31AF3CC5-40A7-4C9A-93E5-0B8A31FA9B1F}" srcOrd="0" destOrd="0" presId="urn:microsoft.com/office/officeart/2005/8/layout/cycle2"/>
    <dgm:cxn modelId="{20662DA5-C833-4A1F-985F-64B6D08D77C9}" type="presOf" srcId="{7601C936-6DFC-4376-97FA-E2DABBC35148}" destId="{94777F07-5CCF-41EE-AF32-0B1AF089EB69}" srcOrd="0" destOrd="0" presId="urn:microsoft.com/office/officeart/2005/8/layout/cycle2"/>
    <dgm:cxn modelId="{88CDB7AE-ED48-49A5-8B69-5493E1856A4E}" type="presOf" srcId="{77D5EFAB-3634-47DC-87CC-77B202D4F009}" destId="{3E58D1E5-DD21-470D-9BA4-5727563097BC}" srcOrd="1" destOrd="0" presId="urn:microsoft.com/office/officeart/2005/8/layout/cycle2"/>
    <dgm:cxn modelId="{2873C7BF-BC22-4C22-B2F8-5AB913827C98}" type="presOf" srcId="{03C35B2B-7915-406C-8FD7-179981DFEC8A}" destId="{D8F10876-4745-48AF-B03C-4ACF4862EFA1}" srcOrd="0" destOrd="0" presId="urn:microsoft.com/office/officeart/2005/8/layout/cycle2"/>
    <dgm:cxn modelId="{04C242DE-2134-458A-857C-CB943EC89C0D}" type="presOf" srcId="{82459E1F-8E02-48AE-873F-4D9FCB449A59}" destId="{22768CB6-1C9C-4A14-BBD6-4752AA364951}" srcOrd="0" destOrd="0" presId="urn:microsoft.com/office/officeart/2005/8/layout/cycle2"/>
    <dgm:cxn modelId="{B131E9F1-C632-4067-9273-8ECF7CED3891}" srcId="{E8F44195-8CA1-4217-B371-62FF02508302}" destId="{FFE6BE1B-853F-4BE6-8F14-4F038220C777}" srcOrd="3" destOrd="0" parTransId="{20B30166-1F41-4743-92B0-6AF18B7FEBE1}" sibTransId="{7601C936-6DFC-4376-97FA-E2DABBC35148}"/>
    <dgm:cxn modelId="{5E3FF1F1-96F3-4CEC-95A7-C3C7193A0E15}" type="presOf" srcId="{F5F6F65F-2CB3-4172-AAA4-7EC2A25210C7}" destId="{F0A48734-6116-49EE-A32A-BE868B6B4EC1}" srcOrd="0" destOrd="0" presId="urn:microsoft.com/office/officeart/2005/8/layout/cycle2"/>
    <dgm:cxn modelId="{6A5F1CF7-FF31-4FF9-B33A-BA1EFABE4B7C}" srcId="{E8F44195-8CA1-4217-B371-62FF02508302}" destId="{C8A49360-CD29-466F-AEFF-24BD6D63E536}" srcOrd="2" destOrd="0" parTransId="{68AA4D1D-C031-4CAE-9C4C-F03BE9FF8E03}" sibTransId="{03C35B2B-7915-406C-8FD7-179981DFEC8A}"/>
    <dgm:cxn modelId="{8F92ABFE-258D-4B6C-ABC1-DD47C12B5C97}" type="presParOf" srcId="{102A1D6E-8F80-47F9-A1B2-7E81CC43190D}" destId="{31AF3CC5-40A7-4C9A-93E5-0B8A31FA9B1F}" srcOrd="0" destOrd="0" presId="urn:microsoft.com/office/officeart/2005/8/layout/cycle2"/>
    <dgm:cxn modelId="{94EAFB0D-EB1A-4044-A9C7-3962BDF0B2AD}" type="presParOf" srcId="{102A1D6E-8F80-47F9-A1B2-7E81CC43190D}" destId="{FF68706B-B579-4114-8438-A31F458889FC}" srcOrd="1" destOrd="0" presId="urn:microsoft.com/office/officeart/2005/8/layout/cycle2"/>
    <dgm:cxn modelId="{B732FDAE-DC73-433F-A2A5-98863E7D5A4C}" type="presParOf" srcId="{FF68706B-B579-4114-8438-A31F458889FC}" destId="{3E58D1E5-DD21-470D-9BA4-5727563097BC}" srcOrd="0" destOrd="0" presId="urn:microsoft.com/office/officeart/2005/8/layout/cycle2"/>
    <dgm:cxn modelId="{91A7361C-F31D-4490-9993-D80BD1C4A84E}" type="presParOf" srcId="{102A1D6E-8F80-47F9-A1B2-7E81CC43190D}" destId="{BAC42E65-80E7-4EF9-874A-CEBCB52CF59F}" srcOrd="2" destOrd="0" presId="urn:microsoft.com/office/officeart/2005/8/layout/cycle2"/>
    <dgm:cxn modelId="{60183B69-99C8-47CE-A42D-99CEF0A4CEEB}" type="presParOf" srcId="{102A1D6E-8F80-47F9-A1B2-7E81CC43190D}" destId="{C5B80D3B-9827-4E12-835F-8D6F76364AF7}" srcOrd="3" destOrd="0" presId="urn:microsoft.com/office/officeart/2005/8/layout/cycle2"/>
    <dgm:cxn modelId="{6E5D31B6-3C01-4279-9178-65E41A98813E}" type="presParOf" srcId="{C5B80D3B-9827-4E12-835F-8D6F76364AF7}" destId="{AAC8C4A2-8F2D-4B75-B4B3-7C09995EABB6}" srcOrd="0" destOrd="0" presId="urn:microsoft.com/office/officeart/2005/8/layout/cycle2"/>
    <dgm:cxn modelId="{DB1F3901-019E-49EC-9AFF-E11BB6DBA082}" type="presParOf" srcId="{102A1D6E-8F80-47F9-A1B2-7E81CC43190D}" destId="{A7F58C1F-F5ED-41D1-9D61-2FE1F6CC8D1E}" srcOrd="4" destOrd="0" presId="urn:microsoft.com/office/officeart/2005/8/layout/cycle2"/>
    <dgm:cxn modelId="{34B0C934-26F5-4200-BC26-E626B24B4135}" type="presParOf" srcId="{102A1D6E-8F80-47F9-A1B2-7E81CC43190D}" destId="{D8F10876-4745-48AF-B03C-4ACF4862EFA1}" srcOrd="5" destOrd="0" presId="urn:microsoft.com/office/officeart/2005/8/layout/cycle2"/>
    <dgm:cxn modelId="{AFC62657-E3D6-4316-888B-27E79EB8F1C0}" type="presParOf" srcId="{D8F10876-4745-48AF-B03C-4ACF4862EFA1}" destId="{7A063EAB-1A46-41F9-A3B7-0F1A35A17B8D}" srcOrd="0" destOrd="0" presId="urn:microsoft.com/office/officeart/2005/8/layout/cycle2"/>
    <dgm:cxn modelId="{2255B087-8940-4524-B662-C9652EDE2EAB}" type="presParOf" srcId="{102A1D6E-8F80-47F9-A1B2-7E81CC43190D}" destId="{9F6E526E-6E4D-4E2F-9640-29F5F4909A89}" srcOrd="6" destOrd="0" presId="urn:microsoft.com/office/officeart/2005/8/layout/cycle2"/>
    <dgm:cxn modelId="{2342C1ED-AF1E-4A7A-A893-36B289F9968A}" type="presParOf" srcId="{102A1D6E-8F80-47F9-A1B2-7E81CC43190D}" destId="{94777F07-5CCF-41EE-AF32-0B1AF089EB69}" srcOrd="7" destOrd="0" presId="urn:microsoft.com/office/officeart/2005/8/layout/cycle2"/>
    <dgm:cxn modelId="{D8155B3D-F1A5-43CA-922E-47D3DEE45862}" type="presParOf" srcId="{94777F07-5CCF-41EE-AF32-0B1AF089EB69}" destId="{CC94A12E-A20E-4538-BFD4-D28BEF26ED86}" srcOrd="0" destOrd="0" presId="urn:microsoft.com/office/officeart/2005/8/layout/cycle2"/>
    <dgm:cxn modelId="{56C04F9D-B62E-4A00-B37B-3A27D4B39E26}" type="presParOf" srcId="{102A1D6E-8F80-47F9-A1B2-7E81CC43190D}" destId="{22768CB6-1C9C-4A14-BBD6-4752AA364951}" srcOrd="8" destOrd="0" presId="urn:microsoft.com/office/officeart/2005/8/layout/cycle2"/>
    <dgm:cxn modelId="{D523E922-B7C1-4D1B-95FC-455B2881C0F5}" type="presParOf" srcId="{102A1D6E-8F80-47F9-A1B2-7E81CC43190D}" destId="{F0A48734-6116-49EE-A32A-BE868B6B4EC1}" srcOrd="9" destOrd="0" presId="urn:microsoft.com/office/officeart/2005/8/layout/cycle2"/>
    <dgm:cxn modelId="{CC9EC56A-9E2B-490A-8E41-1A6C15403B4C}" type="presParOf" srcId="{F0A48734-6116-49EE-A32A-BE868B6B4EC1}" destId="{9699DF01-EB12-4C34-907A-F422592C8AF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C4E58-5DEC-4C37-AA22-5D3854ADCDCB}">
      <dsp:nvSpPr>
        <dsp:cNvPr id="0" name=""/>
        <dsp:cNvSpPr/>
      </dsp:nvSpPr>
      <dsp:spPr>
        <a:xfrm>
          <a:off x="2938049" y="45259"/>
          <a:ext cx="2353500" cy="2353500"/>
        </a:xfrm>
        <a:prstGeom prst="ellipse">
          <a:avLst/>
        </a:prstGeom>
        <a:solidFill>
          <a:srgbClr val="66FF3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 UN Agencies : WHO, the World Bank, FAO &amp; UNDP</a:t>
          </a:r>
          <a:endParaRPr lang="fr-FR" sz="1400" kern="1200" dirty="0"/>
        </a:p>
      </dsp:txBody>
      <dsp:txXfrm>
        <a:off x="3209607" y="362077"/>
        <a:ext cx="1810385" cy="746783"/>
      </dsp:txXfrm>
    </dsp:sp>
    <dsp:sp modelId="{82817049-923D-46C0-BFEC-CAD6B8DF8ECE}">
      <dsp:nvSpPr>
        <dsp:cNvPr id="0" name=""/>
        <dsp:cNvSpPr/>
      </dsp:nvSpPr>
      <dsp:spPr>
        <a:xfrm>
          <a:off x="3979021" y="1086231"/>
          <a:ext cx="2353500" cy="2353500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11 Endemic countries</a:t>
          </a:r>
          <a:endParaRPr lang="fr-FR" sz="1400" kern="1200" dirty="0"/>
        </a:p>
      </dsp:txBody>
      <dsp:txXfrm>
        <a:off x="5246290" y="1357788"/>
        <a:ext cx="905192" cy="1810385"/>
      </dsp:txXfrm>
    </dsp:sp>
    <dsp:sp modelId="{57C7CDE2-E9DD-4C31-9E93-8A256AF1386B}">
      <dsp:nvSpPr>
        <dsp:cNvPr id="0" name=""/>
        <dsp:cNvSpPr/>
      </dsp:nvSpPr>
      <dsp:spPr>
        <a:xfrm>
          <a:off x="2938049" y="2127202"/>
          <a:ext cx="2353500" cy="23535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More than 20 donors</a:t>
          </a:r>
          <a:endParaRPr lang="fr-FR" sz="1400" kern="1200" dirty="0"/>
        </a:p>
      </dsp:txBody>
      <dsp:txXfrm>
        <a:off x="3209607" y="3417102"/>
        <a:ext cx="1810385" cy="746783"/>
      </dsp:txXfrm>
    </dsp:sp>
    <dsp:sp modelId="{BC1CF7C6-C042-4935-9CBF-865F9D4127B8}">
      <dsp:nvSpPr>
        <dsp:cNvPr id="0" name=""/>
        <dsp:cNvSpPr/>
      </dsp:nvSpPr>
      <dsp:spPr>
        <a:xfrm>
          <a:off x="1897078" y="1086231"/>
          <a:ext cx="2353500" cy="2353500"/>
        </a:xfrm>
        <a:prstGeom prst="ellipse">
          <a:avLst/>
        </a:prstGeom>
        <a:solidFill>
          <a:srgbClr val="D6009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NGDO Group: HKI, OPC, Sightsavers MDP &amp; CNTD </a:t>
          </a:r>
        </a:p>
      </dsp:txBody>
      <dsp:txXfrm>
        <a:off x="2078116" y="1357788"/>
        <a:ext cx="905192" cy="18103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F3CC5-40A7-4C9A-93E5-0B8A31FA9B1F}">
      <dsp:nvSpPr>
        <dsp:cNvPr id="0" name=""/>
        <dsp:cNvSpPr/>
      </dsp:nvSpPr>
      <dsp:spPr>
        <a:xfrm>
          <a:off x="4031195" y="3473"/>
          <a:ext cx="1081608" cy="1081608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MoH</a:t>
          </a:r>
          <a:r>
            <a:rPr lang="fr-FR" sz="1000" kern="1200" dirty="0"/>
            <a:t> of </a:t>
          </a:r>
          <a:r>
            <a:rPr lang="fr-FR" sz="1000" kern="1200" dirty="0" err="1"/>
            <a:t>endemic</a:t>
          </a:r>
          <a:r>
            <a:rPr lang="fr-FR" sz="1000" kern="1200" dirty="0"/>
            <a:t> countries</a:t>
          </a:r>
          <a:endParaRPr lang="fr-FR" sz="1400" kern="1200" dirty="0"/>
        </a:p>
      </dsp:txBody>
      <dsp:txXfrm>
        <a:off x="4189593" y="161871"/>
        <a:ext cx="764812" cy="764812"/>
      </dsp:txXfrm>
    </dsp:sp>
    <dsp:sp modelId="{FF68706B-B579-4114-8438-A31F458889FC}">
      <dsp:nvSpPr>
        <dsp:cNvPr id="0" name=""/>
        <dsp:cNvSpPr/>
      </dsp:nvSpPr>
      <dsp:spPr>
        <a:xfrm rot="1331605">
          <a:off x="5176391" y="669201"/>
          <a:ext cx="298456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5179708" y="725298"/>
        <a:ext cx="208919" cy="219026"/>
      </dsp:txXfrm>
    </dsp:sp>
    <dsp:sp modelId="{BAC42E65-80E7-4EF9-874A-CEBCB52CF59F}">
      <dsp:nvSpPr>
        <dsp:cNvPr id="0" name=""/>
        <dsp:cNvSpPr/>
      </dsp:nvSpPr>
      <dsp:spPr>
        <a:xfrm>
          <a:off x="5554077" y="624745"/>
          <a:ext cx="1081608" cy="1081608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tx1">
                  <a:lumMod val="95000"/>
                  <a:lumOff val="5000"/>
                </a:schemeClr>
              </a:solidFill>
            </a:rPr>
            <a:t>The Carter Center</a:t>
          </a:r>
        </a:p>
      </dsp:txBody>
      <dsp:txXfrm>
        <a:off x="5712475" y="783143"/>
        <a:ext cx="764812" cy="764812"/>
      </dsp:txXfrm>
    </dsp:sp>
    <dsp:sp modelId="{C5B80D3B-9827-4E12-835F-8D6F76364AF7}">
      <dsp:nvSpPr>
        <dsp:cNvPr id="0" name=""/>
        <dsp:cNvSpPr/>
      </dsp:nvSpPr>
      <dsp:spPr>
        <a:xfrm rot="4096588">
          <a:off x="6249593" y="1724992"/>
          <a:ext cx="281808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6276218" y="1758731"/>
        <a:ext cx="197266" cy="219026"/>
      </dsp:txXfrm>
    </dsp:sp>
    <dsp:sp modelId="{A7F58C1F-F5ED-41D1-9D61-2FE1F6CC8D1E}">
      <dsp:nvSpPr>
        <dsp:cNvPr id="0" name=""/>
        <dsp:cNvSpPr/>
      </dsp:nvSpPr>
      <dsp:spPr>
        <a:xfrm>
          <a:off x="6151213" y="2123491"/>
          <a:ext cx="1081608" cy="1081608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The </a:t>
          </a:r>
          <a:r>
            <a:rPr lang="en-US" sz="1000" kern="1200" dirty="0"/>
            <a:t>Pan American Health Organization (PAHO)</a:t>
          </a:r>
          <a:endParaRPr lang="fr-FR" sz="1000" kern="1200" dirty="0"/>
        </a:p>
      </dsp:txBody>
      <dsp:txXfrm>
        <a:off x="6309611" y="2281889"/>
        <a:ext cx="764812" cy="764812"/>
      </dsp:txXfrm>
    </dsp:sp>
    <dsp:sp modelId="{D8F10876-4745-48AF-B03C-4ACF4862EFA1}">
      <dsp:nvSpPr>
        <dsp:cNvPr id="0" name=""/>
        <dsp:cNvSpPr/>
      </dsp:nvSpPr>
      <dsp:spPr>
        <a:xfrm rot="6750000">
          <a:off x="6241293" y="3223817"/>
          <a:ext cx="286721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 rot="10800000">
        <a:off x="6300759" y="3257091"/>
        <a:ext cx="200705" cy="219026"/>
      </dsp:txXfrm>
    </dsp:sp>
    <dsp:sp modelId="{9F6E526E-6E4D-4E2F-9640-29F5F4909A89}">
      <dsp:nvSpPr>
        <dsp:cNvPr id="0" name=""/>
        <dsp:cNvSpPr/>
      </dsp:nvSpPr>
      <dsp:spPr>
        <a:xfrm>
          <a:off x="5530274" y="3622570"/>
          <a:ext cx="1081608" cy="1081608"/>
        </a:xfrm>
        <a:prstGeom prst="ellipse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95000"/>
                  <a:lumOff val="5000"/>
                </a:schemeClr>
              </a:solidFill>
            </a:rPr>
            <a:t>Lions Clubs </a:t>
          </a:r>
          <a:r>
            <a:rPr lang="en-US" sz="1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Internat.</a:t>
          </a:r>
          <a:r>
            <a:rPr lang="en-US" sz="1000" kern="1200" dirty="0">
              <a:solidFill>
                <a:schemeClr val="tx1">
                  <a:lumMod val="95000"/>
                  <a:lumOff val="5000"/>
                </a:schemeClr>
              </a:solidFill>
            </a:rPr>
            <a:t> Foundation(LCIF)</a:t>
          </a:r>
          <a:endParaRPr lang="fr-FR" sz="1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88672" y="3780968"/>
        <a:ext cx="764812" cy="764812"/>
      </dsp:txXfrm>
    </dsp:sp>
    <dsp:sp modelId="{94777F07-5CCF-41EE-AF32-0B1AF089EB69}">
      <dsp:nvSpPr>
        <dsp:cNvPr id="0" name=""/>
        <dsp:cNvSpPr/>
      </dsp:nvSpPr>
      <dsp:spPr>
        <a:xfrm rot="9450000">
          <a:off x="5185676" y="4288217"/>
          <a:ext cx="286721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 rot="10800000">
        <a:off x="5268418" y="4344767"/>
        <a:ext cx="200705" cy="219026"/>
      </dsp:txXfrm>
    </dsp:sp>
    <dsp:sp modelId="{149A0810-5777-4F99-B17A-09335E7C5662}">
      <dsp:nvSpPr>
        <dsp:cNvPr id="0" name=""/>
        <dsp:cNvSpPr/>
      </dsp:nvSpPr>
      <dsp:spPr>
        <a:xfrm>
          <a:off x="4031195" y="4243509"/>
          <a:ext cx="1081608" cy="108160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bg1"/>
              </a:solidFill>
            </a:rPr>
            <a:t>CDC</a:t>
          </a:r>
        </a:p>
      </dsp:txBody>
      <dsp:txXfrm>
        <a:off x="4189593" y="4401907"/>
        <a:ext cx="764812" cy="764812"/>
      </dsp:txXfrm>
    </dsp:sp>
    <dsp:sp modelId="{7D3FF208-4891-4532-9552-CAA982078242}">
      <dsp:nvSpPr>
        <dsp:cNvPr id="0" name=""/>
        <dsp:cNvSpPr/>
      </dsp:nvSpPr>
      <dsp:spPr>
        <a:xfrm rot="12150000">
          <a:off x="3686596" y="4294428"/>
          <a:ext cx="286721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3769338" y="4383894"/>
        <a:ext cx="200705" cy="219026"/>
      </dsp:txXfrm>
    </dsp:sp>
    <dsp:sp modelId="{0F546E9B-72E7-4276-8E61-61E88BE1BE1D}">
      <dsp:nvSpPr>
        <dsp:cNvPr id="0" name=""/>
        <dsp:cNvSpPr/>
      </dsp:nvSpPr>
      <dsp:spPr>
        <a:xfrm>
          <a:off x="2532116" y="3622570"/>
          <a:ext cx="1081608" cy="1081608"/>
        </a:xfrm>
        <a:prstGeom prst="ellipse">
          <a:avLst/>
        </a:prstGeom>
        <a:solidFill>
          <a:srgbClr val="CC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Bill &amp; Melinda Gates Foundation</a:t>
          </a:r>
          <a:endParaRPr lang="en-GB" sz="1000" kern="1200" dirty="0"/>
        </a:p>
      </dsp:txBody>
      <dsp:txXfrm>
        <a:off x="2690514" y="3780968"/>
        <a:ext cx="764812" cy="764812"/>
      </dsp:txXfrm>
    </dsp:sp>
    <dsp:sp modelId="{95A8728C-063E-4931-9217-3A3B9701CCFC}">
      <dsp:nvSpPr>
        <dsp:cNvPr id="0" name=""/>
        <dsp:cNvSpPr/>
      </dsp:nvSpPr>
      <dsp:spPr>
        <a:xfrm rot="14850000">
          <a:off x="2622196" y="3238811"/>
          <a:ext cx="286721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2681662" y="3351553"/>
        <a:ext cx="200705" cy="219026"/>
      </dsp:txXfrm>
    </dsp:sp>
    <dsp:sp modelId="{0613B52D-2FDF-49B5-99E6-651076C56A12}">
      <dsp:nvSpPr>
        <dsp:cNvPr id="0" name=""/>
        <dsp:cNvSpPr/>
      </dsp:nvSpPr>
      <dsp:spPr>
        <a:xfrm>
          <a:off x="1911177" y="2123491"/>
          <a:ext cx="1081608" cy="1081608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Several universities</a:t>
          </a:r>
        </a:p>
      </dsp:txBody>
      <dsp:txXfrm>
        <a:off x="2069575" y="2281889"/>
        <a:ext cx="764812" cy="764812"/>
      </dsp:txXfrm>
    </dsp:sp>
    <dsp:sp modelId="{2506146B-8E4B-4579-8AE1-927F0F69BD59}">
      <dsp:nvSpPr>
        <dsp:cNvPr id="0" name=""/>
        <dsp:cNvSpPr/>
      </dsp:nvSpPr>
      <dsp:spPr>
        <a:xfrm rot="17550000">
          <a:off x="2615985" y="1739732"/>
          <a:ext cx="286721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2642535" y="1852474"/>
        <a:ext cx="200705" cy="219026"/>
      </dsp:txXfrm>
    </dsp:sp>
    <dsp:sp modelId="{BA014DF0-E251-496A-9F31-9E9336EB4D76}">
      <dsp:nvSpPr>
        <dsp:cNvPr id="0" name=""/>
        <dsp:cNvSpPr/>
      </dsp:nvSpPr>
      <dsp:spPr>
        <a:xfrm>
          <a:off x="2532116" y="624412"/>
          <a:ext cx="1081608" cy="1081608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Mectizan Donation Program (MDP)</a:t>
          </a:r>
        </a:p>
      </dsp:txBody>
      <dsp:txXfrm>
        <a:off x="2690514" y="782810"/>
        <a:ext cx="764812" cy="764812"/>
      </dsp:txXfrm>
    </dsp:sp>
    <dsp:sp modelId="{F9C66DBD-03C1-48D3-9F18-70FE8CB3F99F}">
      <dsp:nvSpPr>
        <dsp:cNvPr id="0" name=""/>
        <dsp:cNvSpPr/>
      </dsp:nvSpPr>
      <dsp:spPr>
        <a:xfrm rot="20250000">
          <a:off x="3671602" y="675331"/>
          <a:ext cx="286721" cy="365042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674876" y="764797"/>
        <a:ext cx="200705" cy="2190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F3CC5-40A7-4C9A-93E5-0B8A31FA9B1F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 </a:t>
          </a:r>
          <a:r>
            <a:rPr lang="en-US" sz="1400" kern="1200" dirty="0"/>
            <a:t>Agencies: WHO &amp; the World Bank</a:t>
          </a:r>
          <a:endParaRPr lang="fr-FR" sz="1400" kern="1200" dirty="0"/>
        </a:p>
      </dsp:txBody>
      <dsp:txXfrm>
        <a:off x="3631760" y="200225"/>
        <a:ext cx="966078" cy="966078"/>
      </dsp:txXfrm>
    </dsp:sp>
    <dsp:sp modelId="{FF68706B-B579-4114-8438-A31F458889FC}">
      <dsp:nvSpPr>
        <dsp:cNvPr id="0" name=""/>
        <dsp:cNvSpPr/>
      </dsp:nvSpPr>
      <dsp:spPr>
        <a:xfrm rot="2163692">
          <a:off x="4757632" y="1058411"/>
          <a:ext cx="377925" cy="461106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4768494" y="1117262"/>
        <a:ext cx="264548" cy="276664"/>
      </dsp:txXfrm>
    </dsp:sp>
    <dsp:sp modelId="{BAC42E65-80E7-4EF9-874A-CEBCB52CF59F}">
      <dsp:nvSpPr>
        <dsp:cNvPr id="0" name=""/>
        <dsp:cNvSpPr/>
      </dsp:nvSpPr>
      <dsp:spPr>
        <a:xfrm>
          <a:off x="5112562" y="1224136"/>
          <a:ext cx="1366242" cy="136624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Donors (more than 20)</a:t>
          </a:r>
          <a:endParaRPr lang="fr-FR" sz="1100" kern="1200" dirty="0"/>
        </a:p>
      </dsp:txBody>
      <dsp:txXfrm>
        <a:off x="5312644" y="1424218"/>
        <a:ext cx="966078" cy="966078"/>
      </dsp:txXfrm>
    </dsp:sp>
    <dsp:sp modelId="{C5B80D3B-9827-4E12-835F-8D6F76364AF7}">
      <dsp:nvSpPr>
        <dsp:cNvPr id="0" name=""/>
        <dsp:cNvSpPr/>
      </dsp:nvSpPr>
      <dsp:spPr>
        <a:xfrm rot="6520741">
          <a:off x="5292419" y="2634807"/>
          <a:ext cx="358710" cy="461106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 rot="10800000">
        <a:off x="5363458" y="2676056"/>
        <a:ext cx="251097" cy="276664"/>
      </dsp:txXfrm>
    </dsp:sp>
    <dsp:sp modelId="{A7F58C1F-F5ED-41D1-9D61-2FE1F6CC8D1E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20 Ministries of Health &amp; Affected  Communities</a:t>
          </a:r>
          <a:endParaRPr lang="fr-FR" sz="1100" kern="1200" dirty="0"/>
        </a:p>
      </dsp:txBody>
      <dsp:txXfrm>
        <a:off x="4658323" y="3359659"/>
        <a:ext cx="966078" cy="966078"/>
      </dsp:txXfrm>
    </dsp:sp>
    <dsp:sp modelId="{D8F10876-4745-48AF-B03C-4ACF4862EFA1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 rot="10800000">
        <a:off x="4052293" y="3704366"/>
        <a:ext cx="254833" cy="276664"/>
      </dsp:txXfrm>
    </dsp:sp>
    <dsp:sp modelId="{9F6E526E-6E4D-4E2F-9640-29F5F4909A89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rgbClr val="66FF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95000"/>
                  <a:lumOff val="5000"/>
                </a:schemeClr>
              </a:solidFill>
            </a:rPr>
            <a:t>CBM, HKI, IAPB, IEF, LCIF, </a:t>
          </a:r>
          <a:r>
            <a:rPr lang="en-US" sz="10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LfW</a:t>
          </a:r>
          <a:r>
            <a:rPr lang="en-US" sz="1000" kern="1200" dirty="0">
              <a:solidFill>
                <a:schemeClr val="tx1">
                  <a:lumMod val="95000"/>
                  <a:lumOff val="5000"/>
                </a:schemeClr>
              </a:solidFill>
            </a:rPr>
            <a:t>, MDP, Sightsavers, the Carter Center &amp; Others</a:t>
          </a:r>
          <a:endParaRPr lang="fr-FR" sz="1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605198" y="3359659"/>
        <a:ext cx="966078" cy="966078"/>
      </dsp:txXfrm>
    </dsp:sp>
    <dsp:sp modelId="{94777F07-5CCF-41EE-AF32-0B1AF089EB69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 rot="10800000">
        <a:off x="2663653" y="2789780"/>
        <a:ext cx="254833" cy="276664"/>
      </dsp:txXfrm>
    </dsp:sp>
    <dsp:sp modelId="{22768CB6-1C9C-4A14-BBD6-4752AA364951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rgbClr val="D6009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Private sector</a:t>
          </a:r>
          <a:endParaRPr lang="fr-FR" sz="1100" kern="1200" dirty="0"/>
        </a:p>
      </dsp:txBody>
      <dsp:txXfrm>
        <a:off x="1970747" y="1407021"/>
        <a:ext cx="966078" cy="966078"/>
      </dsp:txXfrm>
    </dsp:sp>
    <dsp:sp modelId="{F0A48734-6116-49EE-A32A-BE868B6B4EC1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leftRightArrow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 dirty="0"/>
        </a:p>
      </dsp:txBody>
      <dsp:txXfrm>
        <a:off x="3104363" y="1186483"/>
        <a:ext cx="254833" cy="276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352C3C-D788-4DAB-B2F4-AEC3CF6F5F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Click to edit Master text styles</a:t>
            </a:r>
          </a:p>
          <a:p>
            <a:pPr lvl="1"/>
            <a:r>
              <a:rPr lang="fr-FR" noProof="0"/>
              <a:t>Second level</a:t>
            </a:r>
          </a:p>
          <a:p>
            <a:pPr lvl="2"/>
            <a:r>
              <a:rPr lang="fr-FR" noProof="0"/>
              <a:t>Third level</a:t>
            </a:r>
          </a:p>
          <a:p>
            <a:pPr lvl="3"/>
            <a:r>
              <a:rPr lang="fr-FR" noProof="0"/>
              <a:t>Fourth level</a:t>
            </a:r>
          </a:p>
          <a:p>
            <a:pPr lvl="4"/>
            <a:r>
              <a:rPr lang="fr-FR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FE9453-F5E1-4364-AB3F-86969C0286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042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C30E97-7214-492B-A0FE-FEB03242C7B2}" type="slidenum">
              <a:rPr lang="fr-FR" smtClean="0"/>
              <a:pPr eaLnBrk="1" hangingPunct="1"/>
              <a:t>1</a:t>
            </a:fld>
            <a:endParaRPr lang="fr-F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2E7C24B-23C4-4E5E-AA02-CEE11F7ED859}" type="slidenum">
              <a:rPr lang="fr-FR" smtClean="0"/>
              <a:pPr eaLnBrk="1" hangingPunct="1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411CF6C-6A9C-4538-A1F6-D757A3CFD26A}" type="slidenum">
              <a:rPr lang="fr-FR" smtClean="0"/>
              <a:pPr eaLnBrk="1" hangingPunct="1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E9453-F5E1-4364-AB3F-86969C02862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49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479373B-9372-4C82-9EFE-272B09553C1A}" type="slidenum">
              <a:rPr lang="fr-FR" smtClean="0"/>
              <a:pPr eaLnBrk="1" hangingPunct="1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E9453-F5E1-4364-AB3F-86969C02862D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11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FE9453-F5E1-4364-AB3F-86969C02862D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791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3EDC70D0-C3CE-4774-8823-866063403EB1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/>
              <a:t>19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623F2B18-A7DE-4DAA-B1BC-591989F0B464}" type="slidenum">
              <a:rPr lang="en-US" sz="1200">
                <a:latin typeface="Verdana" pitchFamily="34" charset="0"/>
                <a:ea typeface="ＭＳ Ｐゴシック" pitchFamily="34" charset="-128"/>
              </a:rPr>
              <a:pPr algn="r"/>
              <a:t>20</a:t>
            </a:fld>
            <a:endParaRPr lang="en-US" sz="120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6446922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E0434-E4B4-42C9-AD6F-5A6078B635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80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94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94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062F-C254-439D-B70C-46BA001F64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51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5102"/>
            <a:ext cx="7772400" cy="1031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615" y="1401763"/>
            <a:ext cx="38692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7348" y="1401763"/>
            <a:ext cx="387067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475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6A921-708D-44E7-B123-07B6985777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1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7BD40-41F4-49FC-B2F7-CE55FD7C2F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69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9F62-2437-4957-A76F-F686FC88B5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05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7F97D-7227-40B7-B66C-7317D986B65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97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2A2B2-26DA-4901-B908-B7AB56E5B1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42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6214F-0D03-4FA8-914F-49ED8CED07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887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4EB3-E068-4363-BA6B-0D0986DAA1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76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DB65-BFC6-4BC5-881B-F36C61011C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27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style…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237288"/>
            <a:ext cx="705643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Bookman Old Style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381750"/>
            <a:ext cx="3952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man Old Style" pitchFamily="18" charset="0"/>
                <a:cs typeface="Arial" charset="0"/>
              </a:defRPr>
            </a:lvl1pPr>
          </a:lstStyle>
          <a:p>
            <a:pPr>
              <a:defRPr/>
            </a:pPr>
            <a:fld id="{3A54F27E-4EF3-4998-AE69-38C992E71C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0" y="6237288"/>
            <a:ext cx="7596188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man Old Style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man Old Style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man Old Style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man Old Style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Verdana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Verdana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Verdan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Verdan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1A78A9-FDE8-4E9B-93CA-D24E2A26609F}" type="slidenum">
              <a:rPr lang="fr-FR" smtClean="0">
                <a:latin typeface="Bookman Old Style" pitchFamily="18" charset="0"/>
              </a:rPr>
              <a:pPr eaLnBrk="1" hangingPunct="1"/>
              <a:t>1</a:t>
            </a:fld>
            <a:endParaRPr lang="fr-FR">
              <a:latin typeface="Bookman Old Style" pitchFamily="18" charset="0"/>
            </a:endParaRPr>
          </a:p>
        </p:txBody>
      </p:sp>
      <p:sp>
        <p:nvSpPr>
          <p:cNvPr id="4100" name="Rectangle 10"/>
          <p:cNvSpPr>
            <a:spLocks noGrp="1" noChangeArrowheads="1"/>
          </p:cNvSpPr>
          <p:nvPr>
            <p:ph type="ctrTitle" idx="4294967295"/>
          </p:nvPr>
        </p:nvSpPr>
        <p:spPr>
          <a:xfrm>
            <a:off x="-252536" y="188640"/>
            <a:ext cx="9540552" cy="2807990"/>
          </a:xfrm>
        </p:spPr>
        <p:txBody>
          <a:bodyPr/>
          <a:lstStyle/>
          <a:p>
            <a:pPr algn="ctr" eaLnBrk="1" hangingPunct="1"/>
            <a:r>
              <a:rPr lang="en-GB" sz="2600" dirty="0"/>
              <a:t> </a:t>
            </a:r>
            <a:br>
              <a:rPr lang="en-GB" sz="2600" dirty="0"/>
            </a:br>
            <a:r>
              <a:rPr lang="en-GB" sz="2600" dirty="0"/>
              <a:t>ONCHOCERCIASIS CONTROL &amp; ELIMINATION: </a:t>
            </a:r>
            <a:br>
              <a:rPr lang="en-GB" sz="2600" dirty="0"/>
            </a:br>
            <a:br>
              <a:rPr lang="en-GB" sz="2600" dirty="0"/>
            </a:br>
            <a:r>
              <a:rPr lang="en-US" sz="2600" dirty="0"/>
              <a:t>LESSONS LEARNT AND </a:t>
            </a:r>
            <a:br>
              <a:rPr lang="en-US" sz="2600" dirty="0"/>
            </a:br>
            <a:br>
              <a:rPr lang="en-US" sz="2600" dirty="0"/>
            </a:br>
            <a:r>
              <a:rPr lang="en-US" sz="2600" dirty="0"/>
              <a:t>OPPORTUNITIES FOR COLLABORATION</a:t>
            </a:r>
            <a:br>
              <a:rPr lang="en-US" sz="2600" dirty="0"/>
            </a:br>
            <a:endParaRPr lang="en-US" sz="2600" dirty="0"/>
          </a:p>
        </p:txBody>
      </p:sp>
      <p:sp>
        <p:nvSpPr>
          <p:cNvPr id="4101" name="Rectangle 11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2420888"/>
            <a:ext cx="8280400" cy="1943100"/>
          </a:xfrm>
        </p:spPr>
        <p:txBody>
          <a:bodyPr/>
          <a:lstStyle/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2400" b="1" dirty="0"/>
              <a:t>Mectizan Donation Program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2400" b="1" dirty="0"/>
              <a:t>25</a:t>
            </a:r>
            <a:r>
              <a:rPr lang="en-US" sz="2400" b="1" baseline="30000" dirty="0"/>
              <a:t>th</a:t>
            </a:r>
            <a:r>
              <a:rPr lang="en-US" sz="2400" b="1" dirty="0"/>
              <a:t> year Anniversary Lecture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18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18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1800" b="1" dirty="0"/>
              <a:t>9</a:t>
            </a:r>
            <a:r>
              <a:rPr lang="en-US" sz="1800" b="1" baseline="30000" dirty="0"/>
              <a:t>th</a:t>
            </a:r>
            <a:r>
              <a:rPr lang="en-US" sz="1800" b="1" dirty="0"/>
              <a:t> General Assembly, IAPB</a:t>
            </a:r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60000"/>
              </a:lnSpc>
              <a:buFontTx/>
              <a:buNone/>
            </a:pPr>
            <a:r>
              <a:rPr lang="en-US" sz="1800" b="1" dirty="0"/>
              <a:t>Hyderabad, 19 September 2012</a:t>
            </a:r>
          </a:p>
          <a:p>
            <a:pPr marL="0" indent="0" algn="ctr" eaLnBrk="1" hangingPunct="1">
              <a:buFontTx/>
              <a:buNone/>
            </a:pPr>
            <a:endParaRPr lang="en-US" sz="2400" b="1" dirty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31800" y="-95476"/>
            <a:ext cx="8280400" cy="755650"/>
          </a:xfrm>
        </p:spPr>
        <p:txBody>
          <a:bodyPr/>
          <a:lstStyle/>
          <a:p>
            <a:r>
              <a:rPr lang="en-GB" sz="3200" dirty="0"/>
              <a:t>Life cycle of </a:t>
            </a:r>
            <a:r>
              <a:rPr lang="en-GB" sz="3200" i="1" dirty="0"/>
              <a:t>O. volvulus…</a:t>
            </a:r>
            <a:endParaRPr lang="en-GB" sz="3200" dirty="0"/>
          </a:p>
        </p:txBody>
      </p:sp>
      <p:sp>
        <p:nvSpPr>
          <p:cNvPr id="1331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8313" y="6364288"/>
            <a:ext cx="7056437" cy="620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BEC474-5B86-46AA-8121-AD9FC7D7148D}" type="slidenum">
              <a:rPr lang="fr-FR" smtClean="0">
                <a:latin typeface="Bookman Old Style" pitchFamily="18" charset="0"/>
              </a:rPr>
              <a:pPr eaLnBrk="1" hangingPunct="1"/>
              <a:t>10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630238"/>
            <a:ext cx="73437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76938" y="573088"/>
            <a:ext cx="2592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/>
              <a:t>A blackfly bites an infected human host and ingests the baby worm (microfilariae)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16463" y="2205038"/>
            <a:ext cx="1727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b="1" dirty="0"/>
              <a:t>Over 6-12 days,</a:t>
            </a:r>
          </a:p>
          <a:p>
            <a:r>
              <a:rPr lang="en-US" sz="1200" b="1" dirty="0"/>
              <a:t>the microfilariae</a:t>
            </a:r>
          </a:p>
          <a:p>
            <a:r>
              <a:rPr lang="en-US" sz="1200" b="1" dirty="0"/>
              <a:t>mature to infectious</a:t>
            </a:r>
          </a:p>
          <a:p>
            <a:r>
              <a:rPr lang="en-US" sz="1200" b="1" dirty="0"/>
              <a:t>larvae inside the fly (L3 stage)</a:t>
            </a:r>
            <a:endParaRPr lang="en-US" sz="1200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6025" y="5480050"/>
            <a:ext cx="224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dirty="0"/>
              <a:t>The blackfly bites another</a:t>
            </a:r>
          </a:p>
          <a:p>
            <a:pPr eaLnBrk="1" hangingPunct="1"/>
            <a:r>
              <a:rPr lang="en-US" sz="1200" b="1" dirty="0"/>
              <a:t>human, transmitting the infectious larvae </a:t>
            </a:r>
            <a:endParaRPr lang="en-US" sz="12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19200" y="5295900"/>
            <a:ext cx="2344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dirty="0"/>
              <a:t>Maturing inside the human</a:t>
            </a:r>
          </a:p>
          <a:p>
            <a:pPr eaLnBrk="1" hangingPunct="1"/>
            <a:r>
              <a:rPr lang="en-US" sz="1200" b="1" dirty="0"/>
              <a:t>host, male and female adult</a:t>
            </a:r>
          </a:p>
          <a:p>
            <a:pPr eaLnBrk="1" hangingPunct="1"/>
            <a:r>
              <a:rPr lang="en-US" sz="1200" b="1" dirty="0"/>
              <a:t>worms gather and produce</a:t>
            </a:r>
          </a:p>
          <a:p>
            <a:pPr eaLnBrk="1" hangingPunct="1"/>
            <a:r>
              <a:rPr lang="en-US" sz="1200" b="1" dirty="0"/>
              <a:t>thousands of </a:t>
            </a:r>
            <a:r>
              <a:rPr lang="en-US" sz="1200" b="1" dirty="0" err="1"/>
              <a:t>microfilarae</a:t>
            </a:r>
            <a:endParaRPr lang="en-US" sz="1200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125538"/>
            <a:ext cx="1947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 b="1" dirty="0"/>
              <a:t>The microfilariae</a:t>
            </a:r>
          </a:p>
          <a:p>
            <a:pPr eaLnBrk="1" hangingPunct="1"/>
            <a:r>
              <a:rPr lang="en-US" sz="1200" b="1" dirty="0"/>
              <a:t>migrate into the skin,</a:t>
            </a:r>
          </a:p>
          <a:p>
            <a:pPr eaLnBrk="1" hangingPunct="1"/>
            <a:r>
              <a:rPr lang="en-US" sz="1200" b="1" dirty="0"/>
              <a:t>eyes and other organs</a:t>
            </a:r>
          </a:p>
          <a:p>
            <a:pPr eaLnBrk="1" hangingPunct="1"/>
            <a:r>
              <a:rPr lang="en-US" sz="1200" b="1" dirty="0"/>
              <a:t>of the human host</a:t>
            </a:r>
            <a:endParaRPr lang="en-US" sz="1200" dirty="0"/>
          </a:p>
        </p:txBody>
      </p: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6767513" y="6003925"/>
            <a:ext cx="23764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/>
              <a:t>Source: ENCYCLOPEDIA BRITANICA </a:t>
            </a:r>
            <a:endParaRPr 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Skin lesions…(1)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628775"/>
            <a:ext cx="5688013" cy="4741863"/>
          </a:xfrm>
        </p:spPr>
        <p:txBody>
          <a:bodyPr/>
          <a:lstStyle/>
          <a:p>
            <a:pPr>
              <a:defRPr/>
            </a:pPr>
            <a:r>
              <a:rPr lang="en-GB" sz="4000" dirty="0"/>
              <a:t>Itching: severe, intense, terrible, incessant, etc…</a:t>
            </a:r>
          </a:p>
          <a:p>
            <a:pPr>
              <a:defRPr/>
            </a:pPr>
            <a:r>
              <a:rPr lang="en-GB" sz="4000" dirty="0"/>
              <a:t>Dermatitis (</a:t>
            </a:r>
            <a:r>
              <a:rPr lang="en-GB" sz="4000" dirty="0" err="1"/>
              <a:t>papulae</a:t>
            </a:r>
            <a:r>
              <a:rPr lang="en-GB" sz="4000" dirty="0"/>
              <a:t>, rash, etc…)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3D8085-0065-4394-8C81-0D04D1D818BE}" type="slidenum">
              <a:rPr lang="fr-FR" smtClean="0">
                <a:latin typeface="Bookman Old Style" pitchFamily="18" charset="0"/>
              </a:rPr>
              <a:pPr eaLnBrk="1" hangingPunct="1"/>
              <a:t>11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612775"/>
            <a:ext cx="1584325" cy="235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838" y="3117850"/>
            <a:ext cx="2052637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Skin lesions…(2)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5111750" cy="45974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Pigmentation disorders (mainly depigmentation or leopard skin)</a:t>
            </a:r>
          </a:p>
          <a:p>
            <a:pPr>
              <a:defRPr/>
            </a:pPr>
            <a:r>
              <a:rPr lang="en-US" sz="3200" dirty="0"/>
              <a:t>Atrophy  which can lead to hanging groin and elephantiasis of the genitals </a:t>
            </a:r>
          </a:p>
          <a:p>
            <a:pPr marL="0" indent="0">
              <a:buFontTx/>
              <a:buNone/>
              <a:defRPr/>
            </a:pPr>
            <a:endParaRPr lang="en-GB" dirty="0"/>
          </a:p>
        </p:txBody>
      </p:sp>
      <p:sp>
        <p:nvSpPr>
          <p:cNvPr id="1536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0A45EA-9DC8-4648-98AA-A1AB5092B0EE}" type="slidenum">
              <a:rPr lang="fr-FR" smtClean="0">
                <a:latin typeface="Bookman Old Style" pitchFamily="18" charset="0"/>
              </a:rPr>
              <a:pPr eaLnBrk="1" hangingPunct="1"/>
              <a:t>12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366838"/>
            <a:ext cx="3408362" cy="44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Eye lesions (Anterior segment)…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68313" y="1125538"/>
            <a:ext cx="4040187" cy="638175"/>
          </a:xfrm>
        </p:spPr>
        <p:txBody>
          <a:bodyPr/>
          <a:lstStyle/>
          <a:p>
            <a:r>
              <a:rPr lang="en-GB"/>
              <a:t>Punctate keratitis</a:t>
            </a:r>
          </a:p>
        </p:txBody>
      </p:sp>
      <p:sp>
        <p:nvSpPr>
          <p:cNvPr id="16388" name="Content Placeholder 2"/>
          <p:cNvSpPr>
            <a:spLocks noGrp="1"/>
          </p:cNvSpPr>
          <p:nvPr>
            <p:ph sz="half" idx="2"/>
          </p:nvPr>
        </p:nvSpPr>
        <p:spPr>
          <a:xfrm>
            <a:off x="-188913" y="1889125"/>
            <a:ext cx="4040188" cy="3951288"/>
          </a:xfrm>
        </p:spPr>
        <p:txBody>
          <a:bodyPr/>
          <a:lstStyle/>
          <a:p>
            <a:pPr marL="0" indent="0">
              <a:buFontTx/>
              <a:buNone/>
            </a:pPr>
            <a:endParaRPr lang="en-GB"/>
          </a:p>
          <a:p>
            <a:pPr marL="0" indent="0">
              <a:buFontTx/>
              <a:buNone/>
            </a:pP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3438" y="1109663"/>
            <a:ext cx="4041775" cy="639762"/>
          </a:xfrm>
        </p:spPr>
        <p:txBody>
          <a:bodyPr/>
          <a:lstStyle/>
          <a:p>
            <a:r>
              <a:rPr lang="en-GB"/>
              <a:t>Sclerosing keratitis</a:t>
            </a:r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639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02F431-3878-434A-97E5-6668728D7B38}" type="slidenum">
              <a:rPr lang="fr-FR" smtClean="0">
                <a:latin typeface="Bookman Old Style" pitchFamily="18" charset="0"/>
              </a:rPr>
              <a:pPr eaLnBrk="1" hangingPunct="1"/>
              <a:t>13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30956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3860800"/>
            <a:ext cx="307975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488" y="1838325"/>
            <a:ext cx="26638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488" y="3995738"/>
            <a:ext cx="2728912" cy="214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Eye lesions (Posterior segment)…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Optic atrophy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/>
          </a:p>
          <a:p>
            <a:pPr marL="0" indent="0">
              <a:buFontTx/>
              <a:buNone/>
            </a:pP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/>
              <a:t>Ridley chorioretinitis</a:t>
            </a:r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000000"/>
                </a:solidFill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74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7303B5E-0441-49A9-A2F3-226036192235}" type="slidenum">
              <a:rPr lang="fr-FR" smtClean="0">
                <a:solidFill>
                  <a:srgbClr val="000000"/>
                </a:solidFill>
                <a:latin typeface="Bookman Old Style" pitchFamily="18" charset="0"/>
              </a:rPr>
              <a:pPr eaLnBrk="1" hangingPunct="1"/>
              <a:t>14</a:t>
            </a:fld>
            <a:endParaRPr lang="fr-FR">
              <a:solidFill>
                <a:srgbClr val="000000"/>
              </a:solidFill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" y="2636838"/>
            <a:ext cx="428148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600325"/>
            <a:ext cx="4041775" cy="291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NGDO Coordination  Group for Onchocerciasis Control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351837" cy="1214437"/>
          </a:xfrm>
        </p:spPr>
        <p:txBody>
          <a:bodyPr/>
          <a:lstStyle/>
          <a:p>
            <a:pPr eaLnBrk="1" hangingPunct="1"/>
            <a:r>
              <a:rPr lang="en-US" sz="4000"/>
              <a:t>Iritis &amp; secondary cataract…</a:t>
            </a:r>
          </a:p>
        </p:txBody>
      </p:sp>
      <p:pic>
        <p:nvPicPr>
          <p:cNvPr id="199683" name="Picture 3" descr="IMG003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9144000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NGDO Coordination  Group for Onchocerciasis Control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/>
              <a:t>Intervention strategies…</a:t>
            </a:r>
            <a:endParaRPr lang="en-US" sz="4000"/>
          </a:p>
        </p:txBody>
      </p:sp>
      <p:pic>
        <p:nvPicPr>
          <p:cNvPr id="19460" name="Picture 3" descr="lifecycle-b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12925"/>
            <a:ext cx="91440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0708" name="Group 4"/>
          <p:cNvGrpSpPr>
            <a:grpSpLocks/>
          </p:cNvGrpSpPr>
          <p:nvPr/>
        </p:nvGrpSpPr>
        <p:grpSpPr bwMode="auto">
          <a:xfrm>
            <a:off x="5219700" y="1916113"/>
            <a:ext cx="3924300" cy="1296987"/>
            <a:chOff x="3288" y="1207"/>
            <a:chExt cx="2472" cy="817"/>
          </a:xfrm>
        </p:grpSpPr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 flipH="1">
              <a:off x="3288" y="1344"/>
              <a:ext cx="1225" cy="68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710" name="Rectangle 6"/>
            <p:cNvSpPr>
              <a:spLocks noChangeArrowheads="1"/>
            </p:cNvSpPr>
            <p:nvPr/>
          </p:nvSpPr>
          <p:spPr bwMode="auto">
            <a:xfrm>
              <a:off x="4513" y="1207"/>
              <a:ext cx="1247" cy="22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Kill the vector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endParaRPr>
            </a:p>
          </p:txBody>
        </p:sp>
      </p:grpSp>
      <p:sp>
        <p:nvSpPr>
          <p:cNvPr id="200711" name="Line 7"/>
          <p:cNvSpPr>
            <a:spLocks noChangeShapeType="1"/>
          </p:cNvSpPr>
          <p:nvPr/>
        </p:nvSpPr>
        <p:spPr bwMode="auto">
          <a:xfrm flipH="1" flipV="1">
            <a:off x="6238875" y="4862513"/>
            <a:ext cx="1584325" cy="1655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0712" name="Line 8"/>
          <p:cNvSpPr>
            <a:spLocks noChangeShapeType="1"/>
          </p:cNvSpPr>
          <p:nvPr/>
        </p:nvSpPr>
        <p:spPr bwMode="auto">
          <a:xfrm flipH="1" flipV="1">
            <a:off x="6659563" y="6165850"/>
            <a:ext cx="1081087" cy="2873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0713" name="Group 9"/>
          <p:cNvGrpSpPr>
            <a:grpSpLocks/>
          </p:cNvGrpSpPr>
          <p:nvPr/>
        </p:nvGrpSpPr>
        <p:grpSpPr bwMode="auto">
          <a:xfrm>
            <a:off x="0" y="6164263"/>
            <a:ext cx="3132138" cy="693737"/>
            <a:chOff x="0" y="3883"/>
            <a:chExt cx="1973" cy="437"/>
          </a:xfrm>
        </p:grpSpPr>
        <p:sp>
          <p:nvSpPr>
            <p:cNvPr id="19468" name="Line 10"/>
            <p:cNvSpPr>
              <a:spLocks noChangeShapeType="1"/>
            </p:cNvSpPr>
            <p:nvPr/>
          </p:nvSpPr>
          <p:spPr bwMode="auto">
            <a:xfrm flipV="1">
              <a:off x="1383" y="3883"/>
              <a:ext cx="590" cy="227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00715" name="Rectangle 11"/>
            <p:cNvSpPr>
              <a:spLocks noChangeArrowheads="1"/>
            </p:cNvSpPr>
            <p:nvPr/>
          </p:nvSpPr>
          <p:spPr bwMode="auto">
            <a:xfrm>
              <a:off x="0" y="4093"/>
              <a:ext cx="1429" cy="227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GB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erdana" pitchFamily="34" charset="0"/>
                </a:rPr>
                <a:t>Kill the Macrofil.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endParaRPr>
            </a:p>
          </p:txBody>
        </p:sp>
      </p:grpSp>
      <p:sp>
        <p:nvSpPr>
          <p:cNvPr id="19465" name="Rectangle 13"/>
          <p:cNvSpPr>
            <a:spLocks noChangeArrowheads="1"/>
          </p:cNvSpPr>
          <p:nvPr/>
        </p:nvSpPr>
        <p:spPr bwMode="auto">
          <a:xfrm>
            <a:off x="6883400" y="6596063"/>
            <a:ext cx="2541588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100">
                <a:solidFill>
                  <a:schemeClr val="bg2"/>
                </a:solidFill>
                <a:latin typeface="Verdana" pitchFamily="34" charset="0"/>
              </a:rPr>
              <a:t>Source: TDR/Wellcome Trust</a:t>
            </a:r>
            <a:r>
              <a:rPr lang="en-US" sz="1100">
                <a:latin typeface="Verdana" pitchFamily="34" charset="0"/>
              </a:rPr>
              <a:t> </a:t>
            </a:r>
          </a:p>
        </p:txBody>
      </p:sp>
      <p:sp>
        <p:nvSpPr>
          <p:cNvPr id="200716" name="Rectangle 12"/>
          <p:cNvSpPr>
            <a:spLocks noChangeArrowheads="1"/>
          </p:cNvSpPr>
          <p:nvPr/>
        </p:nvSpPr>
        <p:spPr bwMode="auto">
          <a:xfrm>
            <a:off x="6948488" y="6497638"/>
            <a:ext cx="2195512" cy="360362"/>
          </a:xfrm>
          <a:prstGeom prst="rect">
            <a:avLst/>
          </a:prstGeom>
          <a:solidFill>
            <a:srgbClr val="FFFFFF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Kill the </a:t>
            </a:r>
            <a:r>
              <a:rPr lang="en-GB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microfil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itchFamily="34" charset="0"/>
              </a:rPr>
              <a:t>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8888" y="2276475"/>
            <a:ext cx="6481762" cy="4176713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last two interventions are the only available interventions to control or eliminate onchocerciasis: </a:t>
            </a:r>
            <a:r>
              <a:rPr lang="en-GB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vector control &amp; treatment with </a:t>
            </a:r>
            <a:r>
              <a:rPr lang="en-GB" sz="3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microfilaricidal</a:t>
            </a:r>
            <a:r>
              <a:rPr lang="en-GB" sz="3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drugs. Mectizan® is the only safe and effective drug to date. </a:t>
            </a:r>
            <a:endParaRPr lang="en-GB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 animBg="1"/>
      <p:bldP spid="200712" grpId="0" animBg="1"/>
      <p:bldP spid="2007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Actions of the international communities…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312" y="1700808"/>
            <a:ext cx="8928223" cy="4453930"/>
          </a:xfrm>
        </p:spPr>
        <p:txBody>
          <a:bodyPr/>
          <a:lstStyle/>
          <a:p>
            <a:r>
              <a:rPr lang="en-GB" sz="3600" dirty="0"/>
              <a:t>The Onchocerciasis Control Programmes (OCP)</a:t>
            </a:r>
          </a:p>
          <a:p>
            <a:r>
              <a:rPr lang="en-GB" sz="3600" dirty="0"/>
              <a:t>The Onchocerciasis Elimination Program for the Americas (OEPA) and </a:t>
            </a:r>
          </a:p>
          <a:p>
            <a:r>
              <a:rPr lang="en-GB" sz="3600" dirty="0"/>
              <a:t>The African Programme for Onchocerciasis Control (APOC)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WHO/PBD/NGDO Coordination Group for Onchocerciasis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A2B2-26DA-4901-B908-B7AB56E5B19F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4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684213" y="26988"/>
            <a:ext cx="7772400" cy="1031875"/>
          </a:xfrm>
        </p:spPr>
        <p:txBody>
          <a:bodyPr/>
          <a:lstStyle/>
          <a:p>
            <a:r>
              <a:rPr lang="en-GB" sz="3600"/>
              <a:t>Ex-Onchocerciasis Control Programme (ex-OCP)…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251520" y="1052512"/>
            <a:ext cx="5616575" cy="5087938"/>
          </a:xfrm>
        </p:spPr>
        <p:txBody>
          <a:bodyPr/>
          <a:lstStyle/>
          <a:p>
            <a:r>
              <a:rPr lang="en-GB" sz="2400" dirty="0"/>
              <a:t>Launched in 1974 in 11 countries in West Africa</a:t>
            </a:r>
          </a:p>
          <a:p>
            <a:r>
              <a:rPr lang="en-GB" sz="2400" dirty="0"/>
              <a:t>Main strategy: vector control</a:t>
            </a:r>
          </a:p>
          <a:p>
            <a:r>
              <a:rPr lang="en-GB" sz="2400" dirty="0"/>
              <a:t>From 1988, ivermectin mass treatment (Mectizan®)</a:t>
            </a:r>
          </a:p>
          <a:p>
            <a:r>
              <a:rPr lang="en-GB" sz="2400" dirty="0"/>
              <a:t>Closure in 2002, except in 5 Special Interventions Zones (SIZ) up to 2007 (Benin, Togo, Ghana, Guinea &amp; Sierra Leone)</a:t>
            </a:r>
          </a:p>
          <a:p>
            <a:r>
              <a:rPr lang="en-GB" sz="2400" dirty="0"/>
              <a:t>Surveillance activities in most countries  </a:t>
            </a:r>
          </a:p>
          <a:p>
            <a:r>
              <a:rPr lang="en-GB" sz="2400" dirty="0"/>
              <a:t>Ghana, Côte d'Ivoire &amp; Sierra Leone: MDA continues </a:t>
            </a:r>
          </a:p>
          <a:p>
            <a:endParaRPr lang="en-GB" sz="2400" dirty="0"/>
          </a:p>
        </p:txBody>
      </p:sp>
      <p:sp>
        <p:nvSpPr>
          <p:cNvPr id="20484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0" y="6237288"/>
            <a:ext cx="7056438" cy="620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0485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EEBFC2-CC1A-44AA-A504-6483935BA5DC}" type="slidenum">
              <a:rPr lang="fr-FR" smtClean="0">
                <a:latin typeface="Bookman Old Style" pitchFamily="18" charset="0"/>
              </a:rPr>
              <a:pPr eaLnBrk="1" hangingPunct="1"/>
              <a:t>18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7538" y="1412875"/>
            <a:ext cx="34639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930325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4216400"/>
            <a:ext cx="2851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1143000"/>
          </a:xfrm>
        </p:spPr>
        <p:txBody>
          <a:bodyPr/>
          <a:lstStyle/>
          <a:p>
            <a:r>
              <a:rPr lang="en-GB" sz="2800" dirty="0"/>
              <a:t>The Democratic Republic of Congo (DRC)…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F4E6DF2-8704-4627-A4A5-F8AAD17869D5}" type="slidenum">
              <a:rPr lang="fr-FR" smtClean="0">
                <a:latin typeface="Bookman Old Style" pitchFamily="18" charset="0"/>
              </a:rPr>
              <a:pPr eaLnBrk="1" hangingPunct="1"/>
              <a:t>2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2290" name="Picture 2" descr="D:\36_IAPB 0GA Hyderabad Sept 2012\Presentation\MAF4_DRC_July 2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2765425"/>
            <a:ext cx="3990975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6" name="Group 13"/>
          <p:cNvGrpSpPr>
            <a:grpSpLocks/>
          </p:cNvGrpSpPr>
          <p:nvPr/>
        </p:nvGrpSpPr>
        <p:grpSpPr bwMode="auto">
          <a:xfrm>
            <a:off x="136525" y="1111250"/>
            <a:ext cx="6148388" cy="5065713"/>
            <a:chOff x="136303" y="1111044"/>
            <a:chExt cx="6148271" cy="5065874"/>
          </a:xfrm>
        </p:grpSpPr>
        <p:grpSp>
          <p:nvGrpSpPr>
            <p:cNvPr id="5129" name="Group 2"/>
            <p:cNvGrpSpPr>
              <a:grpSpLocks/>
            </p:cNvGrpSpPr>
            <p:nvPr/>
          </p:nvGrpSpPr>
          <p:grpSpPr bwMode="auto">
            <a:xfrm>
              <a:off x="136303" y="1111044"/>
              <a:ext cx="5225819" cy="5065874"/>
              <a:chOff x="136303" y="1111044"/>
              <a:chExt cx="5225819" cy="5065874"/>
            </a:xfrm>
          </p:grpSpPr>
          <p:pic>
            <p:nvPicPr>
              <p:cNvPr id="5136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528" y="1111044"/>
                <a:ext cx="5038594" cy="48935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37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303" y="4688950"/>
                <a:ext cx="1987426" cy="1487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130" name="Group 12"/>
            <p:cNvGrpSpPr>
              <a:grpSpLocks/>
            </p:cNvGrpSpPr>
            <p:nvPr/>
          </p:nvGrpSpPr>
          <p:grpSpPr bwMode="auto">
            <a:xfrm>
              <a:off x="1130016" y="1631893"/>
              <a:ext cx="5154558" cy="2177978"/>
              <a:chOff x="1130016" y="1631893"/>
              <a:chExt cx="5154558" cy="217797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130059" y="3428868"/>
                <a:ext cx="417505" cy="381012"/>
              </a:xfrm>
              <a:prstGeom prst="ellipse">
                <a:avLst/>
              </a:prstGeom>
              <a:solidFill>
                <a:srgbClr val="FF0000"/>
              </a:solidFill>
              <a:ln w="444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541426" y="1631761"/>
                <a:ext cx="203196" cy="201619"/>
              </a:xfrm>
              <a:prstGeom prst="ellipse">
                <a:avLst/>
              </a:prstGeom>
              <a:solidFill>
                <a:srgbClr val="CC0099"/>
              </a:solidFill>
              <a:ln w="317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43140" y="2128665"/>
                <a:ext cx="203196" cy="203206"/>
              </a:xfrm>
              <a:prstGeom prst="ellipse">
                <a:avLst/>
              </a:prstGeom>
              <a:solidFill>
                <a:srgbClr val="000099"/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5134" name="TextBox 10"/>
              <p:cNvSpPr txBox="1">
                <a:spLocks noChangeArrowheads="1"/>
              </p:cNvSpPr>
              <p:nvPr/>
            </p:nvSpPr>
            <p:spPr bwMode="auto">
              <a:xfrm>
                <a:off x="4932922" y="2177363"/>
                <a:ext cx="135165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/>
                  <a:t>Nyankunde</a:t>
                </a:r>
              </a:p>
            </p:txBody>
          </p:sp>
          <p:sp>
            <p:nvSpPr>
              <p:cNvPr id="5135" name="TextBox 11"/>
              <p:cNvSpPr txBox="1">
                <a:spLocks noChangeArrowheads="1"/>
              </p:cNvSpPr>
              <p:nvPr/>
            </p:nvSpPr>
            <p:spPr bwMode="auto">
              <a:xfrm>
                <a:off x="3008862" y="1777807"/>
                <a:ext cx="14700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/>
                  <a:t>Malingwiya</a:t>
                </a:r>
              </a:p>
            </p:txBody>
          </p:sp>
        </p:grpSp>
      </p:grp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90488" y="3249613"/>
            <a:ext cx="1135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Kinshasa</a:t>
            </a:r>
          </a:p>
        </p:txBody>
      </p:sp>
      <p:sp>
        <p:nvSpPr>
          <p:cNvPr id="19" name="Curved Up Arrow 18"/>
          <p:cNvSpPr/>
          <p:nvPr/>
        </p:nvSpPr>
        <p:spPr>
          <a:xfrm rot="11998806">
            <a:off x="3549650" y="1058863"/>
            <a:ext cx="1728788" cy="798512"/>
          </a:xfrm>
          <a:prstGeom prst="curvedUpArrow">
            <a:avLst/>
          </a:prstGeom>
          <a:solidFill>
            <a:srgbClr val="0000FF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2362195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April 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8788" y="12700"/>
            <a:ext cx="8229600" cy="1143000"/>
          </a:xfrm>
        </p:spPr>
        <p:txBody>
          <a:bodyPr/>
          <a:lstStyle/>
          <a:p>
            <a:r>
              <a:rPr lang="en-US" sz="2000" dirty="0"/>
              <a:t>Feasibility of Onchocerciasis Elimination with Ivermectin Treatment in Endemic Foci in Africa: First Evidence from </a:t>
            </a:r>
            <a:r>
              <a:rPr lang="en-GB" sz="2000" dirty="0"/>
              <a:t>Studies in Mali and Senegal (Part 1)</a:t>
            </a:r>
          </a:p>
        </p:txBody>
      </p:sp>
      <p:sp>
        <p:nvSpPr>
          <p:cNvPr id="23555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13F80F7-CCD2-4B71-9889-C1F5211760B1}" type="slidenum">
              <a:rPr lang="fr-FR" smtClean="0">
                <a:latin typeface="Bookman Old Style" pitchFamily="18" charset="0"/>
              </a:rPr>
              <a:pPr eaLnBrk="1" hangingPunct="1"/>
              <a:t>21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1052513"/>
            <a:ext cx="9145588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3255963" y="5795963"/>
            <a:ext cx="5886450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Diawara L, et al. (2009)</a:t>
            </a:r>
            <a:r>
              <a:rPr lang="en-US"/>
              <a:t>. PLoS Negl Trop Dis 3(7): e497.</a:t>
            </a:r>
            <a:endParaRPr lang="en-GB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en-GB" sz="3200" dirty="0"/>
              <a:t>Proof-of-Principle...</a:t>
            </a:r>
            <a:r>
              <a:rPr lang="en-GB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A2A2B2-26DA-4901-B908-B7AB56E5B19F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11512" y="0"/>
            <a:ext cx="12423441" cy="69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7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6000"/>
              <a:t>OCP Partnership…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401358"/>
              </p:ext>
            </p:extLst>
          </p:nvPr>
        </p:nvGraphicFramePr>
        <p:xfrm>
          <a:off x="468313" y="16287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solidFill>
                  <a:srgbClr val="000000"/>
                </a:solidFill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4581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3AF87D-F3D9-4224-AAC6-65CA4C77D096}" type="slidenum">
              <a:rPr lang="fr-FR" smtClean="0">
                <a:solidFill>
                  <a:srgbClr val="000000"/>
                </a:solidFill>
                <a:latin typeface="Bookman Old Style" pitchFamily="18" charset="0"/>
              </a:rPr>
              <a:pPr eaLnBrk="1" hangingPunct="1"/>
              <a:t>23</a:t>
            </a:fld>
            <a:endParaRPr lang="fr-FR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4582" name="Footer Placeholder 3"/>
          <p:cNvSpPr txBox="1">
            <a:spLocks noGrp="1"/>
          </p:cNvSpPr>
          <p:nvPr/>
        </p:nvSpPr>
        <p:spPr bwMode="auto">
          <a:xfrm>
            <a:off x="539750" y="6237288"/>
            <a:ext cx="70564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1600">
                <a:solidFill>
                  <a:srgbClr val="000000"/>
                </a:solidFill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4583" name="Slide Number Placeholder 4"/>
          <p:cNvSpPr txBox="1">
            <a:spLocks noGrp="1"/>
          </p:cNvSpPr>
          <p:nvPr/>
        </p:nvSpPr>
        <p:spPr bwMode="auto">
          <a:xfrm>
            <a:off x="0" y="6381750"/>
            <a:ext cx="3952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0F00E32-6AD8-4B3E-B1ED-72C0A295DE12}" type="slidenum">
              <a:rPr lang="fr-FR" sz="1200">
                <a:solidFill>
                  <a:srgbClr val="000000"/>
                </a:solidFill>
                <a:latin typeface="Bookman Old Style" pitchFamily="18" charset="0"/>
              </a:rPr>
              <a:pPr algn="r" eaLnBrk="1" hangingPunct="1"/>
              <a:t>23</a:t>
            </a:fld>
            <a:endParaRPr lang="fr-FR" sz="1200">
              <a:solidFill>
                <a:srgbClr val="0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84213" y="11113"/>
            <a:ext cx="7772400" cy="1031875"/>
          </a:xfrm>
        </p:spPr>
        <p:txBody>
          <a:bodyPr/>
          <a:lstStyle/>
          <a:p>
            <a:r>
              <a:rPr lang="en-GB" sz="2400"/>
              <a:t>Onchocerciasis Elimination Programme for the Americas (OEPA)…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5575" y="2060575"/>
            <a:ext cx="39227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052513"/>
            <a:ext cx="5400675" cy="5113337"/>
          </a:xfrm>
        </p:spPr>
        <p:txBody>
          <a:bodyPr/>
          <a:lstStyle/>
          <a:p>
            <a:r>
              <a:rPr lang="en-GB" sz="2400" dirty="0"/>
              <a:t>Launched in 1991 in 6 countries in Latin America in 13 isolated foci</a:t>
            </a:r>
          </a:p>
          <a:p>
            <a:r>
              <a:rPr lang="en-GB" sz="2400" dirty="0"/>
              <a:t>With about 400,000 people at risk</a:t>
            </a:r>
          </a:p>
          <a:p>
            <a:r>
              <a:rPr lang="en-GB" sz="2400" dirty="0"/>
              <a:t>Semi-annual ivermectin mass treatment with the objective of achieving elimination by 2015</a:t>
            </a:r>
          </a:p>
          <a:p>
            <a:r>
              <a:rPr lang="en-GB" sz="2400" dirty="0"/>
              <a:t>To date, MDA has been halted in 10 out of 13 foci (4 out of 6 endemic countries)</a:t>
            </a:r>
          </a:p>
          <a:p>
            <a:r>
              <a:rPr lang="en-GB" sz="2400" dirty="0"/>
              <a:t>Columbia: certification of elimination request in 2011</a:t>
            </a:r>
          </a:p>
          <a:p>
            <a:endParaRPr lang="en-GB" sz="2400" dirty="0"/>
          </a:p>
        </p:txBody>
      </p:sp>
      <p:sp>
        <p:nvSpPr>
          <p:cNvPr id="25605" name="Footer Placeholder 3"/>
          <p:cNvSpPr txBox="1">
            <a:spLocks/>
          </p:cNvSpPr>
          <p:nvPr/>
        </p:nvSpPr>
        <p:spPr bwMode="auto">
          <a:xfrm>
            <a:off x="0" y="6237288"/>
            <a:ext cx="70564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1600">
                <a:latin typeface="Bookman Old Style" pitchFamily="18" charset="0"/>
              </a:rPr>
              <a:t>WHO/PBD/NGDO Coordination Group for Onchocerciasis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-11113"/>
            <a:ext cx="8229600" cy="1143001"/>
          </a:xfrm>
        </p:spPr>
        <p:txBody>
          <a:bodyPr/>
          <a:lstStyle/>
          <a:p>
            <a:r>
              <a:rPr lang="en-GB" sz="3600">
                <a:solidFill>
                  <a:srgbClr val="000000"/>
                </a:solidFill>
              </a:rPr>
              <a:t>Ivermectin Treatment Figures within OEPA partnership</a:t>
            </a:r>
            <a:r>
              <a:rPr lang="en-GB">
                <a:solidFill>
                  <a:srgbClr val="000000"/>
                </a:solidFill>
              </a:rPr>
              <a:t>…</a:t>
            </a:r>
            <a:endParaRPr lang="en-GB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9750" y="6207125"/>
            <a:ext cx="7056438" cy="620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EA594A-5CD4-4BD7-932F-1396D8AED41C}" type="slidenum">
              <a:rPr lang="fr-FR" smtClean="0">
                <a:latin typeface="Bookman Old Style" pitchFamily="18" charset="0"/>
              </a:rPr>
              <a:pPr eaLnBrk="1" hangingPunct="1"/>
              <a:t>25</a:t>
            </a:fld>
            <a:endParaRPr lang="fr-FR">
              <a:latin typeface="Bookman Old Style" pitchFamily="18" charset="0"/>
            </a:endParaRP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-50800" y="1074738"/>
          <a:ext cx="9194800" cy="534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r:id="rId3" imgW="9193565" imgH="5352752" progId="Excel.Sheet.8">
                  <p:embed/>
                </p:oleObj>
              </mc:Choice>
              <mc:Fallback>
                <p:oleObj r:id="rId3" imgW="9193565" imgH="5352752" progId="Excel.Sheet.8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074738"/>
                        <a:ext cx="9194800" cy="534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7805738" y="6434138"/>
            <a:ext cx="1338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Source: OEPA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042988"/>
          </a:xfrm>
        </p:spPr>
        <p:txBody>
          <a:bodyPr/>
          <a:lstStyle/>
          <a:p>
            <a:r>
              <a:rPr lang="en-GB" sz="3600"/>
              <a:t>Onchocerciasis Elimination status as per 2012…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5F461A-B127-45DF-807F-2C51DABB52FD}" type="slidenum">
              <a:rPr lang="fr-FR" smtClean="0">
                <a:latin typeface="Bookman Old Style" pitchFamily="18" charset="0"/>
              </a:rPr>
              <a:pPr eaLnBrk="1" hangingPunct="1"/>
              <a:t>26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8569325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Box 4"/>
          <p:cNvSpPr txBox="1">
            <a:spLocks noChangeArrowheads="1"/>
          </p:cNvSpPr>
          <p:nvPr/>
        </p:nvSpPr>
        <p:spPr bwMode="auto">
          <a:xfrm>
            <a:off x="7308850" y="6473825"/>
            <a:ext cx="183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Source: OEPA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6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r>
              <a:rPr lang="en-US"/>
              <a:t>OEPA partnership…</a:t>
            </a:r>
            <a:endParaRPr lang="fr-FR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0019709"/>
              </p:ext>
            </p:extLst>
          </p:nvPr>
        </p:nvGraphicFramePr>
        <p:xfrm>
          <a:off x="0" y="908720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2867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A28CFC-A2E1-4543-AD24-D553848369D2}" type="slidenum">
              <a:rPr lang="fr-FR" smtClean="0">
                <a:latin typeface="Bookman Old Style" pitchFamily="18" charset="0"/>
              </a:rPr>
              <a:pPr eaLnBrk="1" hangingPunct="1"/>
              <a:t>27</a:t>
            </a:fld>
            <a:endParaRPr lang="fr-FR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165100"/>
            <a:ext cx="7772400" cy="1031875"/>
          </a:xfrm>
        </p:spPr>
        <p:txBody>
          <a:bodyPr/>
          <a:lstStyle/>
          <a:p>
            <a:r>
              <a:rPr lang="en-GB" sz="3200"/>
              <a:t>African Programme for Onchocerciasis Control (APOC)…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2788" y="1341438"/>
            <a:ext cx="4722812" cy="4895850"/>
          </a:xfrm>
        </p:spPr>
        <p:txBody>
          <a:bodyPr/>
          <a:lstStyle/>
          <a:p>
            <a:r>
              <a:rPr lang="en-GB" sz="2400" dirty="0"/>
              <a:t>Launched in 1995  initially in 19 countries; South Sudan has recently joined as the 20</a:t>
            </a:r>
            <a:r>
              <a:rPr lang="en-GB" sz="2400" baseline="30000" dirty="0"/>
              <a:t>th</a:t>
            </a:r>
            <a:r>
              <a:rPr lang="en-GB" sz="2400" dirty="0"/>
              <a:t> country</a:t>
            </a:r>
          </a:p>
          <a:p>
            <a:r>
              <a:rPr lang="en-GB" sz="2400" dirty="0"/>
              <a:t>Population at risk: 102 million</a:t>
            </a:r>
          </a:p>
          <a:p>
            <a:r>
              <a:rPr lang="en-GB" sz="2400" dirty="0"/>
              <a:t>CDTI: mainly annual ivermectin mass treatment except in Sudan &amp; Uganda</a:t>
            </a:r>
          </a:p>
          <a:p>
            <a:r>
              <a:rPr lang="en-GB" sz="2400" dirty="0"/>
              <a:t>Delayed treatment in loiasis co-endemic &amp; in post-conflict areas</a:t>
            </a:r>
          </a:p>
        </p:txBody>
      </p:sp>
      <p:sp>
        <p:nvSpPr>
          <p:cNvPr id="29700" name="Footer Placeholder 3"/>
          <p:cNvSpPr txBox="1">
            <a:spLocks/>
          </p:cNvSpPr>
          <p:nvPr/>
        </p:nvSpPr>
        <p:spPr bwMode="auto">
          <a:xfrm>
            <a:off x="0" y="6237288"/>
            <a:ext cx="7056438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FR" sz="1600">
                <a:latin typeface="Bookman Old Style" pitchFamily="18" charset="0"/>
              </a:rPr>
              <a:t>WHO/PBD/NGDO Coordination Group for Onchocerciasis Control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0" y="1989138"/>
            <a:ext cx="395922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214438"/>
          </a:xfrm>
        </p:spPr>
        <p:txBody>
          <a:bodyPr/>
          <a:lstStyle/>
          <a:p>
            <a:r>
              <a:rPr lang="en-GB" sz="2600"/>
              <a:t>Number of people treated from 2005 to 2010 within APOC partnership…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7BA0CD1-16DE-4114-9378-7E1A3B9DCF96}" type="slidenum">
              <a:rPr lang="fr-FR" smtClean="0">
                <a:latin typeface="Bookman Old Style" pitchFamily="18" charset="0"/>
              </a:rPr>
              <a:pPr eaLnBrk="1" hangingPunct="1"/>
              <a:t>29</a:t>
            </a:fld>
            <a:endParaRPr lang="fr-FR">
              <a:latin typeface="Bookman Old Style" pitchFamily="18" charset="0"/>
            </a:endParaRPr>
          </a:p>
        </p:txBody>
      </p:sp>
      <p:graphicFrame>
        <p:nvGraphicFramePr>
          <p:cNvPr id="307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8317"/>
              </p:ext>
            </p:extLst>
          </p:nvPr>
        </p:nvGraphicFramePr>
        <p:xfrm>
          <a:off x="539552" y="1349376"/>
          <a:ext cx="7623175" cy="508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3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9376"/>
                        <a:ext cx="7623175" cy="5084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7805738" y="6434138"/>
            <a:ext cx="135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400"/>
              <a:t>Source: APOC</a:t>
            </a:r>
          </a:p>
        </p:txBody>
      </p:sp>
      <p:sp>
        <p:nvSpPr>
          <p:cNvPr id="2" name="Oval 1"/>
          <p:cNvSpPr/>
          <p:nvPr/>
        </p:nvSpPr>
        <p:spPr>
          <a:xfrm>
            <a:off x="6732240" y="1340768"/>
            <a:ext cx="1440160" cy="72008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4"/>
          <p:cNvSpPr>
            <a:spLocks noGrp="1"/>
          </p:cNvSpPr>
          <p:nvPr>
            <p:ph type="title"/>
          </p:nvPr>
        </p:nvSpPr>
        <p:spPr>
          <a:xfrm>
            <a:off x="355600" y="-123825"/>
            <a:ext cx="8293100" cy="1136650"/>
          </a:xfrm>
        </p:spPr>
        <p:txBody>
          <a:bodyPr/>
          <a:lstStyle/>
          <a:p>
            <a:r>
              <a:rPr lang="en-GB" sz="2800" dirty="0"/>
              <a:t>First eye safari to </a:t>
            </a:r>
            <a:r>
              <a:rPr lang="en-GB" sz="2800" dirty="0" err="1"/>
              <a:t>Malingwiya</a:t>
            </a:r>
            <a:r>
              <a:rPr lang="en-GB" sz="2800" dirty="0"/>
              <a:t>...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611188" y="1484313"/>
          <a:ext cx="8064500" cy="46085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282">
                <a:tc>
                  <a:txBody>
                    <a:bodyPr/>
                    <a:lstStyle/>
                    <a:p>
                      <a:pPr algn="l"/>
                      <a:r>
                        <a:rPr lang="en-GB" sz="2800" dirty="0"/>
                        <a:t>Indicators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/>
                        <a:t>Malingwiya</a:t>
                      </a:r>
                      <a:r>
                        <a:rPr lang="en-GB" sz="2800" dirty="0"/>
                        <a:t> 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93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Number of blind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/>
                        <a:t>patients</a:t>
                      </a:r>
                      <a:r>
                        <a:rPr lang="en-GB" baseline="0" dirty="0"/>
                        <a:t> examined</a:t>
                      </a:r>
                      <a:endParaRPr lang="en-GB" dirty="0"/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60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Number of blind people</a:t>
                      </a:r>
                      <a:r>
                        <a:rPr lang="en-GB" baseline="0" dirty="0"/>
                        <a:t> from onchocerciasis</a:t>
                      </a:r>
                      <a:r>
                        <a:rPr lang="en-GB" dirty="0"/>
                        <a:t> 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935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Percentage</a:t>
                      </a:r>
                    </a:p>
                  </a:txBody>
                  <a:tcPr marL="91436" marR="914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60 %</a:t>
                      </a:r>
                    </a:p>
                  </a:txBody>
                  <a:tcPr marL="91436" marR="914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616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92BA1F4-08F3-43D8-BB98-C92141CE4845}" type="slidenum">
              <a:rPr lang="fr-FR" smtClean="0">
                <a:latin typeface="Bookman Old Style" pitchFamily="18" charset="0"/>
              </a:rPr>
              <a:pPr eaLnBrk="1" hangingPunct="1"/>
              <a:t>3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35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5763181"/>
            <a:ext cx="20528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Credit: Dr Tepage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287462"/>
          </a:xfrm>
        </p:spPr>
        <p:txBody>
          <a:bodyPr/>
          <a:lstStyle/>
          <a:p>
            <a:r>
              <a:rPr lang="en-US" sz="2000"/>
              <a:t>Impact of long-term treatment of onchocerciasis with ivermectin in Kaduna State, Nigeria: first evidence of the potential for elimination in the operational area of the African Programme for Onchocerciasis Control</a:t>
            </a:r>
            <a:endParaRPr lang="en-GB" sz="2000"/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C238DD-EF86-4E25-94FD-B999808E86F3}" type="slidenum">
              <a:rPr lang="fr-FR" smtClean="0">
                <a:latin typeface="Bookman Old Style" pitchFamily="18" charset="0"/>
              </a:rPr>
              <a:pPr eaLnBrk="1" hangingPunct="1"/>
              <a:t>30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452563"/>
            <a:ext cx="85090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Rectangle 13"/>
          <p:cNvSpPr>
            <a:spLocks noChangeArrowheads="1"/>
          </p:cNvSpPr>
          <p:nvPr/>
        </p:nvSpPr>
        <p:spPr bwMode="auto">
          <a:xfrm>
            <a:off x="4237038" y="5789613"/>
            <a:ext cx="45529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Tekle et al.: Parasites &amp; Vectors </a:t>
            </a:r>
            <a:r>
              <a:rPr lang="en-GB"/>
              <a:t>2012, </a:t>
            </a:r>
            <a:r>
              <a:rPr lang="en-GB" b="1"/>
              <a:t>5</a:t>
            </a:r>
            <a:r>
              <a:rPr lang="en-GB"/>
              <a:t>:28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27088" y="1196975"/>
          <a:ext cx="7632700" cy="5547360"/>
        </p:xfrm>
        <a:graphic>
          <a:graphicData uri="http://schemas.openxmlformats.org/drawingml/2006/table">
            <a:tbl>
              <a:tblPr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Country</a:t>
                      </a:r>
                      <a:endParaRPr kumimoji="0" lang="en-I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Population of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CDTi projects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National Elimination 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by the year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Angola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950,346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Burundi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1,406,983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Cameroon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6,473,620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Chad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1,871,174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Congo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759,199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Ethiopia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7,644,144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Malawi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1,978,306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Mozambique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Nigeria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33,283,450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Sudan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444,655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Tanzania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2,207,132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Uganda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3,248,975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Subtotal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60,267,984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Central African Republic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1,408,824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Democratic Republic of Congo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27,137,104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Eq. Guinea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80,206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Gabon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South Sudan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5,605,726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Subtotal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34,231,860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3388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Projected elimination status of APOC countries</a:t>
            </a:r>
            <a:br>
              <a:rPr lang="en-US" sz="2400"/>
            </a:br>
            <a:r>
              <a:rPr lang="en-US" sz="2400"/>
              <a:t>by 2015 and 2020</a:t>
            </a:r>
            <a:br>
              <a:rPr lang="en-IE" sz="2400"/>
            </a:br>
            <a:endParaRPr lang="en-IE" sz="2400"/>
          </a:p>
        </p:txBody>
      </p:sp>
      <p:sp>
        <p:nvSpPr>
          <p:cNvPr id="11" name="TextBox 10"/>
          <p:cNvSpPr txBox="1"/>
          <p:nvPr/>
        </p:nvSpPr>
        <p:spPr>
          <a:xfrm>
            <a:off x="250825" y="5357813"/>
            <a:ext cx="8605838" cy="1384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/>
          <a:p>
            <a:pPr marL="177800" indent="-177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By 2020,</a:t>
            </a:r>
          </a:p>
          <a:p>
            <a:pPr marL="177800" indent="-177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12 APOC countries may achieve elimination </a:t>
            </a:r>
          </a:p>
          <a:p>
            <a:pPr marL="177800" indent="-1778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latin typeface="+mn-lt"/>
                <a:cs typeface="+mn-cs"/>
              </a:rPr>
              <a:t>protecting more than 60 million people</a:t>
            </a:r>
          </a:p>
        </p:txBody>
      </p:sp>
      <p:sp>
        <p:nvSpPr>
          <p:cNvPr id="33887" name="TextBox 1"/>
          <p:cNvSpPr txBox="1">
            <a:spLocks noChangeArrowheads="1"/>
          </p:cNvSpPr>
          <p:nvPr/>
        </p:nvSpPr>
        <p:spPr bwMode="auto">
          <a:xfrm>
            <a:off x="7437438" y="836613"/>
            <a:ext cx="168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Source: APOC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Projected elimination status of APOC countries</a:t>
            </a:r>
            <a:br>
              <a:rPr lang="en-US" sz="2400"/>
            </a:br>
            <a:r>
              <a:rPr lang="en-US" sz="2400"/>
              <a:t>by 2015 and 2020</a:t>
            </a:r>
            <a:br>
              <a:rPr lang="en-IE" sz="2400"/>
            </a:br>
            <a:endParaRPr lang="en-IE" sz="2400"/>
          </a:p>
        </p:txBody>
      </p:sp>
      <p:sp>
        <p:nvSpPr>
          <p:cNvPr id="10" name="TextBox 9"/>
          <p:cNvSpPr txBox="1"/>
          <p:nvPr/>
        </p:nvSpPr>
        <p:spPr>
          <a:xfrm>
            <a:off x="900113" y="2197100"/>
            <a:ext cx="7488237" cy="303212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35000" indent="-1778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Five countries 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May not achieve elimination by 2020 because of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loiasis or  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treatment challenges in post-conflict areas </a:t>
            </a:r>
          </a:p>
          <a:p>
            <a:pPr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They should be supported with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strengthening </a:t>
            </a:r>
            <a:r>
              <a:rPr lang="en-US" sz="2000" dirty="0" err="1">
                <a:solidFill>
                  <a:srgbClr val="FFFF00"/>
                </a:solidFill>
                <a:latin typeface="Calibri" pitchFamily="34" charset="0"/>
              </a:rPr>
              <a:t>CDTi</a:t>
            </a: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prevention of cross border transmission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Calibri" pitchFamily="34" charset="0"/>
              </a:rPr>
              <a:t>evaluation of long term impact of treatment</a:t>
            </a:r>
          </a:p>
          <a:p>
            <a:pPr eaLnBrk="1" hangingPunct="1">
              <a:spcAft>
                <a:spcPts val="1200"/>
              </a:spcAft>
              <a:defRPr/>
            </a:pPr>
            <a:endParaRPr lang="en-IE" sz="800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4911" name="TextBox 1"/>
          <p:cNvSpPr txBox="1">
            <a:spLocks noChangeArrowheads="1"/>
          </p:cNvSpPr>
          <p:nvPr/>
        </p:nvSpPr>
        <p:spPr bwMode="auto">
          <a:xfrm>
            <a:off x="7345363" y="795338"/>
            <a:ext cx="168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Source: APOC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68677"/>
              </p:ext>
            </p:extLst>
          </p:nvPr>
        </p:nvGraphicFramePr>
        <p:xfrm>
          <a:off x="827088" y="1196975"/>
          <a:ext cx="7632700" cy="5547360"/>
        </p:xfrm>
        <a:graphic>
          <a:graphicData uri="http://schemas.openxmlformats.org/drawingml/2006/table">
            <a:tbl>
              <a:tblPr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1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3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Country</a:t>
                      </a:r>
                      <a:endParaRPr kumimoji="0" lang="en-I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Population of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CDTi projects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National Elimination 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by the year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2015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2020</a:t>
                      </a:r>
                      <a:endParaRPr kumimoji="0" lang="en-IE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Angola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950,346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Burundi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1,406,983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Cameroon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6,473,620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Chad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1,871,174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Congo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759,199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Ethiopia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7,644,144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Malawi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1,978,306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Mozambique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Nigeria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33,283,450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Sudan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444,655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Tanzania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2,207,132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Uganda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3,248,975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Yes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Subtotal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60,267,984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Central African Republic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1,408,824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Democratic Republic of Congo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27,137,104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Eq. Guinea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80,206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Gabon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South Sudan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5,605,726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No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Subtotal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34,231,860</a:t>
                      </a:r>
                      <a:endParaRPr kumimoji="0" lang="en-I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468313" y="188913"/>
            <a:ext cx="8229600" cy="5715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sz="2400" dirty="0">
                <a:latin typeface="+mj-lt"/>
                <a:ea typeface="+mj-ea"/>
                <a:cs typeface="+mj-cs"/>
              </a:rPr>
              <a:t>Predicted End Year of </a:t>
            </a:r>
            <a:r>
              <a:rPr lang="en-IE" sz="2400" dirty="0">
                <a:latin typeface="+mn-lt"/>
                <a:cs typeface="+mn-cs"/>
              </a:rPr>
              <a:t>Treatment </a:t>
            </a:r>
            <a:r>
              <a:rPr lang="en-IE" sz="2400" dirty="0">
                <a:latin typeface="+mj-lt"/>
                <a:ea typeface="+mj-ea"/>
                <a:cs typeface="+mj-cs"/>
              </a:rPr>
              <a:t>for APOC Projects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08025"/>
            <a:ext cx="8551862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6659563" y="6367463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/>
              <a:t>Source: APOC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APOC partnership…</a:t>
            </a:r>
            <a:endParaRPr lang="fr-FR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318244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844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3584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19CE7A-963B-4DF1-A5EB-B5FDB55E893A}" type="slidenum">
              <a:rPr lang="fr-FR" smtClean="0">
                <a:latin typeface="Bookman Old Style" pitchFamily="18" charset="0"/>
              </a:rPr>
              <a:pPr eaLnBrk="1" hangingPunct="1"/>
              <a:t>34</a:t>
            </a:fld>
            <a:endParaRPr lang="fr-FR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Placeholder 3"/>
          <p:cNvSpPr>
            <a:spLocks noGrp="1"/>
          </p:cNvSpPr>
          <p:nvPr>
            <p:ph type="body" idx="1"/>
          </p:nvPr>
        </p:nvSpPr>
        <p:spPr>
          <a:xfrm>
            <a:off x="73025" y="2133600"/>
            <a:ext cx="9037638" cy="2232025"/>
          </a:xfrm>
        </p:spPr>
        <p:txBody>
          <a:bodyPr/>
          <a:lstStyle/>
          <a:p>
            <a:pPr algn="ctr"/>
            <a:r>
              <a:rPr lang="en-GB" sz="4400"/>
              <a:t>Lessons learnt </a:t>
            </a:r>
          </a:p>
          <a:p>
            <a:pPr algn="ctr"/>
            <a:r>
              <a:rPr lang="en-GB" sz="4400"/>
              <a:t>&amp; </a:t>
            </a:r>
          </a:p>
          <a:p>
            <a:pPr algn="ctr"/>
            <a:r>
              <a:rPr lang="en-GB" sz="4400"/>
              <a:t>Opportunities for collaboration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5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r>
              <a:rPr lang="en-GB" sz="3600"/>
              <a:t>1. Partnership…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388" y="908050"/>
            <a:ext cx="9145587" cy="5400675"/>
          </a:xfrm>
        </p:spPr>
        <p:txBody>
          <a:bodyPr/>
          <a:lstStyle/>
          <a:p>
            <a:r>
              <a:rPr lang="en-GB" sz="2800" dirty="0"/>
              <a:t>Public-private partnership: key for success in onchocerciasis control &amp; elimination</a:t>
            </a:r>
          </a:p>
          <a:p>
            <a:r>
              <a:rPr lang="en-GB" sz="2800" dirty="0"/>
              <a:t>Other partnerships in PBL such as GET2020, Vision 2020, etc…</a:t>
            </a:r>
          </a:p>
          <a:p>
            <a:r>
              <a:rPr lang="en-GB" sz="2800" dirty="0"/>
              <a:t>Partnership in Vision 2020: Theme of GA7 of the IAPB in September 2004 in Dubai</a:t>
            </a:r>
          </a:p>
          <a:p>
            <a:r>
              <a:rPr lang="en-GB" sz="2800" dirty="0"/>
              <a:t>Other partnerships in NTDs: GAELF, MEC/AC, NTD NGDO Network</a:t>
            </a:r>
          </a:p>
          <a:p>
            <a:r>
              <a:rPr lang="en-GB" sz="2800" dirty="0"/>
              <a:t>At the country level?</a:t>
            </a:r>
          </a:p>
          <a:p>
            <a:pPr lvl="1"/>
            <a:r>
              <a:rPr lang="en-GB" sz="2400" dirty="0"/>
              <a:t>Urgent need to focus on national managers</a:t>
            </a:r>
          </a:p>
          <a:p>
            <a:pPr lvl="1"/>
            <a:r>
              <a:rPr lang="en-GB" sz="2400" dirty="0"/>
              <a:t>Expansion to provincial/regional &amp; community levels </a:t>
            </a:r>
            <a:r>
              <a:rPr lang="en-GB" dirty="0"/>
              <a:t> 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5954BE5-0BD0-4842-AAA5-BA80AD619166}" type="slidenum">
              <a:rPr lang="fr-FR" smtClean="0">
                <a:latin typeface="Bookman Old Style" pitchFamily="18" charset="0"/>
              </a:rPr>
              <a:pPr eaLnBrk="1" hangingPunct="1"/>
              <a:t>36</a:t>
            </a:fld>
            <a:endParaRPr lang="fr-FR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/>
              <a:t>2. Community involvement, participation &amp; empowerment…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824412" cy="4597400"/>
          </a:xfrm>
        </p:spPr>
        <p:txBody>
          <a:bodyPr/>
          <a:lstStyle/>
          <a:p>
            <a:r>
              <a:rPr lang="en-GB" sz="2200" dirty="0"/>
              <a:t>Communities are requested  to choose their own drug distributors: Community-Directed Distributors (CDDs)</a:t>
            </a:r>
          </a:p>
          <a:p>
            <a:r>
              <a:rPr lang="en-GB" sz="2200" dirty="0"/>
              <a:t>Roles of CDDs: </a:t>
            </a:r>
          </a:p>
          <a:p>
            <a:pPr lvl="1"/>
            <a:r>
              <a:rPr lang="en-GB" sz="1800" dirty="0"/>
              <a:t>Conduct the census</a:t>
            </a:r>
          </a:p>
          <a:p>
            <a:pPr lvl="1"/>
            <a:r>
              <a:rPr lang="en-GB" sz="1800" dirty="0"/>
              <a:t>Collect drugs</a:t>
            </a:r>
          </a:p>
          <a:p>
            <a:pPr lvl="1"/>
            <a:r>
              <a:rPr lang="en-GB" sz="1800" dirty="0"/>
              <a:t>Distribute drugs</a:t>
            </a:r>
          </a:p>
          <a:p>
            <a:pPr lvl="1"/>
            <a:r>
              <a:rPr lang="en-GB" sz="1800" dirty="0"/>
              <a:t>Record keeping</a:t>
            </a:r>
          </a:p>
          <a:p>
            <a:pPr lvl="1"/>
            <a:r>
              <a:rPr lang="en-GB" sz="1800" dirty="0"/>
              <a:t>Reporting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D2E6CE9-B769-433F-8137-20FC06393266}" type="slidenum">
              <a:rPr lang="fr-FR" smtClean="0">
                <a:latin typeface="Bookman Old Style" pitchFamily="18" charset="0"/>
              </a:rPr>
              <a:pPr eaLnBrk="1" hangingPunct="1"/>
              <a:t>37</a:t>
            </a:fld>
            <a:endParaRPr lang="fr-FR">
              <a:latin typeface="Bookman Old Style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253038" y="1279525"/>
            <a:ext cx="3889375" cy="4913313"/>
            <a:chOff x="5436096" y="-387424"/>
            <a:chExt cx="3889375" cy="4913845"/>
          </a:xfrm>
        </p:grpSpPr>
        <p:pic>
          <p:nvPicPr>
            <p:cNvPr id="38919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-387424"/>
              <a:ext cx="3889375" cy="491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20" name="TextBox 20"/>
            <p:cNvSpPr txBox="1">
              <a:spLocks noChangeArrowheads="1"/>
            </p:cNvSpPr>
            <p:nvPr/>
          </p:nvSpPr>
          <p:spPr bwMode="auto">
            <a:xfrm>
              <a:off x="6147790" y="4249422"/>
              <a:ext cx="276307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sz="1200"/>
                <a:t>Credit: Dr Nana Kwadwo Biritwum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CDDs in APOC countries in 2010…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389" y="1556792"/>
            <a:ext cx="3600524" cy="4597946"/>
          </a:xfrm>
        </p:spPr>
        <p:txBody>
          <a:bodyPr/>
          <a:lstStyle/>
          <a:p>
            <a:r>
              <a:rPr lang="en-GB" sz="3200" dirty="0"/>
              <a:t>CDDs trained </a:t>
            </a:r>
          </a:p>
          <a:p>
            <a:r>
              <a:rPr lang="en-GB" sz="3200" dirty="0"/>
              <a:t>Ratio of 1CDD per 100 people</a:t>
            </a:r>
          </a:p>
          <a:p>
            <a:r>
              <a:rPr lang="en-GB" sz="3200" dirty="0"/>
              <a:t>Female CDD more effective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 dirty="0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37C8D04-D1EB-412C-A92F-60FA7BAA2F9E}" type="slidenum">
              <a:rPr lang="fr-FR" smtClean="0">
                <a:latin typeface="Bookman Old Style" pitchFamily="18" charset="0"/>
              </a:rPr>
              <a:pPr eaLnBrk="1" hangingPunct="1"/>
              <a:t>38</a:t>
            </a:fld>
            <a:endParaRPr lang="fr-FR">
              <a:latin typeface="Bookman Old Style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854450" y="1628775"/>
          <a:ext cx="528955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Chart" r:id="rId3" imgW="6096075" imgH="4067089" progId="MSGraph.Chart.8">
                  <p:embed followColorScheme="full"/>
                </p:oleObj>
              </mc:Choice>
              <mc:Fallback>
                <p:oleObj name="Chart" r:id="rId3" imgW="6096075" imgH="4067089" progId="MSGraph.Chart.8">
                  <p:embed followColorScheme="full"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1628775"/>
                        <a:ext cx="5289550" cy="352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85113" y="5013325"/>
            <a:ext cx="1184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/>
              <a:t>Source: APOC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E982071-850E-4662-8890-F0E2524C20CA}" type="slidenum">
              <a:rPr lang="fr-FR" smtClean="0">
                <a:latin typeface="Bookman Old Style" pitchFamily="18" charset="0"/>
              </a:rPr>
              <a:pPr eaLnBrk="1" hangingPunct="1"/>
              <a:t>39</a:t>
            </a:fld>
            <a:endParaRPr lang="fr-FR">
              <a:latin typeface="Bookman Old Style" pitchFamily="18" charset="0"/>
            </a:endParaRPr>
          </a:p>
        </p:txBody>
      </p:sp>
      <p:graphicFrame>
        <p:nvGraphicFramePr>
          <p:cNvPr id="40964" name="Object 7"/>
          <p:cNvGraphicFramePr>
            <a:graphicFrameLocks noChangeAspect="1"/>
          </p:cNvGraphicFramePr>
          <p:nvPr/>
        </p:nvGraphicFramePr>
        <p:xfrm>
          <a:off x="755650" y="836613"/>
          <a:ext cx="75565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2" name="Chart" r:id="rId3" imgW="7467644" imgH="5324440" progId="MSGraph.Chart.8">
                  <p:embed followColorScheme="full"/>
                </p:oleObj>
              </mc:Choice>
              <mc:Fallback>
                <p:oleObj name="Chart" r:id="rId3" imgW="7467644" imgH="5324440" progId="MSGraph.Chart.8">
                  <p:embed followColorScheme="full"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836613"/>
                        <a:ext cx="7556500" cy="540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8229600" cy="1143000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0" tIns="0" rIns="0" bIns="0"/>
          <a:lstStyle/>
          <a:p>
            <a:r>
              <a:rPr lang="en-US" sz="2400">
                <a:solidFill>
                  <a:schemeClr val="tx2"/>
                </a:solidFill>
              </a:rPr>
              <a:t>Major Health interventions co-implemented by CDDs in APOC countries in 2010…</a:t>
            </a:r>
          </a:p>
        </p:txBody>
      </p:sp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7740650" y="5964238"/>
            <a:ext cx="11842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200"/>
              <a:t>Source: APOC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Joint meeting of OSEA and ISGEO: August 1988 in Nairobi, Kenya: </a:t>
            </a:r>
            <a:r>
              <a:rPr lang="en-GB" sz="2800" i="1" dirty="0"/>
              <a:t>"Blindness in </a:t>
            </a:r>
            <a:r>
              <a:rPr lang="en-GB" sz="2800" i="1" dirty="0" err="1"/>
              <a:t>northeastern</a:t>
            </a:r>
            <a:r>
              <a:rPr lang="en-GB" sz="2800" i="1" dirty="0"/>
              <a:t> DRC"</a:t>
            </a:r>
          </a:p>
          <a:p>
            <a:r>
              <a:rPr lang="en-GB" sz="2800" dirty="0"/>
              <a:t>Attendance in the Diploma course in CEH in London in 1989: </a:t>
            </a:r>
            <a:r>
              <a:rPr lang="en-GB" sz="2800" i="1" dirty="0"/>
              <a:t>Proposal for Ivermectin Mass Distribution in the </a:t>
            </a:r>
            <a:r>
              <a:rPr lang="en-GB" sz="2800" i="1" dirty="0" err="1"/>
              <a:t>Ueles</a:t>
            </a:r>
            <a:r>
              <a:rPr lang="en-GB" sz="2800" i="1" dirty="0"/>
              <a:t> in </a:t>
            </a:r>
            <a:r>
              <a:rPr lang="en-GB" sz="2800" i="1" dirty="0" err="1"/>
              <a:t>northeastern</a:t>
            </a:r>
            <a:r>
              <a:rPr lang="en-GB" sz="2800" i="1" dirty="0"/>
              <a:t> DRC</a:t>
            </a:r>
          </a:p>
          <a:p>
            <a:r>
              <a:rPr lang="en-GB" sz="2800" dirty="0"/>
              <a:t>MDA first attempt in </a:t>
            </a:r>
            <a:r>
              <a:rPr lang="en-GB" sz="2800" dirty="0" err="1"/>
              <a:t>Dingila</a:t>
            </a:r>
            <a:r>
              <a:rPr lang="en-GB" sz="2800" dirty="0"/>
              <a:t> Health Zone from 1991 to 1995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187476D-F347-439C-9BC7-790EA1ECE0CA}" type="slidenum">
              <a:rPr lang="fr-FR" smtClean="0">
                <a:latin typeface="Bookman Old Style" pitchFamily="18" charset="0"/>
              </a:rPr>
              <a:pPr eaLnBrk="1" hangingPunct="1"/>
              <a:t>4</a:t>
            </a:fld>
            <a:endParaRPr lang="fr-FR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6"/>
          <p:cNvSpPr>
            <a:spLocks noGrp="1"/>
          </p:cNvSpPr>
          <p:nvPr>
            <p:ph type="title"/>
          </p:nvPr>
        </p:nvSpPr>
        <p:spPr>
          <a:xfrm>
            <a:off x="143555" y="0"/>
            <a:ext cx="8724900" cy="1152525"/>
          </a:xfrm>
        </p:spPr>
        <p:txBody>
          <a:bodyPr/>
          <a:lstStyle/>
          <a:p>
            <a:r>
              <a:rPr lang="en-GB" sz="3200" dirty="0"/>
              <a:t>More than 85 % of the CDDs trained in 2010 were found in 5 countries…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19911DC-570C-4185-94DD-A3A4A5C602BA}" type="slidenum">
              <a:rPr lang="fr-FR" smtClean="0">
                <a:latin typeface="Bookman Old Style" pitchFamily="18" charset="0"/>
              </a:rPr>
              <a:pPr eaLnBrk="1" hangingPunct="1"/>
              <a:t>40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41989" name="Picture 2" descr="D:\MAPS\Africa\General map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5764212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61913" y="3594100"/>
            <a:ext cx="37687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>
                <a:latin typeface="Verdana" pitchFamily="34" charset="0"/>
              </a:rPr>
              <a:t>Nigeria: 183,476 CDDs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00338" y="3357563"/>
            <a:ext cx="612775" cy="3587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6125" y="4576763"/>
            <a:ext cx="304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/>
              <a:t>DRC: 102,537 CDDs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227388" y="4076700"/>
            <a:ext cx="1128712" cy="4953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940425" y="2752725"/>
            <a:ext cx="3317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/>
              <a:t>Ethiopia: 66,623 CDDs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364163" y="2935288"/>
            <a:ext cx="576262" cy="42227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770563" y="3609975"/>
            <a:ext cx="3284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/>
              <a:t>Uganda: 63,808 CDDs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970463" y="3790950"/>
            <a:ext cx="800100" cy="4763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8275" y="4140200"/>
            <a:ext cx="364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2400"/>
              <a:t>Cameroon: 40,678 CDDs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816225" y="3554413"/>
            <a:ext cx="917575" cy="585787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68537" y="1484313"/>
            <a:ext cx="3671888" cy="936575"/>
          </a:xfrm>
          <a:prstGeom prst="rect">
            <a:avLst/>
          </a:prstGeom>
          <a:solidFill>
            <a:schemeClr val="bg1"/>
          </a:solidFill>
          <a:ln w="444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Approximately 450,000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8" grpId="0"/>
      <p:bldP spid="22" grpId="0"/>
      <p:bldP spid="26" grpId="0"/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Advocacy…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1"/>
          </p:nvPr>
        </p:nvSpPr>
        <p:spPr>
          <a:xfrm>
            <a:off x="468312" y="1628800"/>
            <a:ext cx="8424167" cy="4525938"/>
          </a:xfrm>
        </p:spPr>
        <p:txBody>
          <a:bodyPr/>
          <a:lstStyle/>
          <a:p>
            <a:r>
              <a:rPr lang="en-GB" dirty="0"/>
              <a:t>Advocacy: one of the main activities of Sir John Wilson</a:t>
            </a:r>
            <a:endParaRPr lang="en-US" dirty="0"/>
          </a:p>
          <a:p>
            <a:r>
              <a:rPr lang="en-US" dirty="0"/>
              <a:t>One of the three support activities of Vision 2020 </a:t>
            </a:r>
          </a:p>
          <a:p>
            <a:r>
              <a:rPr lang="en-US" dirty="0"/>
              <a:t>Recent high momentum for NTDs</a:t>
            </a:r>
          </a:p>
          <a:p>
            <a:r>
              <a:rPr lang="en-US" dirty="0"/>
              <a:t>Government financial contributions</a:t>
            </a:r>
          </a:p>
          <a:p>
            <a:r>
              <a:rPr lang="en-US" dirty="0"/>
              <a:t>Few projects and countries with success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301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4301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330239E-CBA0-4BAC-A141-CEBAB89EDBB9}" type="slidenum">
              <a:rPr lang="fr-FR" smtClean="0">
                <a:latin typeface="Bookman Old Style" pitchFamily="18" charset="0"/>
              </a:rPr>
              <a:pPr eaLnBrk="1" hangingPunct="1"/>
              <a:t>41</a:t>
            </a:fld>
            <a:endParaRPr lang="fr-FR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Uganda success story in advocacy for "Nodding syndrome"…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Since 2008, the NOCP reported on increased cases of "nodding syndrome" in </a:t>
            </a:r>
            <a:r>
              <a:rPr lang="en-GB" sz="2800" dirty="0" err="1"/>
              <a:t>Pader</a:t>
            </a:r>
            <a:r>
              <a:rPr lang="en-GB" sz="2800" dirty="0"/>
              <a:t> and Kitgum districts</a:t>
            </a:r>
          </a:p>
          <a:p>
            <a:r>
              <a:rPr lang="en-GB" sz="2800" dirty="0"/>
              <a:t>Involvement of MPs since October 2011</a:t>
            </a:r>
          </a:p>
          <a:p>
            <a:r>
              <a:rPr lang="en-GB" sz="2800" dirty="0"/>
              <a:t>High profile as a political problem with a flooding of information through the media</a:t>
            </a:r>
          </a:p>
          <a:p>
            <a:r>
              <a:rPr lang="en-GB" sz="2800" dirty="0"/>
              <a:t>Release of Government funding to address the needs</a:t>
            </a:r>
          </a:p>
          <a:p>
            <a:r>
              <a:rPr lang="en-GB" sz="2800" dirty="0"/>
              <a:t>Implication of international communities</a:t>
            </a:r>
          </a:p>
          <a:p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26A921-708D-44E7-B123-07B6985777B8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99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44" y="1169988"/>
            <a:ext cx="9101138" cy="56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9" y="23813"/>
            <a:ext cx="8229600" cy="1143000"/>
          </a:xfrm>
        </p:spPr>
        <p:txBody>
          <a:bodyPr/>
          <a:lstStyle/>
          <a:p>
            <a:r>
              <a:rPr lang="en-GB" dirty="0"/>
              <a:t>Local newspapers…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76257"/>
            <a:ext cx="9190537" cy="6934257"/>
          </a:xfrm>
        </p:spPr>
      </p:pic>
      <p:sp>
        <p:nvSpPr>
          <p:cNvPr id="2" name="TextBox 1"/>
          <p:cNvSpPr txBox="1"/>
          <p:nvPr/>
        </p:nvSpPr>
        <p:spPr>
          <a:xfrm>
            <a:off x="2051720" y="1988840"/>
            <a:ext cx="6120680" cy="1200329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The President who commended Kitgum Woman MP Beatrice </a:t>
            </a:r>
            <a:r>
              <a:rPr lang="en-GB" sz="2400" dirty="0" err="1"/>
              <a:t>Anywa's</a:t>
            </a:r>
            <a:r>
              <a:rPr lang="en-GB" sz="2400" dirty="0"/>
              <a:t> support to the afflicted children…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3789040"/>
            <a:ext cx="4279619" cy="1200329"/>
          </a:xfrm>
          <a:prstGeom prst="rect">
            <a:avLst/>
          </a:prstGeom>
          <a:solidFill>
            <a:schemeClr val="bg1"/>
          </a:solidFill>
          <a:ln w="444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Mr </a:t>
            </a:r>
            <a:r>
              <a:rPr lang="en-GB" sz="2400" dirty="0" err="1"/>
              <a:t>Museveni</a:t>
            </a:r>
            <a:r>
              <a:rPr lang="en-GB" sz="2400" dirty="0"/>
              <a:t> said helicopters could be availed for areal spraying for flies.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95288" y="25400"/>
            <a:ext cx="8229600" cy="1143000"/>
          </a:xfrm>
        </p:spPr>
        <p:txBody>
          <a:bodyPr/>
          <a:lstStyle/>
          <a:p>
            <a:r>
              <a:rPr lang="en-GB"/>
              <a:t>Take Home Messages…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4824413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Bookman Old Style" pitchFamily="18" charset="0"/>
              <a:buAutoNum type="arabicPeriod"/>
            </a:pPr>
            <a:r>
              <a:rPr lang="en-GB" sz="4000" dirty="0"/>
              <a:t>Strengthen partnership at the country level</a:t>
            </a:r>
          </a:p>
          <a:p>
            <a:pPr marL="514350" indent="-514350">
              <a:lnSpc>
                <a:spcPct val="150000"/>
              </a:lnSpc>
              <a:buFont typeface="Bookman Old Style" pitchFamily="18" charset="0"/>
              <a:buAutoNum type="arabicPeriod"/>
            </a:pPr>
            <a:r>
              <a:rPr lang="en-GB" sz="4000" dirty="0"/>
              <a:t>Community participation, involvement, empowerment…</a:t>
            </a:r>
          </a:p>
          <a:p>
            <a:pPr marL="514350" indent="-514350">
              <a:lnSpc>
                <a:spcPct val="150000"/>
              </a:lnSpc>
              <a:buFont typeface="Bookman Old Style" pitchFamily="18" charset="0"/>
              <a:buAutoNum type="arabicPeriod"/>
            </a:pPr>
            <a:r>
              <a:rPr lang="en-GB" sz="4000" dirty="0"/>
              <a:t>Advocacy reinforcement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5039190-A26C-444A-A3CF-3752C1B77319}" type="slidenum">
              <a:rPr lang="fr-FR" smtClean="0">
                <a:latin typeface="Bookman Old Style" pitchFamily="18" charset="0"/>
              </a:rPr>
              <a:pPr eaLnBrk="1" hangingPunct="1"/>
              <a:t>45</a:t>
            </a:fld>
            <a:endParaRPr lang="fr-FR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707"/>
            <a:ext cx="8229600" cy="1143000"/>
          </a:xfrm>
        </p:spPr>
        <p:txBody>
          <a:bodyPr/>
          <a:lstStyle/>
          <a:p>
            <a:r>
              <a:rPr lang="en-GB" dirty="0"/>
              <a:t>Conclusions…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5112568"/>
          </a:xfrm>
        </p:spPr>
        <p:txBody>
          <a:bodyPr/>
          <a:lstStyle/>
          <a:p>
            <a:r>
              <a:rPr lang="en-GB" dirty="0"/>
              <a:t>Need for additional support from all the partners to finish the job of onchocerciasis elimination</a:t>
            </a:r>
          </a:p>
          <a:p>
            <a:r>
              <a:rPr lang="en-GB" dirty="0"/>
              <a:t>Apply the key messages at the country level, from the national managers up to the community level by involving the CDDs in eye care</a:t>
            </a:r>
          </a:p>
          <a:p>
            <a:r>
              <a:rPr lang="en-GB" dirty="0"/>
              <a:t>Do not forget the power of MPs in changing policies and facilitating the Government involvement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WHO/PBD/NGDO Coordination Group for Onchocerciasis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26A921-708D-44E7-B123-07B6985777B8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0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/>
          </p:cNvSpPr>
          <p:nvPr>
            <p:ph type="title"/>
          </p:nvPr>
        </p:nvSpPr>
        <p:spPr>
          <a:xfrm>
            <a:off x="434975" y="53975"/>
            <a:ext cx="8229600" cy="1143000"/>
          </a:xfrm>
        </p:spPr>
        <p:txBody>
          <a:bodyPr/>
          <a:lstStyle/>
          <a:p>
            <a:r>
              <a:rPr lang="en-GB" sz="3200" dirty="0"/>
              <a:t>At the </a:t>
            </a:r>
            <a:r>
              <a:rPr lang="en-GB" sz="3200"/>
              <a:t>later stage……</a:t>
            </a:r>
            <a:r>
              <a:rPr lang="en-GB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248150" cy="4597400"/>
          </a:xfrm>
        </p:spPr>
        <p:txBody>
          <a:bodyPr/>
          <a:lstStyle/>
          <a:p>
            <a:pPr>
              <a:defRPr/>
            </a:pPr>
            <a:r>
              <a:rPr lang="en-GB" dirty="0"/>
              <a:t>Launching of APOC in December 1995</a:t>
            </a:r>
          </a:p>
          <a:p>
            <a:pPr>
              <a:defRPr/>
            </a:pPr>
            <a:r>
              <a:rPr lang="en-GB" dirty="0"/>
              <a:t>REMO (WHO/TDR) </a:t>
            </a:r>
          </a:p>
          <a:p>
            <a:pPr marL="0" indent="0">
              <a:buFontTx/>
              <a:buNone/>
              <a:defRPr/>
            </a:pPr>
            <a:r>
              <a:rPr lang="en-GB" dirty="0"/>
              <a:t>(Jan – March 1998): 135 villages surveyed</a:t>
            </a:r>
          </a:p>
          <a:p>
            <a:pPr>
              <a:defRPr/>
            </a:pPr>
            <a:r>
              <a:rPr lang="en-GB" dirty="0"/>
              <a:t>Launching of Uele CDTI project in December 2003</a:t>
            </a:r>
          </a:p>
          <a:p>
            <a:pPr>
              <a:defRPr/>
            </a:pPr>
            <a:r>
              <a:rPr lang="en-GB" dirty="0"/>
              <a:t>Evaluation in Dec 2012 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1491F1-DE3D-48E1-BE6B-1C0A468F52FB}" type="slidenum">
              <a:rPr lang="fr-FR" smtClean="0">
                <a:latin typeface="Bookman Old Style" pitchFamily="18" charset="0"/>
              </a:rPr>
              <a:pPr eaLnBrk="1" hangingPunct="1"/>
              <a:t>5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4564062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3762375"/>
            <a:ext cx="4538662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/>
          <a:lstStyle/>
          <a:p>
            <a:r>
              <a:rPr lang="en-GB" sz="2400"/>
              <a:t>Dr Tepage &amp; Mrs Nyawali from Uele CDTI project transporting Mectizan from Kisangani to Buta…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B509600-13AB-427F-95D2-16D5F7839EE4}" type="slidenum">
              <a:rPr lang="fr-FR" smtClean="0">
                <a:latin typeface="Bookman Old Style" pitchFamily="18" charset="0"/>
              </a:rPr>
              <a:pPr eaLnBrk="1" hangingPunct="1"/>
              <a:t>6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5" y="1125538"/>
            <a:ext cx="9042400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Onchocerciasis…?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196975"/>
            <a:ext cx="5327650" cy="4968875"/>
          </a:xfrm>
        </p:spPr>
        <p:txBody>
          <a:bodyPr/>
          <a:lstStyle/>
          <a:p>
            <a:pPr>
              <a:defRPr/>
            </a:pPr>
            <a:r>
              <a:rPr lang="en-GB" dirty="0"/>
              <a:t>A skin &amp; eye disease caused by a filarial worm: "</a:t>
            </a:r>
            <a:r>
              <a:rPr lang="en-GB" i="1" dirty="0"/>
              <a:t>Onchocerca volvulus"</a:t>
            </a:r>
          </a:p>
          <a:p>
            <a:pPr>
              <a:defRPr/>
            </a:pPr>
            <a:r>
              <a:rPr lang="en-GB" dirty="0"/>
              <a:t>It is transmitted by a small black fly of the genus of </a:t>
            </a:r>
            <a:r>
              <a:rPr lang="en-GB" i="1" dirty="0"/>
              <a:t>Similium </a:t>
            </a:r>
            <a:r>
              <a:rPr lang="en-GB" dirty="0"/>
              <a:t>which breeds in fast-flowing streams &amp; rivers. This is why the risk if blindness in higher close to these rivers</a:t>
            </a:r>
            <a:endParaRPr lang="en-GB" i="1" dirty="0"/>
          </a:p>
          <a:p>
            <a:pPr marL="0" indent="0">
              <a:buFontTx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139D9B-A7C0-49DF-8E37-775216E6BB17}" type="slidenum">
              <a:rPr lang="fr-FR" smtClean="0">
                <a:latin typeface="Bookman Old Style" pitchFamily="18" charset="0"/>
              </a:rPr>
              <a:pPr eaLnBrk="1" hangingPunct="1"/>
              <a:t>7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7" name="Picture 5" descr="Onchocerca volvulus worm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7425" y="1125538"/>
            <a:ext cx="24733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9963" y="2924175"/>
            <a:ext cx="24876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Breeding site…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46AD100-33D0-40B4-B3F5-395CAE489E0F}" type="slidenum">
              <a:rPr lang="fr-FR" smtClean="0">
                <a:latin typeface="Bookman Old Style" pitchFamily="18" charset="0"/>
              </a:rPr>
              <a:pPr eaLnBrk="1" hangingPunct="1"/>
              <a:t>8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1269" name="Picture 2" descr="020321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077075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en-GB" sz="3600"/>
              <a:t>Geographical distribution…?</a:t>
            </a:r>
          </a:p>
        </p:txBody>
      </p:sp>
      <p:sp>
        <p:nvSpPr>
          <p:cNvPr id="12291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FR">
                <a:latin typeface="Bookman Old Style" pitchFamily="18" charset="0"/>
              </a:rPr>
              <a:t>WHO/PBD/NGDO Coordination Group for Onchocerciasis Control</a:t>
            </a: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6B1E12-34C5-44DC-BB58-8886E1A08B79}" type="slidenum">
              <a:rPr lang="fr-FR" smtClean="0">
                <a:latin typeface="Bookman Old Style" pitchFamily="18" charset="0"/>
              </a:rPr>
              <a:pPr eaLnBrk="1" hangingPunct="1"/>
              <a:t>9</a:t>
            </a:fld>
            <a:endParaRPr lang="fr-FR">
              <a:latin typeface="Bookman Old Style" pitchFamily="18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168400"/>
            <a:ext cx="66135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2843213" y="692150"/>
            <a:ext cx="3457575" cy="1944688"/>
          </a:xfrm>
          <a:prstGeom prst="cloudCallout">
            <a:avLst>
              <a:gd name="adj1" fmla="val 4468"/>
              <a:gd name="adj2" fmla="val 98343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99 % in 31 countries in Africa</a:t>
            </a:r>
          </a:p>
        </p:txBody>
      </p:sp>
      <p:sp>
        <p:nvSpPr>
          <p:cNvPr id="7" name="Pentagon 6"/>
          <p:cNvSpPr/>
          <p:nvPr/>
        </p:nvSpPr>
        <p:spPr>
          <a:xfrm>
            <a:off x="250825" y="3219450"/>
            <a:ext cx="2449513" cy="936625"/>
          </a:xfrm>
          <a:prstGeom prst="homePlat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Latin America: 13 foci in 6 countries</a:t>
            </a:r>
          </a:p>
        </p:txBody>
      </p:sp>
      <p:sp>
        <p:nvSpPr>
          <p:cNvPr id="8" name="Flowchart: Decision 7"/>
          <p:cNvSpPr/>
          <p:nvPr/>
        </p:nvSpPr>
        <p:spPr>
          <a:xfrm>
            <a:off x="5256213" y="3016250"/>
            <a:ext cx="2087562" cy="712788"/>
          </a:xfrm>
          <a:prstGeom prst="flowChartDecision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Bookman Old Style"/>
        <a:ea typeface=""/>
        <a:cs typeface="Arial"/>
      </a:majorFont>
      <a:minorFont>
        <a:latin typeface="Bookman Old Style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7444</TotalTime>
  <Words>2029</Words>
  <Application>Microsoft Macintosh PowerPoint</Application>
  <PresentationFormat>On-screen Show (4:3)</PresentationFormat>
  <Paragraphs>452</Paragraphs>
  <Slides>46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Bookman Old Style</vt:lpstr>
      <vt:lpstr>Calibri</vt:lpstr>
      <vt:lpstr>Times New Roman</vt:lpstr>
      <vt:lpstr>Verdana</vt:lpstr>
      <vt:lpstr>Default Design</vt:lpstr>
      <vt:lpstr>Excel.Sheet.8</vt:lpstr>
      <vt:lpstr>Chart</vt:lpstr>
      <vt:lpstr>  ONCHOCERCIASIS CONTROL &amp; ELIMINATION:   LESSONS LEARNT AND   OPPORTUNITIES FOR COLLABORATION </vt:lpstr>
      <vt:lpstr>The Democratic Republic of Congo (DRC)…</vt:lpstr>
      <vt:lpstr>First eye safari to Malingwiya...</vt:lpstr>
      <vt:lpstr>Next steps…</vt:lpstr>
      <vt:lpstr>At the later stage…… </vt:lpstr>
      <vt:lpstr>Dr Tepage &amp; Mrs Nyawali from Uele CDTI project transporting Mectizan from Kisangani to Buta…</vt:lpstr>
      <vt:lpstr>Onchocerciasis…?</vt:lpstr>
      <vt:lpstr>Breeding site…</vt:lpstr>
      <vt:lpstr>Geographical distribution…?</vt:lpstr>
      <vt:lpstr>Life cycle of O. volvulus…</vt:lpstr>
      <vt:lpstr>Skin lesions…(1)</vt:lpstr>
      <vt:lpstr>Skin lesions…(2)</vt:lpstr>
      <vt:lpstr>Eye lesions (Anterior segment)…</vt:lpstr>
      <vt:lpstr>Eye lesions (Posterior segment)…</vt:lpstr>
      <vt:lpstr>Iritis &amp; secondary cataract…</vt:lpstr>
      <vt:lpstr>Intervention strategies…</vt:lpstr>
      <vt:lpstr>Actions of the international communities…</vt:lpstr>
      <vt:lpstr>Ex-Onchocerciasis Control Programme (ex-OCP)…</vt:lpstr>
      <vt:lpstr>PowerPoint Presentation</vt:lpstr>
      <vt:lpstr>PowerPoint Presentation</vt:lpstr>
      <vt:lpstr>Feasibility of Onchocerciasis Elimination with Ivermectin Treatment in Endemic Foci in Africa: First Evidence from Studies in Mali and Senegal (Part 1)</vt:lpstr>
      <vt:lpstr>Proof-of-Principle... </vt:lpstr>
      <vt:lpstr>OCP Partnership…</vt:lpstr>
      <vt:lpstr>Onchocerciasis Elimination Programme for the Americas (OEPA)…</vt:lpstr>
      <vt:lpstr>Ivermectin Treatment Figures within OEPA partnership…</vt:lpstr>
      <vt:lpstr>Onchocerciasis Elimination status as per 2012…</vt:lpstr>
      <vt:lpstr>OEPA partnership…</vt:lpstr>
      <vt:lpstr>African Programme for Onchocerciasis Control (APOC)…</vt:lpstr>
      <vt:lpstr>Number of people treated from 2005 to 2010 within APOC partnership…</vt:lpstr>
      <vt:lpstr>Impact of long-term treatment of onchocerciasis with ivermectin in Kaduna State, Nigeria: first evidence of the potential for elimination in the operational area of the African Programme for Onchocerciasis Control</vt:lpstr>
      <vt:lpstr>Projected elimination status of APOC countries by 2015 and 2020 </vt:lpstr>
      <vt:lpstr>Projected elimination status of APOC countries by 2015 and 2020 </vt:lpstr>
      <vt:lpstr>PowerPoint Presentation</vt:lpstr>
      <vt:lpstr>APOC partnership…</vt:lpstr>
      <vt:lpstr>PowerPoint Presentation</vt:lpstr>
      <vt:lpstr>1. Partnership…</vt:lpstr>
      <vt:lpstr>2. Community involvement, participation &amp; empowerment…</vt:lpstr>
      <vt:lpstr>CDDs in APOC countries in 2010…</vt:lpstr>
      <vt:lpstr>Major Health interventions co-implemented by CDDs in APOC countries in 2010…</vt:lpstr>
      <vt:lpstr>More than 85 % of the CDDs trained in 2010 were found in 5 countries…</vt:lpstr>
      <vt:lpstr>3. Advocacy…</vt:lpstr>
      <vt:lpstr>Uganda success story in advocacy for "Nodding syndrome"…</vt:lpstr>
      <vt:lpstr>Local newspapers…</vt:lpstr>
      <vt:lpstr>PowerPoint Presentation</vt:lpstr>
      <vt:lpstr>Take Home Messages…</vt:lpstr>
      <vt:lpstr>Conclusions…</vt:lpstr>
    </vt:vector>
  </TitlesOfParts>
  <Company>World Health Organization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uketyt</dc:creator>
  <cp:lastModifiedBy>Chary Kasoju</cp:lastModifiedBy>
  <cp:revision>372</cp:revision>
  <dcterms:created xsi:type="dcterms:W3CDTF">2009-11-26T23:07:05Z</dcterms:created>
  <dcterms:modified xsi:type="dcterms:W3CDTF">2019-11-12T06:50:41Z</dcterms:modified>
</cp:coreProperties>
</file>